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sldIdLst>
    <p:sldId id="256" r:id="rId2"/>
    <p:sldId id="317" r:id="rId3"/>
    <p:sldId id="319" r:id="rId4"/>
    <p:sldId id="309" r:id="rId5"/>
    <p:sldId id="310" r:id="rId6"/>
    <p:sldId id="313" r:id="rId7"/>
    <p:sldId id="303" r:id="rId8"/>
    <p:sldId id="315" r:id="rId9"/>
    <p:sldId id="306" r:id="rId10"/>
    <p:sldId id="307" r:id="rId11"/>
    <p:sldId id="318" r:id="rId1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FEBF7"/>
    <a:srgbClr val="FFF3FF"/>
    <a:srgbClr val="E2EFDA"/>
    <a:srgbClr val="5B9BD5"/>
    <a:srgbClr val="FFFFFF"/>
    <a:srgbClr val="878787"/>
    <a:srgbClr val="909090"/>
    <a:srgbClr val="D6DEC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3" autoAdjust="0"/>
    <p:restoredTop sz="95059" autoAdjust="0"/>
  </p:normalViewPr>
  <p:slideViewPr>
    <p:cSldViewPr>
      <p:cViewPr varScale="1">
        <p:scale>
          <a:sx n="69" d="100"/>
          <a:sy n="69" d="100"/>
        </p:scale>
        <p:origin x="365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18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2525-66D6-49EA-AA1D-60C1ABC50176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2C9F6-FC44-4F40-A166-036C4028F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63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5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92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69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11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99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76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4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26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8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9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07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64295" cy="623570"/>
          </a:xfrm>
          <a:custGeom>
            <a:avLst/>
            <a:gdLst/>
            <a:ahLst/>
            <a:cxnLst/>
            <a:rect l="l" t="t" r="r" b="b"/>
            <a:pathLst>
              <a:path w="8964295" h="623570">
                <a:moveTo>
                  <a:pt x="0" y="623315"/>
                </a:moveTo>
                <a:lnTo>
                  <a:pt x="8964168" y="623315"/>
                </a:lnTo>
                <a:lnTo>
                  <a:pt x="896416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9268" y="0"/>
            <a:ext cx="8905240" cy="626745"/>
          </a:xfrm>
          <a:custGeom>
            <a:avLst/>
            <a:gdLst/>
            <a:ahLst/>
            <a:cxnLst/>
            <a:rect l="l" t="t" r="r" b="b"/>
            <a:pathLst>
              <a:path w="8905240" h="626745">
                <a:moveTo>
                  <a:pt x="752614" y="0"/>
                </a:moveTo>
                <a:lnTo>
                  <a:pt x="360133" y="0"/>
                </a:lnTo>
                <a:lnTo>
                  <a:pt x="0" y="623316"/>
                </a:lnTo>
                <a:lnTo>
                  <a:pt x="392480" y="623316"/>
                </a:lnTo>
                <a:lnTo>
                  <a:pt x="752614" y="0"/>
                </a:lnTo>
                <a:close/>
              </a:path>
              <a:path w="8905240" h="626745">
                <a:moveTo>
                  <a:pt x="8904732" y="0"/>
                </a:moveTo>
                <a:lnTo>
                  <a:pt x="8712708" y="0"/>
                </a:lnTo>
                <a:lnTo>
                  <a:pt x="8712708" y="626364"/>
                </a:lnTo>
                <a:lnTo>
                  <a:pt x="8904732" y="626364"/>
                </a:lnTo>
                <a:lnTo>
                  <a:pt x="8904732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690359"/>
            <a:ext cx="8964295" cy="167640"/>
          </a:xfrm>
          <a:custGeom>
            <a:avLst/>
            <a:gdLst/>
            <a:ahLst/>
            <a:cxnLst/>
            <a:rect l="l" t="t" r="r" b="b"/>
            <a:pathLst>
              <a:path w="8964295" h="167640">
                <a:moveTo>
                  <a:pt x="8964168" y="0"/>
                </a:moveTo>
                <a:lnTo>
                  <a:pt x="0" y="0"/>
                </a:lnTo>
                <a:lnTo>
                  <a:pt x="0" y="167640"/>
                </a:lnTo>
                <a:lnTo>
                  <a:pt x="8964168" y="167640"/>
                </a:lnTo>
                <a:lnTo>
                  <a:pt x="8964168" y="0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53500" y="6693407"/>
            <a:ext cx="190500" cy="165100"/>
          </a:xfrm>
          <a:custGeom>
            <a:avLst/>
            <a:gdLst/>
            <a:ahLst/>
            <a:cxnLst/>
            <a:rect l="l" t="t" r="r" b="b"/>
            <a:pathLst>
              <a:path w="190500" h="165100">
                <a:moveTo>
                  <a:pt x="190500" y="0"/>
                </a:moveTo>
                <a:lnTo>
                  <a:pt x="0" y="0"/>
                </a:lnTo>
                <a:lnTo>
                  <a:pt x="0" y="164592"/>
                </a:lnTo>
                <a:lnTo>
                  <a:pt x="190500" y="164592"/>
                </a:lnTo>
                <a:lnTo>
                  <a:pt x="190500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442" y="-2971"/>
            <a:ext cx="56083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124" y="1563370"/>
            <a:ext cx="8267750" cy="3690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1.mp3"/><Relationship Id="rId7" Type="http://schemas.openxmlformats.org/officeDocument/2006/relationships/image" Target="../media/image21.emf"/><Relationship Id="rId2" Type="http://schemas.microsoft.com/office/2007/relationships/media" Target="../media/media11.mp3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2.mp3"/><Relationship Id="rId7" Type="http://schemas.openxmlformats.org/officeDocument/2006/relationships/image" Target="../media/image23.png"/><Relationship Id="rId2" Type="http://schemas.microsoft.com/office/2007/relationships/media" Target="../media/media12.mp3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image" Target="../media/image9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7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7.png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6.mp3"/><Relationship Id="rId7" Type="http://schemas.openxmlformats.org/officeDocument/2006/relationships/image" Target="../media/image14.png"/><Relationship Id="rId2" Type="http://schemas.microsoft.com/office/2007/relationships/media" Target="../media/media6.mp3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7" Type="http://schemas.openxmlformats.org/officeDocument/2006/relationships/image" Target="../media/image7.png"/><Relationship Id="rId2" Type="http://schemas.microsoft.com/office/2007/relationships/media" Target="../media/media7.mp3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8.mp3"/><Relationship Id="rId7" Type="http://schemas.openxmlformats.org/officeDocument/2006/relationships/image" Target="../media/image15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9.mp3"/><Relationship Id="rId7" Type="http://schemas.openxmlformats.org/officeDocument/2006/relationships/notesSlide" Target="../notesSlides/notesSlide9.xml"/><Relationship Id="rId2" Type="http://schemas.openxmlformats.org/officeDocument/2006/relationships/audio" Target="NULL" TargetMode="Externa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audio" Target="../media/media10.mp3"/><Relationship Id="rId10" Type="http://schemas.openxmlformats.org/officeDocument/2006/relationships/image" Target="../media/image15.png"/><Relationship Id="rId4" Type="http://schemas.microsoft.com/office/2007/relationships/media" Target="../media/media10.mp3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6745"/>
            <a:chOff x="0" y="0"/>
            <a:chExt cx="9144000" cy="626745"/>
          </a:xfrm>
        </p:grpSpPr>
        <p:pic>
          <p:nvPicPr>
            <p:cNvPr id="3" name="object 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263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6504" y="0"/>
              <a:ext cx="753745" cy="626745"/>
            </a:xfrm>
            <a:custGeom>
              <a:avLst/>
              <a:gdLst/>
              <a:ahLst/>
              <a:cxnLst/>
              <a:rect l="l" t="t" r="r" b="b"/>
              <a:pathLst>
                <a:path w="753744" h="626745">
                  <a:moveTo>
                    <a:pt x="753530" y="0"/>
                  </a:moveTo>
                  <a:lnTo>
                    <a:pt x="360781" y="0"/>
                  </a:lnTo>
                  <a:lnTo>
                    <a:pt x="0" y="626363"/>
                  </a:lnTo>
                  <a:lnTo>
                    <a:pt x="394014" y="626364"/>
                  </a:lnTo>
                  <a:lnTo>
                    <a:pt x="753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47" y="238525"/>
              <a:ext cx="169597" cy="1615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7180" y="243649"/>
              <a:ext cx="145415" cy="154305"/>
            </a:xfrm>
            <a:custGeom>
              <a:avLst/>
              <a:gdLst/>
              <a:ahLst/>
              <a:cxnLst/>
              <a:rect l="l" t="t" r="r" b="b"/>
              <a:pathLst>
                <a:path w="145415" h="154304">
                  <a:moveTo>
                    <a:pt x="33147" y="0"/>
                  </a:moveTo>
                  <a:lnTo>
                    <a:pt x="19126" y="0"/>
                  </a:lnTo>
                  <a:lnTo>
                    <a:pt x="19126" y="75679"/>
                  </a:lnTo>
                  <a:lnTo>
                    <a:pt x="18110" y="97510"/>
                  </a:lnTo>
                  <a:lnTo>
                    <a:pt x="15786" y="115747"/>
                  </a:lnTo>
                  <a:lnTo>
                    <a:pt x="10337" y="131572"/>
                  </a:lnTo>
                  <a:lnTo>
                    <a:pt x="0" y="146202"/>
                  </a:lnTo>
                  <a:lnTo>
                    <a:pt x="6375" y="153885"/>
                  </a:lnTo>
                  <a:lnTo>
                    <a:pt x="29806" y="111582"/>
                  </a:lnTo>
                  <a:lnTo>
                    <a:pt x="33147" y="78232"/>
                  </a:lnTo>
                  <a:lnTo>
                    <a:pt x="33147" y="0"/>
                  </a:lnTo>
                  <a:close/>
                </a:path>
                <a:path w="145415" h="154304">
                  <a:moveTo>
                    <a:pt x="89268" y="2590"/>
                  </a:moveTo>
                  <a:lnTo>
                    <a:pt x="75222" y="2590"/>
                  </a:lnTo>
                  <a:lnTo>
                    <a:pt x="75222" y="137223"/>
                  </a:lnTo>
                  <a:lnTo>
                    <a:pt x="89268" y="137223"/>
                  </a:lnTo>
                  <a:lnTo>
                    <a:pt x="89268" y="2590"/>
                  </a:lnTo>
                  <a:close/>
                </a:path>
                <a:path w="145415" h="154304">
                  <a:moveTo>
                    <a:pt x="145364" y="0"/>
                  </a:moveTo>
                  <a:lnTo>
                    <a:pt x="131330" y="0"/>
                  </a:lnTo>
                  <a:lnTo>
                    <a:pt x="131330" y="152603"/>
                  </a:lnTo>
                  <a:lnTo>
                    <a:pt x="145364" y="152603"/>
                  </a:lnTo>
                  <a:lnTo>
                    <a:pt x="145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0794" y="243649"/>
              <a:ext cx="146649" cy="156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3762" y="237248"/>
              <a:ext cx="160020" cy="160655"/>
            </a:xfrm>
            <a:custGeom>
              <a:avLst/>
              <a:gdLst/>
              <a:ahLst/>
              <a:cxnLst/>
              <a:rect l="l" t="t" r="r" b="b"/>
              <a:pathLst>
                <a:path w="160019" h="160654">
                  <a:moveTo>
                    <a:pt x="54838" y="121831"/>
                  </a:moveTo>
                  <a:lnTo>
                    <a:pt x="42087" y="114134"/>
                  </a:lnTo>
                  <a:lnTo>
                    <a:pt x="29654" y="128333"/>
                  </a:lnTo>
                  <a:lnTo>
                    <a:pt x="17208" y="138328"/>
                  </a:lnTo>
                  <a:lnTo>
                    <a:pt x="7645" y="144246"/>
                  </a:lnTo>
                  <a:lnTo>
                    <a:pt x="3822" y="146177"/>
                  </a:lnTo>
                  <a:lnTo>
                    <a:pt x="11468" y="153885"/>
                  </a:lnTo>
                  <a:lnTo>
                    <a:pt x="23088" y="147612"/>
                  </a:lnTo>
                  <a:lnTo>
                    <a:pt x="35547" y="139293"/>
                  </a:lnTo>
                  <a:lnTo>
                    <a:pt x="46812" y="130263"/>
                  </a:lnTo>
                  <a:lnTo>
                    <a:pt x="54838" y="121831"/>
                  </a:lnTo>
                  <a:close/>
                </a:path>
                <a:path w="160019" h="160654">
                  <a:moveTo>
                    <a:pt x="117309" y="64122"/>
                  </a:moveTo>
                  <a:lnTo>
                    <a:pt x="40817" y="64122"/>
                  </a:lnTo>
                  <a:lnTo>
                    <a:pt x="40817" y="74371"/>
                  </a:lnTo>
                  <a:lnTo>
                    <a:pt x="117309" y="74371"/>
                  </a:lnTo>
                  <a:lnTo>
                    <a:pt x="117309" y="64122"/>
                  </a:lnTo>
                  <a:close/>
                </a:path>
                <a:path w="160019" h="160654">
                  <a:moveTo>
                    <a:pt x="147929" y="143624"/>
                  </a:moveTo>
                  <a:lnTo>
                    <a:pt x="132232" y="130365"/>
                  </a:lnTo>
                  <a:lnTo>
                    <a:pt x="120980" y="122148"/>
                  </a:lnTo>
                  <a:lnTo>
                    <a:pt x="108381" y="114134"/>
                  </a:lnTo>
                  <a:lnTo>
                    <a:pt x="102006" y="121831"/>
                  </a:lnTo>
                  <a:lnTo>
                    <a:pt x="113182" y="129921"/>
                  </a:lnTo>
                  <a:lnTo>
                    <a:pt x="122567" y="137528"/>
                  </a:lnTo>
                  <a:lnTo>
                    <a:pt x="131229" y="145630"/>
                  </a:lnTo>
                  <a:lnTo>
                    <a:pt x="140258" y="155168"/>
                  </a:lnTo>
                  <a:lnTo>
                    <a:pt x="147929" y="143624"/>
                  </a:lnTo>
                  <a:close/>
                </a:path>
                <a:path w="160019" h="160654">
                  <a:moveTo>
                    <a:pt x="155575" y="96177"/>
                  </a:moveTo>
                  <a:lnTo>
                    <a:pt x="3822" y="96177"/>
                  </a:lnTo>
                  <a:lnTo>
                    <a:pt x="3822" y="106438"/>
                  </a:lnTo>
                  <a:lnTo>
                    <a:pt x="72682" y="106438"/>
                  </a:lnTo>
                  <a:lnTo>
                    <a:pt x="72682" y="146177"/>
                  </a:lnTo>
                  <a:lnTo>
                    <a:pt x="70142" y="148767"/>
                  </a:lnTo>
                  <a:lnTo>
                    <a:pt x="65036" y="150037"/>
                  </a:lnTo>
                  <a:lnTo>
                    <a:pt x="53568" y="150037"/>
                  </a:lnTo>
                  <a:lnTo>
                    <a:pt x="54838" y="160286"/>
                  </a:lnTo>
                  <a:lnTo>
                    <a:pt x="80340" y="160286"/>
                  </a:lnTo>
                  <a:lnTo>
                    <a:pt x="87985" y="153885"/>
                  </a:lnTo>
                  <a:lnTo>
                    <a:pt x="87985" y="106438"/>
                  </a:lnTo>
                  <a:lnTo>
                    <a:pt x="155575" y="106438"/>
                  </a:lnTo>
                  <a:lnTo>
                    <a:pt x="155575" y="96177"/>
                  </a:lnTo>
                  <a:close/>
                </a:path>
                <a:path w="160019" h="160654">
                  <a:moveTo>
                    <a:pt x="159397" y="70535"/>
                  </a:moveTo>
                  <a:lnTo>
                    <a:pt x="143230" y="64300"/>
                  </a:lnTo>
                  <a:lnTo>
                    <a:pt x="126707" y="55308"/>
                  </a:lnTo>
                  <a:lnTo>
                    <a:pt x="111874" y="43662"/>
                  </a:lnTo>
                  <a:lnTo>
                    <a:pt x="100736" y="29489"/>
                  </a:lnTo>
                  <a:lnTo>
                    <a:pt x="151752" y="29489"/>
                  </a:lnTo>
                  <a:lnTo>
                    <a:pt x="151752" y="20510"/>
                  </a:lnTo>
                  <a:lnTo>
                    <a:pt x="79057" y="20510"/>
                  </a:lnTo>
                  <a:lnTo>
                    <a:pt x="81610" y="15392"/>
                  </a:lnTo>
                  <a:lnTo>
                    <a:pt x="82880" y="8991"/>
                  </a:lnTo>
                  <a:lnTo>
                    <a:pt x="85432" y="3848"/>
                  </a:lnTo>
                  <a:lnTo>
                    <a:pt x="68859" y="0"/>
                  </a:lnTo>
                  <a:lnTo>
                    <a:pt x="67589" y="7683"/>
                  </a:lnTo>
                  <a:lnTo>
                    <a:pt x="62484" y="20510"/>
                  </a:lnTo>
                  <a:lnTo>
                    <a:pt x="7645" y="20510"/>
                  </a:lnTo>
                  <a:lnTo>
                    <a:pt x="7645" y="29489"/>
                  </a:lnTo>
                  <a:lnTo>
                    <a:pt x="57391" y="29489"/>
                  </a:lnTo>
                  <a:lnTo>
                    <a:pt x="47167" y="42392"/>
                  </a:lnTo>
                  <a:lnTo>
                    <a:pt x="33947" y="53860"/>
                  </a:lnTo>
                  <a:lnTo>
                    <a:pt x="18110" y="63398"/>
                  </a:lnTo>
                  <a:lnTo>
                    <a:pt x="0" y="70535"/>
                  </a:lnTo>
                  <a:lnTo>
                    <a:pt x="3822" y="79514"/>
                  </a:lnTo>
                  <a:lnTo>
                    <a:pt x="25730" y="70612"/>
                  </a:lnTo>
                  <a:lnTo>
                    <a:pt x="45110" y="59309"/>
                  </a:lnTo>
                  <a:lnTo>
                    <a:pt x="61391" y="45605"/>
                  </a:lnTo>
                  <a:lnTo>
                    <a:pt x="73964" y="29489"/>
                  </a:lnTo>
                  <a:lnTo>
                    <a:pt x="84162" y="29489"/>
                  </a:lnTo>
                  <a:lnTo>
                    <a:pt x="98171" y="47586"/>
                  </a:lnTo>
                  <a:lnTo>
                    <a:pt x="117792" y="62674"/>
                  </a:lnTo>
                  <a:lnTo>
                    <a:pt x="138137" y="73672"/>
                  </a:lnTo>
                  <a:lnTo>
                    <a:pt x="154292" y="79514"/>
                  </a:lnTo>
                  <a:lnTo>
                    <a:pt x="159397" y="70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749" y="124408"/>
              <a:ext cx="462915" cy="474980"/>
            </a:xfrm>
            <a:custGeom>
              <a:avLst/>
              <a:gdLst/>
              <a:ahLst/>
              <a:cxnLst/>
              <a:rect l="l" t="t" r="r" b="b"/>
              <a:pathLst>
                <a:path w="462915" h="474980">
                  <a:moveTo>
                    <a:pt x="20396" y="434708"/>
                  </a:moveTo>
                  <a:lnTo>
                    <a:pt x="12750" y="434708"/>
                  </a:lnTo>
                  <a:lnTo>
                    <a:pt x="0" y="473176"/>
                  </a:lnTo>
                  <a:lnTo>
                    <a:pt x="7645" y="473176"/>
                  </a:lnTo>
                  <a:lnTo>
                    <a:pt x="20396" y="434708"/>
                  </a:lnTo>
                  <a:close/>
                </a:path>
                <a:path w="462915" h="474980">
                  <a:moveTo>
                    <a:pt x="39522" y="434708"/>
                  </a:moveTo>
                  <a:lnTo>
                    <a:pt x="30594" y="434708"/>
                  </a:lnTo>
                  <a:lnTo>
                    <a:pt x="15303" y="452666"/>
                  </a:lnTo>
                  <a:lnTo>
                    <a:pt x="21678" y="473176"/>
                  </a:lnTo>
                  <a:lnTo>
                    <a:pt x="30594" y="473176"/>
                  </a:lnTo>
                  <a:lnTo>
                    <a:pt x="22948" y="452666"/>
                  </a:lnTo>
                  <a:lnTo>
                    <a:pt x="39522" y="434708"/>
                  </a:lnTo>
                  <a:close/>
                </a:path>
                <a:path w="462915" h="474980">
                  <a:moveTo>
                    <a:pt x="68846" y="473176"/>
                  </a:moveTo>
                  <a:lnTo>
                    <a:pt x="68249" y="464210"/>
                  </a:lnTo>
                  <a:lnTo>
                    <a:pt x="67906" y="459079"/>
                  </a:lnTo>
                  <a:lnTo>
                    <a:pt x="66725" y="441121"/>
                  </a:lnTo>
                  <a:lnTo>
                    <a:pt x="66294" y="434708"/>
                  </a:lnTo>
                  <a:lnTo>
                    <a:pt x="61201" y="434708"/>
                  </a:lnTo>
                  <a:lnTo>
                    <a:pt x="61201" y="441121"/>
                  </a:lnTo>
                  <a:lnTo>
                    <a:pt x="61201" y="459079"/>
                  </a:lnTo>
                  <a:lnTo>
                    <a:pt x="49720" y="459079"/>
                  </a:lnTo>
                  <a:lnTo>
                    <a:pt x="61201" y="441121"/>
                  </a:lnTo>
                  <a:lnTo>
                    <a:pt x="61201" y="434708"/>
                  </a:lnTo>
                  <a:lnTo>
                    <a:pt x="57365" y="434708"/>
                  </a:lnTo>
                  <a:lnTo>
                    <a:pt x="33147" y="473176"/>
                  </a:lnTo>
                  <a:lnTo>
                    <a:pt x="42075" y="473176"/>
                  </a:lnTo>
                  <a:lnTo>
                    <a:pt x="45897" y="464210"/>
                  </a:lnTo>
                  <a:lnTo>
                    <a:pt x="61201" y="464210"/>
                  </a:lnTo>
                  <a:lnTo>
                    <a:pt x="61201" y="473176"/>
                  </a:lnTo>
                  <a:lnTo>
                    <a:pt x="68846" y="473176"/>
                  </a:lnTo>
                  <a:close/>
                </a:path>
                <a:path w="462915" h="474980">
                  <a:moveTo>
                    <a:pt x="116039" y="434708"/>
                  </a:moveTo>
                  <a:lnTo>
                    <a:pt x="109664" y="434708"/>
                  </a:lnTo>
                  <a:lnTo>
                    <a:pt x="100736" y="464210"/>
                  </a:lnTo>
                  <a:lnTo>
                    <a:pt x="95631" y="434708"/>
                  </a:lnTo>
                  <a:lnTo>
                    <a:pt x="86690" y="434708"/>
                  </a:lnTo>
                  <a:lnTo>
                    <a:pt x="75222" y="473176"/>
                  </a:lnTo>
                  <a:lnTo>
                    <a:pt x="81597" y="473176"/>
                  </a:lnTo>
                  <a:lnTo>
                    <a:pt x="90538" y="442404"/>
                  </a:lnTo>
                  <a:lnTo>
                    <a:pt x="95631" y="473189"/>
                  </a:lnTo>
                  <a:lnTo>
                    <a:pt x="103289" y="473189"/>
                  </a:lnTo>
                  <a:lnTo>
                    <a:pt x="116039" y="434708"/>
                  </a:lnTo>
                  <a:close/>
                </a:path>
                <a:path w="462915" h="474980">
                  <a:moveTo>
                    <a:pt x="147904" y="473189"/>
                  </a:moveTo>
                  <a:lnTo>
                    <a:pt x="147307" y="464210"/>
                  </a:lnTo>
                  <a:lnTo>
                    <a:pt x="146977" y="459079"/>
                  </a:lnTo>
                  <a:lnTo>
                    <a:pt x="145783" y="441121"/>
                  </a:lnTo>
                  <a:lnTo>
                    <a:pt x="145351" y="434708"/>
                  </a:lnTo>
                  <a:lnTo>
                    <a:pt x="140258" y="434708"/>
                  </a:lnTo>
                  <a:lnTo>
                    <a:pt x="140258" y="441121"/>
                  </a:lnTo>
                  <a:lnTo>
                    <a:pt x="140258" y="459079"/>
                  </a:lnTo>
                  <a:lnTo>
                    <a:pt x="128778" y="459079"/>
                  </a:lnTo>
                  <a:lnTo>
                    <a:pt x="140258" y="441121"/>
                  </a:lnTo>
                  <a:lnTo>
                    <a:pt x="140258" y="434708"/>
                  </a:lnTo>
                  <a:lnTo>
                    <a:pt x="136436" y="434708"/>
                  </a:lnTo>
                  <a:lnTo>
                    <a:pt x="112204" y="473189"/>
                  </a:lnTo>
                  <a:lnTo>
                    <a:pt x="119862" y="473189"/>
                  </a:lnTo>
                  <a:lnTo>
                    <a:pt x="124955" y="464210"/>
                  </a:lnTo>
                  <a:lnTo>
                    <a:pt x="140258" y="464210"/>
                  </a:lnTo>
                  <a:lnTo>
                    <a:pt x="140258" y="473189"/>
                  </a:lnTo>
                  <a:lnTo>
                    <a:pt x="147904" y="473189"/>
                  </a:lnTo>
                  <a:close/>
                </a:path>
                <a:path w="462915" h="474980">
                  <a:moveTo>
                    <a:pt x="192532" y="443687"/>
                  </a:moveTo>
                  <a:lnTo>
                    <a:pt x="191249" y="439839"/>
                  </a:lnTo>
                  <a:lnTo>
                    <a:pt x="186156" y="434708"/>
                  </a:lnTo>
                  <a:lnTo>
                    <a:pt x="183603" y="433425"/>
                  </a:lnTo>
                  <a:lnTo>
                    <a:pt x="173405" y="433425"/>
                  </a:lnTo>
                  <a:lnTo>
                    <a:pt x="168300" y="435991"/>
                  </a:lnTo>
                  <a:lnTo>
                    <a:pt x="164477" y="441121"/>
                  </a:lnTo>
                  <a:lnTo>
                    <a:pt x="161925" y="443687"/>
                  </a:lnTo>
                  <a:lnTo>
                    <a:pt x="159385" y="448818"/>
                  </a:lnTo>
                  <a:lnTo>
                    <a:pt x="158102" y="453948"/>
                  </a:lnTo>
                  <a:lnTo>
                    <a:pt x="157226" y="464185"/>
                  </a:lnTo>
                  <a:lnTo>
                    <a:pt x="160655" y="470458"/>
                  </a:lnTo>
                  <a:lnTo>
                    <a:pt x="165989" y="473608"/>
                  </a:lnTo>
                  <a:lnTo>
                    <a:pt x="170853" y="474459"/>
                  </a:lnTo>
                  <a:lnTo>
                    <a:pt x="175958" y="474459"/>
                  </a:lnTo>
                  <a:lnTo>
                    <a:pt x="181051" y="473189"/>
                  </a:lnTo>
                  <a:lnTo>
                    <a:pt x="183603" y="471906"/>
                  </a:lnTo>
                  <a:lnTo>
                    <a:pt x="188709" y="452666"/>
                  </a:lnTo>
                  <a:lnTo>
                    <a:pt x="174675" y="452666"/>
                  </a:lnTo>
                  <a:lnTo>
                    <a:pt x="172135" y="459079"/>
                  </a:lnTo>
                  <a:lnTo>
                    <a:pt x="179781" y="459079"/>
                  </a:lnTo>
                  <a:lnTo>
                    <a:pt x="177228" y="468058"/>
                  </a:lnTo>
                  <a:lnTo>
                    <a:pt x="160655" y="468058"/>
                  </a:lnTo>
                  <a:lnTo>
                    <a:pt x="164477" y="453948"/>
                  </a:lnTo>
                  <a:lnTo>
                    <a:pt x="168300" y="442404"/>
                  </a:lnTo>
                  <a:lnTo>
                    <a:pt x="174675" y="439839"/>
                  </a:lnTo>
                  <a:lnTo>
                    <a:pt x="181051" y="439839"/>
                  </a:lnTo>
                  <a:lnTo>
                    <a:pt x="184873" y="443687"/>
                  </a:lnTo>
                  <a:lnTo>
                    <a:pt x="183603" y="447535"/>
                  </a:lnTo>
                  <a:lnTo>
                    <a:pt x="191249" y="447535"/>
                  </a:lnTo>
                  <a:lnTo>
                    <a:pt x="192532" y="443687"/>
                  </a:lnTo>
                  <a:close/>
                </a:path>
                <a:path w="462915" h="474980">
                  <a:moveTo>
                    <a:pt x="226974" y="473189"/>
                  </a:moveTo>
                  <a:lnTo>
                    <a:pt x="226377" y="464210"/>
                  </a:lnTo>
                  <a:lnTo>
                    <a:pt x="226034" y="459079"/>
                  </a:lnTo>
                  <a:lnTo>
                    <a:pt x="224840" y="441121"/>
                  </a:lnTo>
                  <a:lnTo>
                    <a:pt x="224421" y="434708"/>
                  </a:lnTo>
                  <a:lnTo>
                    <a:pt x="219316" y="434708"/>
                  </a:lnTo>
                  <a:lnTo>
                    <a:pt x="219316" y="441121"/>
                  </a:lnTo>
                  <a:lnTo>
                    <a:pt x="219316" y="459079"/>
                  </a:lnTo>
                  <a:lnTo>
                    <a:pt x="207848" y="459079"/>
                  </a:lnTo>
                  <a:lnTo>
                    <a:pt x="219316" y="441121"/>
                  </a:lnTo>
                  <a:lnTo>
                    <a:pt x="219316" y="434708"/>
                  </a:lnTo>
                  <a:lnTo>
                    <a:pt x="215493" y="434708"/>
                  </a:lnTo>
                  <a:lnTo>
                    <a:pt x="191249" y="473189"/>
                  </a:lnTo>
                  <a:lnTo>
                    <a:pt x="198920" y="473189"/>
                  </a:lnTo>
                  <a:lnTo>
                    <a:pt x="204025" y="464210"/>
                  </a:lnTo>
                  <a:lnTo>
                    <a:pt x="219316" y="464210"/>
                  </a:lnTo>
                  <a:lnTo>
                    <a:pt x="219316" y="473189"/>
                  </a:lnTo>
                  <a:lnTo>
                    <a:pt x="226974" y="473189"/>
                  </a:lnTo>
                  <a:close/>
                </a:path>
                <a:path w="462915" h="474980">
                  <a:moveTo>
                    <a:pt x="290715" y="434708"/>
                  </a:moveTo>
                  <a:lnTo>
                    <a:pt x="283070" y="434708"/>
                  </a:lnTo>
                  <a:lnTo>
                    <a:pt x="269036" y="464210"/>
                  </a:lnTo>
                  <a:lnTo>
                    <a:pt x="269036" y="442404"/>
                  </a:lnTo>
                  <a:lnTo>
                    <a:pt x="269036" y="434708"/>
                  </a:lnTo>
                  <a:lnTo>
                    <a:pt x="260121" y="434708"/>
                  </a:lnTo>
                  <a:lnTo>
                    <a:pt x="246087" y="464210"/>
                  </a:lnTo>
                  <a:lnTo>
                    <a:pt x="246087" y="434708"/>
                  </a:lnTo>
                  <a:lnTo>
                    <a:pt x="238442" y="434708"/>
                  </a:lnTo>
                  <a:lnTo>
                    <a:pt x="239712" y="473189"/>
                  </a:lnTo>
                  <a:lnTo>
                    <a:pt x="247370" y="473189"/>
                  </a:lnTo>
                  <a:lnTo>
                    <a:pt x="251828" y="464210"/>
                  </a:lnTo>
                  <a:lnTo>
                    <a:pt x="262661" y="442404"/>
                  </a:lnTo>
                  <a:lnTo>
                    <a:pt x="262661" y="473189"/>
                  </a:lnTo>
                  <a:lnTo>
                    <a:pt x="271589" y="473189"/>
                  </a:lnTo>
                  <a:lnTo>
                    <a:pt x="276047" y="464210"/>
                  </a:lnTo>
                  <a:lnTo>
                    <a:pt x="290715" y="434708"/>
                  </a:lnTo>
                  <a:close/>
                </a:path>
                <a:path w="462915" h="474980">
                  <a:moveTo>
                    <a:pt x="318782" y="473189"/>
                  </a:moveTo>
                  <a:lnTo>
                    <a:pt x="318477" y="464210"/>
                  </a:lnTo>
                  <a:lnTo>
                    <a:pt x="318312" y="459079"/>
                  </a:lnTo>
                  <a:lnTo>
                    <a:pt x="317715" y="441121"/>
                  </a:lnTo>
                  <a:lnTo>
                    <a:pt x="317500" y="434708"/>
                  </a:lnTo>
                  <a:lnTo>
                    <a:pt x="311124" y="434708"/>
                  </a:lnTo>
                  <a:lnTo>
                    <a:pt x="311124" y="441121"/>
                  </a:lnTo>
                  <a:lnTo>
                    <a:pt x="311124" y="459079"/>
                  </a:lnTo>
                  <a:lnTo>
                    <a:pt x="300913" y="459079"/>
                  </a:lnTo>
                  <a:lnTo>
                    <a:pt x="311124" y="441121"/>
                  </a:lnTo>
                  <a:lnTo>
                    <a:pt x="311124" y="434708"/>
                  </a:lnTo>
                  <a:lnTo>
                    <a:pt x="308559" y="434708"/>
                  </a:lnTo>
                  <a:lnTo>
                    <a:pt x="284340" y="473189"/>
                  </a:lnTo>
                  <a:lnTo>
                    <a:pt x="291985" y="473189"/>
                  </a:lnTo>
                  <a:lnTo>
                    <a:pt x="297091" y="464210"/>
                  </a:lnTo>
                  <a:lnTo>
                    <a:pt x="311124" y="464210"/>
                  </a:lnTo>
                  <a:lnTo>
                    <a:pt x="311124" y="473189"/>
                  </a:lnTo>
                  <a:lnTo>
                    <a:pt x="318782" y="473189"/>
                  </a:lnTo>
                  <a:close/>
                </a:path>
                <a:path w="462915" h="474980">
                  <a:moveTo>
                    <a:pt x="462864" y="252615"/>
                  </a:moveTo>
                  <a:lnTo>
                    <a:pt x="455206" y="252615"/>
                  </a:lnTo>
                  <a:lnTo>
                    <a:pt x="451383" y="251333"/>
                  </a:lnTo>
                  <a:lnTo>
                    <a:pt x="419493" y="226974"/>
                  </a:lnTo>
                  <a:lnTo>
                    <a:pt x="411848" y="205181"/>
                  </a:lnTo>
                  <a:lnTo>
                    <a:pt x="411848" y="169265"/>
                  </a:lnTo>
                  <a:lnTo>
                    <a:pt x="413118" y="169265"/>
                  </a:lnTo>
                  <a:lnTo>
                    <a:pt x="430149" y="158940"/>
                  </a:lnTo>
                  <a:lnTo>
                    <a:pt x="445325" y="142328"/>
                  </a:lnTo>
                  <a:lnTo>
                    <a:pt x="446620" y="139776"/>
                  </a:lnTo>
                  <a:lnTo>
                    <a:pt x="456171" y="120929"/>
                  </a:lnTo>
                  <a:lnTo>
                    <a:pt x="460311" y="96177"/>
                  </a:lnTo>
                  <a:lnTo>
                    <a:pt x="459917" y="90716"/>
                  </a:lnTo>
                  <a:lnTo>
                    <a:pt x="459879" y="90182"/>
                  </a:lnTo>
                  <a:lnTo>
                    <a:pt x="458800" y="84277"/>
                  </a:lnTo>
                  <a:lnTo>
                    <a:pt x="458724" y="83832"/>
                  </a:lnTo>
                  <a:lnTo>
                    <a:pt x="457085" y="77254"/>
                  </a:lnTo>
                  <a:lnTo>
                    <a:pt x="455206" y="70523"/>
                  </a:lnTo>
                  <a:lnTo>
                    <a:pt x="444792" y="50012"/>
                  </a:lnTo>
                  <a:lnTo>
                    <a:pt x="444715" y="49847"/>
                  </a:lnTo>
                  <a:lnTo>
                    <a:pt x="436829" y="41033"/>
                  </a:lnTo>
                  <a:lnTo>
                    <a:pt x="430504" y="33972"/>
                  </a:lnTo>
                  <a:lnTo>
                    <a:pt x="423291" y="29489"/>
                  </a:lnTo>
                  <a:lnTo>
                    <a:pt x="412711" y="22910"/>
                  </a:lnTo>
                  <a:lnTo>
                    <a:pt x="391452" y="16662"/>
                  </a:lnTo>
                  <a:lnTo>
                    <a:pt x="390169" y="16662"/>
                  </a:lnTo>
                  <a:lnTo>
                    <a:pt x="390169" y="0"/>
                  </a:lnTo>
                  <a:lnTo>
                    <a:pt x="363397" y="0"/>
                  </a:lnTo>
                  <a:lnTo>
                    <a:pt x="363397" y="16662"/>
                  </a:lnTo>
                  <a:lnTo>
                    <a:pt x="362127" y="16662"/>
                  </a:lnTo>
                  <a:lnTo>
                    <a:pt x="354495" y="18846"/>
                  </a:lnTo>
                  <a:lnTo>
                    <a:pt x="346989" y="21628"/>
                  </a:lnTo>
                  <a:lnTo>
                    <a:pt x="341731" y="24168"/>
                  </a:lnTo>
                  <a:lnTo>
                    <a:pt x="341731" y="251333"/>
                  </a:lnTo>
                  <a:lnTo>
                    <a:pt x="337908" y="255181"/>
                  </a:lnTo>
                  <a:lnTo>
                    <a:pt x="326428" y="255181"/>
                  </a:lnTo>
                  <a:lnTo>
                    <a:pt x="322605" y="251333"/>
                  </a:lnTo>
                  <a:lnTo>
                    <a:pt x="322668" y="97459"/>
                  </a:lnTo>
                  <a:lnTo>
                    <a:pt x="323011" y="90716"/>
                  </a:lnTo>
                  <a:lnTo>
                    <a:pt x="323100" y="89014"/>
                  </a:lnTo>
                  <a:lnTo>
                    <a:pt x="324650" y="80784"/>
                  </a:lnTo>
                  <a:lnTo>
                    <a:pt x="324675" y="80619"/>
                  </a:lnTo>
                  <a:lnTo>
                    <a:pt x="327444" y="72948"/>
                  </a:lnTo>
                  <a:lnTo>
                    <a:pt x="331533" y="65405"/>
                  </a:lnTo>
                  <a:lnTo>
                    <a:pt x="332803" y="65405"/>
                  </a:lnTo>
                  <a:lnTo>
                    <a:pt x="341591" y="96177"/>
                  </a:lnTo>
                  <a:lnTo>
                    <a:pt x="341668" y="97459"/>
                  </a:lnTo>
                  <a:lnTo>
                    <a:pt x="341731" y="251333"/>
                  </a:lnTo>
                  <a:lnTo>
                    <a:pt x="341731" y="24168"/>
                  </a:lnTo>
                  <a:lnTo>
                    <a:pt x="339712" y="25133"/>
                  </a:lnTo>
                  <a:lnTo>
                    <a:pt x="332803" y="29489"/>
                  </a:lnTo>
                  <a:lnTo>
                    <a:pt x="331533" y="29489"/>
                  </a:lnTo>
                  <a:lnTo>
                    <a:pt x="324599" y="25133"/>
                  </a:lnTo>
                  <a:lnTo>
                    <a:pt x="317182" y="21628"/>
                  </a:lnTo>
                  <a:lnTo>
                    <a:pt x="309295" y="18846"/>
                  </a:lnTo>
                  <a:lnTo>
                    <a:pt x="300913" y="16662"/>
                  </a:lnTo>
                  <a:lnTo>
                    <a:pt x="300913" y="0"/>
                  </a:lnTo>
                  <a:lnTo>
                    <a:pt x="272859" y="0"/>
                  </a:lnTo>
                  <a:lnTo>
                    <a:pt x="272859" y="16662"/>
                  </a:lnTo>
                  <a:lnTo>
                    <a:pt x="250888" y="22910"/>
                  </a:lnTo>
                  <a:lnTo>
                    <a:pt x="218897" y="49847"/>
                  </a:lnTo>
                  <a:lnTo>
                    <a:pt x="204343" y="90182"/>
                  </a:lnTo>
                  <a:lnTo>
                    <a:pt x="204025" y="97459"/>
                  </a:lnTo>
                  <a:lnTo>
                    <a:pt x="208064" y="120929"/>
                  </a:lnTo>
                  <a:lnTo>
                    <a:pt x="208165" y="121475"/>
                  </a:lnTo>
                  <a:lnTo>
                    <a:pt x="218922" y="142328"/>
                  </a:lnTo>
                  <a:lnTo>
                    <a:pt x="218998" y="142494"/>
                  </a:lnTo>
                  <a:lnTo>
                    <a:pt x="234137" y="158940"/>
                  </a:lnTo>
                  <a:lnTo>
                    <a:pt x="251193" y="169265"/>
                  </a:lnTo>
                  <a:lnTo>
                    <a:pt x="251193" y="205181"/>
                  </a:lnTo>
                  <a:lnTo>
                    <a:pt x="249923" y="212864"/>
                  </a:lnTo>
                  <a:lnTo>
                    <a:pt x="247370" y="219278"/>
                  </a:lnTo>
                  <a:lnTo>
                    <a:pt x="244817" y="226974"/>
                  </a:lnTo>
                  <a:lnTo>
                    <a:pt x="212940" y="251333"/>
                  </a:lnTo>
                  <a:lnTo>
                    <a:pt x="209118" y="252615"/>
                  </a:lnTo>
                  <a:lnTo>
                    <a:pt x="201472" y="252615"/>
                  </a:lnTo>
                  <a:lnTo>
                    <a:pt x="201472" y="278269"/>
                  </a:lnTo>
                  <a:lnTo>
                    <a:pt x="247370" y="264160"/>
                  </a:lnTo>
                  <a:lnTo>
                    <a:pt x="261391" y="248780"/>
                  </a:lnTo>
                  <a:lnTo>
                    <a:pt x="268820" y="237731"/>
                  </a:lnTo>
                  <a:lnTo>
                    <a:pt x="273977" y="225844"/>
                  </a:lnTo>
                  <a:lnTo>
                    <a:pt x="276987" y="213245"/>
                  </a:lnTo>
                  <a:lnTo>
                    <a:pt x="277964" y="200037"/>
                  </a:lnTo>
                  <a:lnTo>
                    <a:pt x="277964" y="139776"/>
                  </a:lnTo>
                  <a:lnTo>
                    <a:pt x="277964" y="74371"/>
                  </a:lnTo>
                  <a:lnTo>
                    <a:pt x="251193" y="74371"/>
                  </a:lnTo>
                  <a:lnTo>
                    <a:pt x="251193" y="138493"/>
                  </a:lnTo>
                  <a:lnTo>
                    <a:pt x="245859" y="134747"/>
                  </a:lnTo>
                  <a:lnTo>
                    <a:pt x="239077" y="126796"/>
                  </a:lnTo>
                  <a:lnTo>
                    <a:pt x="233260" y="113792"/>
                  </a:lnTo>
                  <a:lnTo>
                    <a:pt x="230962" y="96177"/>
                  </a:lnTo>
                  <a:lnTo>
                    <a:pt x="230797" y="94894"/>
                  </a:lnTo>
                  <a:lnTo>
                    <a:pt x="230797" y="85915"/>
                  </a:lnTo>
                  <a:lnTo>
                    <a:pt x="255016" y="50012"/>
                  </a:lnTo>
                  <a:lnTo>
                    <a:pt x="286893" y="41033"/>
                  </a:lnTo>
                  <a:lnTo>
                    <a:pt x="295808" y="41033"/>
                  </a:lnTo>
                  <a:lnTo>
                    <a:pt x="299643" y="42316"/>
                  </a:lnTo>
                  <a:lnTo>
                    <a:pt x="304736" y="43599"/>
                  </a:lnTo>
                  <a:lnTo>
                    <a:pt x="309841" y="46151"/>
                  </a:lnTo>
                  <a:lnTo>
                    <a:pt x="312407" y="48717"/>
                  </a:lnTo>
                  <a:lnTo>
                    <a:pt x="312394" y="50012"/>
                  </a:lnTo>
                  <a:lnTo>
                    <a:pt x="306222" y="60502"/>
                  </a:lnTo>
                  <a:lnTo>
                    <a:pt x="301396" y="72123"/>
                  </a:lnTo>
                  <a:lnTo>
                    <a:pt x="298335" y="83832"/>
                  </a:lnTo>
                  <a:lnTo>
                    <a:pt x="298221" y="84277"/>
                  </a:lnTo>
                  <a:lnTo>
                    <a:pt x="297205" y="94894"/>
                  </a:lnTo>
                  <a:lnTo>
                    <a:pt x="297091" y="246202"/>
                  </a:lnTo>
                  <a:lnTo>
                    <a:pt x="299783" y="259930"/>
                  </a:lnTo>
                  <a:lnTo>
                    <a:pt x="307136" y="271373"/>
                  </a:lnTo>
                  <a:lnTo>
                    <a:pt x="318084" y="279209"/>
                  </a:lnTo>
                  <a:lnTo>
                    <a:pt x="331533" y="282105"/>
                  </a:lnTo>
                  <a:lnTo>
                    <a:pt x="345706" y="279209"/>
                  </a:lnTo>
                  <a:lnTo>
                    <a:pt x="357022" y="271373"/>
                  </a:lnTo>
                  <a:lnTo>
                    <a:pt x="364515" y="259930"/>
                  </a:lnTo>
                  <a:lnTo>
                    <a:pt x="365455" y="255181"/>
                  </a:lnTo>
                  <a:lnTo>
                    <a:pt x="367220" y="246202"/>
                  </a:lnTo>
                  <a:lnTo>
                    <a:pt x="367106" y="94894"/>
                  </a:lnTo>
                  <a:lnTo>
                    <a:pt x="366090" y="84277"/>
                  </a:lnTo>
                  <a:lnTo>
                    <a:pt x="362927" y="72123"/>
                  </a:lnTo>
                  <a:lnTo>
                    <a:pt x="360133" y="65405"/>
                  </a:lnTo>
                  <a:lnTo>
                    <a:pt x="358101" y="60502"/>
                  </a:lnTo>
                  <a:lnTo>
                    <a:pt x="351929" y="50012"/>
                  </a:lnTo>
                  <a:lnTo>
                    <a:pt x="350647" y="48717"/>
                  </a:lnTo>
                  <a:lnTo>
                    <a:pt x="351929" y="48717"/>
                  </a:lnTo>
                  <a:lnTo>
                    <a:pt x="359575" y="42316"/>
                  </a:lnTo>
                  <a:lnTo>
                    <a:pt x="371055" y="41033"/>
                  </a:lnTo>
                  <a:lnTo>
                    <a:pt x="377431" y="41033"/>
                  </a:lnTo>
                  <a:lnTo>
                    <a:pt x="421005" y="60502"/>
                  </a:lnTo>
                  <a:lnTo>
                    <a:pt x="432193" y="80619"/>
                  </a:lnTo>
                  <a:lnTo>
                    <a:pt x="432269" y="80784"/>
                  </a:lnTo>
                  <a:lnTo>
                    <a:pt x="433539" y="85915"/>
                  </a:lnTo>
                  <a:lnTo>
                    <a:pt x="433539" y="94894"/>
                  </a:lnTo>
                  <a:lnTo>
                    <a:pt x="431063" y="113245"/>
                  </a:lnTo>
                  <a:lnTo>
                    <a:pt x="425246" y="126314"/>
                  </a:lnTo>
                  <a:lnTo>
                    <a:pt x="418465" y="134569"/>
                  </a:lnTo>
                  <a:lnTo>
                    <a:pt x="413118" y="138493"/>
                  </a:lnTo>
                  <a:lnTo>
                    <a:pt x="411848" y="139776"/>
                  </a:lnTo>
                  <a:lnTo>
                    <a:pt x="411848" y="74371"/>
                  </a:lnTo>
                  <a:lnTo>
                    <a:pt x="386346" y="74371"/>
                  </a:lnTo>
                  <a:lnTo>
                    <a:pt x="386346" y="200037"/>
                  </a:lnTo>
                  <a:lnTo>
                    <a:pt x="387273" y="212864"/>
                  </a:lnTo>
                  <a:lnTo>
                    <a:pt x="401650" y="248780"/>
                  </a:lnTo>
                  <a:lnTo>
                    <a:pt x="409295" y="256463"/>
                  </a:lnTo>
                  <a:lnTo>
                    <a:pt x="411848" y="260324"/>
                  </a:lnTo>
                  <a:lnTo>
                    <a:pt x="416953" y="264160"/>
                  </a:lnTo>
                  <a:lnTo>
                    <a:pt x="422059" y="266725"/>
                  </a:lnTo>
                  <a:lnTo>
                    <a:pt x="428434" y="270560"/>
                  </a:lnTo>
                  <a:lnTo>
                    <a:pt x="433997" y="272846"/>
                  </a:lnTo>
                  <a:lnTo>
                    <a:pt x="441350" y="275374"/>
                  </a:lnTo>
                  <a:lnTo>
                    <a:pt x="450850" y="277418"/>
                  </a:lnTo>
                  <a:lnTo>
                    <a:pt x="462864" y="278269"/>
                  </a:lnTo>
                  <a:lnTo>
                    <a:pt x="462864" y="252615"/>
                  </a:lnTo>
                  <a:close/>
                </a:path>
              </a:pathLst>
            </a:custGeom>
            <a:solidFill>
              <a:srgbClr val="559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669022"/>
            <a:ext cx="9143999" cy="1889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380" y="285682"/>
            <a:ext cx="1413959" cy="9457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" y="4869179"/>
            <a:ext cx="9144380" cy="1318260"/>
          </a:xfrm>
          <a:custGeom>
            <a:avLst/>
            <a:gdLst/>
            <a:ahLst/>
            <a:cxnLst/>
            <a:rect l="l" t="t" r="r" b="b"/>
            <a:pathLst>
              <a:path w="9084945" h="1318260">
                <a:moveTo>
                  <a:pt x="9084564" y="0"/>
                </a:moveTo>
                <a:lnTo>
                  <a:pt x="0" y="0"/>
                </a:lnTo>
                <a:lnTo>
                  <a:pt x="0" y="1318260"/>
                </a:lnTo>
                <a:lnTo>
                  <a:pt x="9084564" y="1318260"/>
                </a:lnTo>
                <a:lnTo>
                  <a:pt x="9084564" y="0"/>
                </a:lnTo>
                <a:close/>
              </a:path>
            </a:pathLst>
          </a:custGeom>
          <a:solidFill>
            <a:srgbClr val="DFEBF7"/>
          </a:solidFill>
          <a:ln>
            <a:solidFill>
              <a:srgbClr val="DF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3903" y="2302586"/>
            <a:ext cx="605345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8000" spc="260" dirty="0"/>
              <a:t>記載</a:t>
            </a:r>
            <a:r>
              <a:rPr lang="ja-JP" altLang="en-US" sz="8000" spc="260" dirty="0" smtClean="0"/>
              <a:t>方法の説明</a:t>
            </a:r>
            <a:endParaRPr sz="8000" dirty="0" smtClean="0"/>
          </a:p>
        </p:txBody>
      </p:sp>
      <p:sp>
        <p:nvSpPr>
          <p:cNvPr id="15" name="object 15"/>
          <p:cNvSpPr txBox="1"/>
          <p:nvPr/>
        </p:nvSpPr>
        <p:spPr>
          <a:xfrm>
            <a:off x="473455" y="5454802"/>
            <a:ext cx="35483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latin typeface="Meiryo UI"/>
                <a:cs typeface="Meiryo UI"/>
              </a:rPr>
              <a:t>202</a:t>
            </a:r>
            <a:r>
              <a:rPr lang="en-US" sz="2800" b="1" spc="-120" dirty="0">
                <a:latin typeface="Meiryo UI"/>
                <a:cs typeface="Meiryo UI"/>
              </a:rPr>
              <a:t>5</a:t>
            </a:r>
            <a:r>
              <a:rPr sz="2800" b="1" spc="-135" dirty="0">
                <a:latin typeface="Meiryo UI"/>
                <a:cs typeface="Meiryo UI"/>
              </a:rPr>
              <a:t>年度版</a:t>
            </a:r>
            <a:r>
              <a:rPr sz="2800" b="1" spc="-80" dirty="0">
                <a:latin typeface="Meiryo UI"/>
                <a:cs typeface="Meiryo UI"/>
              </a:rPr>
              <a:t>（</a:t>
            </a:r>
            <a:r>
              <a:rPr sz="2800" b="1" spc="-204" dirty="0">
                <a:latin typeface="Meiryo UI"/>
                <a:cs typeface="Meiryo UI"/>
              </a:rPr>
              <a:t>V</a:t>
            </a:r>
            <a:r>
              <a:rPr sz="2800" b="1" spc="-85" dirty="0">
                <a:latin typeface="Meiryo UI"/>
                <a:cs typeface="Meiryo UI"/>
              </a:rPr>
              <a:t>e</a:t>
            </a:r>
            <a:r>
              <a:rPr sz="2800" b="1" spc="-475" dirty="0">
                <a:latin typeface="Meiryo UI"/>
                <a:cs typeface="Meiryo UI"/>
              </a:rPr>
              <a:t>r</a:t>
            </a:r>
            <a:r>
              <a:rPr sz="2800" b="1" spc="-80" dirty="0">
                <a:latin typeface="Meiryo UI"/>
                <a:cs typeface="Meiryo UI"/>
              </a:rPr>
              <a:t>.1</a:t>
            </a:r>
            <a:r>
              <a:rPr sz="2800" b="1" spc="25" dirty="0">
                <a:latin typeface="Meiryo UI"/>
                <a:cs typeface="Meiryo UI"/>
              </a:rPr>
              <a:t>）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6382" y="5454802"/>
            <a:ext cx="4246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latin typeface="Meiryo UI"/>
                <a:cs typeface="Meiryo UI"/>
              </a:rPr>
              <a:t>神奈川県 脱炭素戦略本部室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035" y="1312653"/>
            <a:ext cx="8252303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エネルギー使用量等入力ファイル</a:t>
            </a:r>
            <a:endParaRPr lang="en-US" altLang="ja-JP" sz="3600" spc="-105" dirty="0" smtClean="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（特定大規模事業者・旧制度様式用）</a:t>
            </a:r>
            <a:endParaRPr sz="3600" dirty="0">
              <a:latin typeface="Meiryo UI"/>
              <a:cs typeface="Meiryo UI"/>
            </a:endParaRPr>
          </a:p>
        </p:txBody>
      </p:sp>
      <p:pic>
        <p:nvPicPr>
          <p:cNvPr id="20" name="11_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75" objId="19"/>
        <p14:stopEvt time="11881" objId="1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9524B-72DB-9F6F-A646-AFAC5C23A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A9D9BE1D-6BC0-EA46-CE5C-98E63F14C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5. </a:t>
            </a:r>
            <a:r>
              <a:rPr lang="ja-JP" altLang="en-US" spc="-265" dirty="0" smtClean="0"/>
              <a:t>入力クレジット等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>
                <a:latin typeface="Meiryo UI" panose="020B0604030504040204" pitchFamily="50" charset="-128"/>
                <a:ea typeface="Meiryo UI" panose="020B0604030504040204" pitchFamily="50" charset="-128"/>
              </a:rPr>
              <a:t>クレジット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8A054547-2AD1-AB9F-0130-AE2986EBBD2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✓全事業者のうち該当者のみ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✓排出量削減のために自ら取得したクレジット等がある場合、その情報を入力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10" y="2071991"/>
            <a:ext cx="6172198" cy="272987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971280" y="2051141"/>
            <a:ext cx="3441029" cy="2750721"/>
            <a:chOff x="3248222" y="1657776"/>
            <a:chExt cx="3324426" cy="2457023"/>
          </a:xfrm>
        </p:grpSpPr>
        <p:sp>
          <p:nvSpPr>
            <p:cNvPr id="15" name="正方形/長方形 14"/>
            <p:cNvSpPr/>
            <p:nvPr/>
          </p:nvSpPr>
          <p:spPr>
            <a:xfrm>
              <a:off x="3248222" y="1657776"/>
              <a:ext cx="1712467" cy="24570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960690" y="1657776"/>
              <a:ext cx="1611958" cy="24570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40108" y="2498533"/>
            <a:ext cx="6154557" cy="2279070"/>
            <a:chOff x="609598" y="2057399"/>
            <a:chExt cx="5946004" cy="2035731"/>
          </a:xfrm>
        </p:grpSpPr>
        <p:sp>
          <p:nvSpPr>
            <p:cNvPr id="17" name="正方形/長方形 16"/>
            <p:cNvSpPr/>
            <p:nvPr/>
          </p:nvSpPr>
          <p:spPr>
            <a:xfrm>
              <a:off x="609598" y="2057399"/>
              <a:ext cx="5943602" cy="203573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609598" y="3581400"/>
              <a:ext cx="594360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612000" y="3708000"/>
              <a:ext cx="594360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線吹き出し 2 (枠付き) 21"/>
          <p:cNvSpPr/>
          <p:nvPr/>
        </p:nvSpPr>
        <p:spPr>
          <a:xfrm>
            <a:off x="3135421" y="1434963"/>
            <a:ext cx="3193759" cy="54123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134045"/>
              <a:gd name="adj6" fmla="val 51412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事業者区分（第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1,2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号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/3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号事業者）ごとに入力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28599" y="5495137"/>
            <a:ext cx="8677910" cy="677063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自ら取得したクレジット等を証する書類の写し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を提出してください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6489360" y="2098395"/>
            <a:ext cx="2407624" cy="1782224"/>
          </a:xfrm>
          <a:prstGeom prst="borderCallout2">
            <a:avLst>
              <a:gd name="adj1" fmla="val 102237"/>
              <a:gd name="adj2" fmla="val 51083"/>
              <a:gd name="adj3" fmla="val 113743"/>
              <a:gd name="adj4" fmla="val 51259"/>
              <a:gd name="adj5" fmla="val 113674"/>
              <a:gd name="adj6" fmla="val -933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・国内認証排出削減量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・海外認証排出削減量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J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ＣＭクレジット）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・非化石電源二酸化炭素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削減相当量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に分けてそれぞれ記入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6" y="4768111"/>
            <a:ext cx="2362201" cy="640402"/>
          </a:xfrm>
          <a:prstGeom prst="rect">
            <a:avLst/>
          </a:prstGeom>
        </p:spPr>
      </p:pic>
      <p:sp>
        <p:nvSpPr>
          <p:cNvPr id="26" name="線吹き出し 2 (枠付き) 25"/>
          <p:cNvSpPr/>
          <p:nvPr/>
        </p:nvSpPr>
        <p:spPr>
          <a:xfrm>
            <a:off x="6498885" y="4421529"/>
            <a:ext cx="2407624" cy="986984"/>
          </a:xfrm>
          <a:prstGeom prst="borderCallout2">
            <a:avLst>
              <a:gd name="adj1" fmla="val 49561"/>
              <a:gd name="adj2" fmla="val -611"/>
              <a:gd name="adj3" fmla="val 49772"/>
              <a:gd name="adj4" fmla="val -12040"/>
              <a:gd name="adj5" fmla="val 84811"/>
              <a:gd name="adj6" fmla="val -16072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・令和７年７月頃に係数が公表され次第、差し替え予定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7315200" y="118110"/>
            <a:ext cx="1506981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p29,54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pic>
        <p:nvPicPr>
          <p:cNvPr id="9" name="11_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1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00"/>
    </mc:Choice>
    <mc:Fallback xmlns="">
      <p:transition spd="slow" advTm="6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2" grpId="0" animBg="1"/>
      <p:bldP spid="14" grpId="0" animBg="1"/>
      <p:bldP spid="26" grpId="0" animBg="1"/>
    </p:bldLst>
  </p:timing>
  <p:extLst mod="1">
    <p:ext uri="{E180D4A7-C9FB-4DFB-919C-405C955672EB}">
      <p14:showEvtLst xmlns:p14="http://schemas.microsoft.com/office/powerpoint/2010/main">
        <p14:playEvt time="666" objId="9"/>
        <p14:stopEvt time="63716" objId="9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6. </a:t>
            </a:r>
            <a:r>
              <a:rPr lang="ja-JP" altLang="en-US" spc="-265" dirty="0" smtClean="0">
                <a:latin typeface="ＭＳ Ｐゴシック 見出し"/>
              </a:rPr>
              <a:t>コピー用</a:t>
            </a:r>
            <a:r>
              <a:rPr lang="ja-JP" altLang="en-US" sz="1600" b="0" dirty="0" smtClean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ＭＳ Ｐゴシック 見出し"/>
                <a:ea typeface="Meiryo UI" panose="020B0604030504040204" pitchFamily="50" charset="-128"/>
              </a:rPr>
              <a:t>コピー用シート</a:t>
            </a:r>
            <a:r>
              <a:rPr lang="ja-JP" altLang="en-US" sz="1600" b="0" spc="-50" dirty="0" smtClean="0">
                <a:latin typeface="ＭＳ Ｐゴシック 見出し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✓入力完了後、コピー用シートを排出状況報告書又は結果報告書へ貼り付け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661292"/>
            <a:ext cx="5201828" cy="4001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0045" y="3730429"/>
            <a:ext cx="2492989" cy="2561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線吹き出し 2 (枠付き) 7"/>
          <p:cNvSpPr/>
          <p:nvPr/>
        </p:nvSpPr>
        <p:spPr>
          <a:xfrm>
            <a:off x="5593034" y="1769647"/>
            <a:ext cx="3303950" cy="1125953"/>
          </a:xfrm>
          <a:prstGeom prst="borderCallout2">
            <a:avLst>
              <a:gd name="adj1" fmla="val 52680"/>
              <a:gd name="adj2" fmla="val 367"/>
              <a:gd name="adj3" fmla="val 52760"/>
              <a:gd name="adj4" fmla="val -15977"/>
              <a:gd name="adj5" fmla="val 139687"/>
              <a:gd name="adj6" fmla="val -10847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コピー用シートのデータをコピーし、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排出状況報告書・結果報告書の「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A.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貼付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_****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提出」シートに値のみ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貼り付け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ストライプ矢印 13"/>
          <p:cNvSpPr/>
          <p:nvPr/>
        </p:nvSpPr>
        <p:spPr>
          <a:xfrm rot="13441819">
            <a:off x="818570" y="3256920"/>
            <a:ext cx="2667000" cy="58333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object 10"/>
          <p:cNvSpPr txBox="1"/>
          <p:nvPr/>
        </p:nvSpPr>
        <p:spPr>
          <a:xfrm>
            <a:off x="7315200" y="118110"/>
            <a:ext cx="1506981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p31,60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pic>
        <p:nvPicPr>
          <p:cNvPr id="2" name="11_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1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0"/>
    </mc:Choice>
    <mc:Fallback xmlns="">
      <p:transition spd="slow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39" objId="2"/>
        <p14:stopEvt time="276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315200" y="118110"/>
            <a:ext cx="1506981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p17,40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kumimoji="1" lang="ja-JP" altLang="en-US" dirty="0" smtClean="0"/>
              <a:t>入力の流れ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✓エネルギー使用量等の入力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28599" y="3124200"/>
            <a:ext cx="8593582" cy="3182537"/>
            <a:chOff x="228599" y="3124200"/>
            <a:chExt cx="8593582" cy="3182537"/>
          </a:xfrm>
        </p:grpSpPr>
        <p:sp>
          <p:nvSpPr>
            <p:cNvPr id="5" name="四角形吹き出し 4"/>
            <p:cNvSpPr/>
            <p:nvPr/>
          </p:nvSpPr>
          <p:spPr>
            <a:xfrm>
              <a:off x="228599" y="3124200"/>
              <a:ext cx="8593582" cy="3182537"/>
            </a:xfrm>
            <a:prstGeom prst="wedgeRectCallout">
              <a:avLst>
                <a:gd name="adj1" fmla="val -29315"/>
                <a:gd name="adj2" fmla="val -56481"/>
              </a:avLst>
            </a:prstGeom>
            <a:solidFill>
              <a:srgbClr val="DFEBF7"/>
            </a:solidFill>
            <a:ln>
              <a:solidFill>
                <a:srgbClr val="DF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969" y="3273658"/>
              <a:ext cx="7739635" cy="2975378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216060" y="1235419"/>
            <a:ext cx="3838575" cy="1645642"/>
            <a:chOff x="229325" y="1195778"/>
            <a:chExt cx="3838575" cy="1645642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25" y="1572470"/>
              <a:ext cx="3838575" cy="1268950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1219200" y="1551551"/>
              <a:ext cx="914400" cy="12898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1066799" y="1195778"/>
              <a:ext cx="2133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一般的な書類作成～提出の流れ</a:t>
              </a:r>
              <a:endParaRPr kumimoji="1" lang="ja-JP" altLang="en-US" sz="1000" dirty="0"/>
            </a:p>
          </p:txBody>
        </p:sp>
      </p:grpSp>
      <p:pic>
        <p:nvPicPr>
          <p:cNvPr id="9" name="11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0"/>
    </mc:Choice>
    <mc:Fallback xmlns="">
      <p:transition spd="slow" advTm="10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000" objId="9"/>
        <p14:stopEvt time="106619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315200" y="118110"/>
            <a:ext cx="1506981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p20,43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1. </a:t>
            </a:r>
            <a:r>
              <a:rPr lang="ja-JP" altLang="en-US" spc="-265" dirty="0" smtClean="0"/>
              <a:t>はじめに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84"/>
          <a:stretch/>
        </p:blipFill>
        <p:spPr>
          <a:xfrm>
            <a:off x="228599" y="1849533"/>
            <a:ext cx="5113608" cy="3927750"/>
          </a:xfrm>
          <a:prstGeom prst="rect">
            <a:avLst/>
          </a:prstGeom>
        </p:spPr>
      </p:pic>
      <p:sp>
        <p:nvSpPr>
          <p:cNvPr id="26" name="線吹き出し 2 (枠付き) 25"/>
          <p:cNvSpPr/>
          <p:nvPr/>
        </p:nvSpPr>
        <p:spPr>
          <a:xfrm>
            <a:off x="5372833" y="3869505"/>
            <a:ext cx="3524151" cy="1539071"/>
          </a:xfrm>
          <a:prstGeom prst="borderCallout2">
            <a:avLst>
              <a:gd name="adj1" fmla="val 52094"/>
              <a:gd name="adj2" fmla="val 875"/>
              <a:gd name="adj3" fmla="val 52021"/>
              <a:gd name="adj4" fmla="val -5509"/>
              <a:gd name="adj5" fmla="val 33654"/>
              <a:gd name="adj6" fmla="val -17047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継続事業者</a:t>
            </a:r>
            <a:endParaRPr lang="en-US" altLang="ja-JP" sz="1600" dirty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ID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昨年度報告内容（自動転記）に変更がある場合は右横セルに入力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新規事業者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・事業者名称等を記入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7" name="線吹き出し 2 (枠付き) 26"/>
          <p:cNvSpPr/>
          <p:nvPr/>
        </p:nvSpPr>
        <p:spPr>
          <a:xfrm>
            <a:off x="5372833" y="5527950"/>
            <a:ext cx="3524151" cy="778787"/>
          </a:xfrm>
          <a:prstGeom prst="borderCallout2">
            <a:avLst>
              <a:gd name="adj1" fmla="val 57555"/>
              <a:gd name="adj2" fmla="val 458"/>
              <a:gd name="adj3" fmla="val 55767"/>
              <a:gd name="adj4" fmla="val -77342"/>
              <a:gd name="adj5" fmla="val 38864"/>
              <a:gd name="adj6" fmla="val -8277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報告対象年度における状況について各項目の該当の有無を選択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✓エネルギー使用量等入力ファイルの入力にあたり基礎的な情報を記入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7" name="線吹き出し 2 (枠付き) 6"/>
          <p:cNvSpPr/>
          <p:nvPr/>
        </p:nvSpPr>
        <p:spPr>
          <a:xfrm>
            <a:off x="5372833" y="3119025"/>
            <a:ext cx="3524151" cy="489585"/>
          </a:xfrm>
          <a:prstGeom prst="borderCallout2">
            <a:avLst>
              <a:gd name="adj1" fmla="val 1202"/>
              <a:gd name="adj2" fmla="val 53481"/>
              <a:gd name="adj3" fmla="val -31873"/>
              <a:gd name="adj4" fmla="val 53283"/>
              <a:gd name="adj5" fmla="val -39198"/>
              <a:gd name="adj6" fmla="val -110842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計画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の継続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新規を選択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72833" y="1576409"/>
            <a:ext cx="3524151" cy="1249352"/>
          </a:xfrm>
          <a:prstGeom prst="rect">
            <a:avLst/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入力ルール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：要入力セル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：自動転記セル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(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書き換え可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)</a:t>
            </a:r>
            <a:endParaRPr lang="ja-JP" altLang="en-US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：記入不要セル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461616" y="1968436"/>
            <a:ext cx="942040" cy="742013"/>
            <a:chOff x="609600" y="4877466"/>
            <a:chExt cx="1222682" cy="893863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4877466"/>
              <a:ext cx="1222682" cy="30408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 anchor="ctr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薄い黄色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191826"/>
              <a:ext cx="1222682" cy="273151"/>
            </a:xfrm>
            <a:prstGeom prst="rect">
              <a:avLst/>
            </a:prstGeom>
            <a:solidFill>
              <a:srgbClr val="E2EFD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薄い緑色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498178"/>
              <a:ext cx="1222682" cy="2731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薄い灰色</a:t>
              </a:r>
              <a:endParaRPr sz="1600" dirty="0">
                <a:latin typeface="Meiryo UI"/>
                <a:cs typeface="Meiryo UI"/>
              </a:endParaRPr>
            </a:p>
          </p:txBody>
        </p:sp>
      </p:grpSp>
      <p:pic>
        <p:nvPicPr>
          <p:cNvPr id="3" name="11_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11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00"/>
    </mc:Choice>
    <mc:Fallback xmlns="">
      <p:transition spd="slow" advTm="9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7" grpId="0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879" objId="3"/>
        <p14:stopEvt time="110379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31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1.</a:t>
            </a:r>
            <a:r>
              <a:rPr lang="en-US" altLang="ja-JP" spc="-265" dirty="0" smtClean="0"/>
              <a:t> </a:t>
            </a:r>
            <a:r>
              <a:rPr lang="ja-JP" altLang="en-US" spc="-265" dirty="0" smtClean="0"/>
              <a:t>はじめに</a:t>
            </a:r>
            <a:r>
              <a:rPr spc="-265" dirty="0" smtClean="0"/>
              <a:t> 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5"/>
          <a:stretch/>
        </p:blipFill>
        <p:spPr>
          <a:xfrm>
            <a:off x="228599" y="1828800"/>
            <a:ext cx="5377018" cy="3581400"/>
          </a:xfrm>
          <a:prstGeom prst="rect">
            <a:avLst/>
          </a:prstGeom>
        </p:spPr>
      </p:pic>
      <p:sp>
        <p:nvSpPr>
          <p:cNvPr id="8" name="線吹き出し 2 (枠付き) 7"/>
          <p:cNvSpPr/>
          <p:nvPr/>
        </p:nvSpPr>
        <p:spPr>
          <a:xfrm>
            <a:off x="5715000" y="2059434"/>
            <a:ext cx="3181984" cy="1182629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6453"/>
              <a:gd name="adj5" fmla="val 49757"/>
              <a:gd name="adj6" fmla="val -646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・前項目の内容に応じて入力要否が反映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・シート一覧を確認のうえ、入力が必要なシートを順次記入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5705475" y="4764487"/>
            <a:ext cx="3181984" cy="805125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49358"/>
              <a:gd name="adj6" fmla="val -5898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（参考）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・事業者名称から事業者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ID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を検索可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✓エネルギー使用量等入力ファイルの要入力シートの確認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7315200" y="118110"/>
            <a:ext cx="1506981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p20,43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pic>
        <p:nvPicPr>
          <p:cNvPr id="3" name="11_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  <p:extLst mod="1">
    <p:ext uri="{E180D4A7-C9FB-4DFB-919C-405C955672EB}">
      <p14:showEvtLst xmlns:p14="http://schemas.microsoft.com/office/powerpoint/2010/main">
        <p14:playEvt time="580" objId="4"/>
        <p14:stopEvt time="2720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64AB1-CB2D-0612-4F80-235AED9F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4F8ED32E-AEA6-37D1-1916-E5D6C9113F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4" y="14694"/>
            <a:ext cx="86540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2.</a:t>
            </a:r>
            <a:r>
              <a:rPr lang="ja-JP" altLang="en-US" spc="-265" dirty="0"/>
              <a:t> </a:t>
            </a:r>
            <a:r>
              <a:rPr lang="ja-JP" altLang="en-US" spc="-265" dirty="0" smtClean="0"/>
              <a:t>入力使用量</a:t>
            </a:r>
            <a:r>
              <a:rPr lang="ja-JP" altLang="en-US" spc="-135" dirty="0" smtClean="0">
                <a:latin typeface="ＭＳ Ｐゴシック 見出し"/>
                <a:ea typeface="Meiryo UI" panose="020B0604030504040204" pitchFamily="50" charset="-128"/>
              </a:rPr>
              <a:t> 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(1,2</a:t>
            </a:r>
            <a:r>
              <a:rPr lang="ja-JP" altLang="en-US" spc="-265" dirty="0" smtClean="0"/>
              <a:t>号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 smtClean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ＭＳ Ｐゴシック 見出し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 smtClean="0">
                <a:latin typeface="ＭＳ Ｐゴシック 見出し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 smtClean="0">
                <a:latin typeface="ＭＳ Ｐゴシック 見出し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 smtClean="0">
                <a:latin typeface="ＭＳ Ｐゴシック 見出し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 smtClean="0">
                <a:latin typeface="ＭＳ Ｐゴシック 見出し"/>
                <a:ea typeface="Meiryo UI" panose="020B0604030504040204" pitchFamily="50" charset="-128"/>
              </a:rPr>
              <a:t>）</a:t>
            </a:r>
            <a:r>
              <a:rPr lang="ja-JP" altLang="en-US" sz="3200" b="0" dirty="0">
                <a:latin typeface="Meiryo UI"/>
                <a:cs typeface="Meiryo UI"/>
              </a:rPr>
              <a:t>	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06B4809A-FB6A-1228-DA85-2122319BCA7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7" name="線吹き出し 2 (枠付き) 16"/>
          <p:cNvSpPr/>
          <p:nvPr/>
        </p:nvSpPr>
        <p:spPr>
          <a:xfrm>
            <a:off x="228599" y="4381212"/>
            <a:ext cx="4647366" cy="1870156"/>
          </a:xfrm>
          <a:prstGeom prst="borderCallout2">
            <a:avLst>
              <a:gd name="adj1" fmla="val 745"/>
              <a:gd name="adj2" fmla="val 50778"/>
              <a:gd name="adj3" fmla="val -17755"/>
              <a:gd name="adj4" fmla="val 50188"/>
              <a:gd name="adj5" fmla="val -34079"/>
              <a:gd name="adj6" fmla="val 45589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【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原則記入不要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】</a:t>
            </a:r>
          </a:p>
          <a:p>
            <a:pPr algn="l"/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（結果報告書と計画書で兼用する場合のみ要記入）</a:t>
            </a:r>
            <a:endParaRPr lang="en-US" altLang="ja-JP" sz="1600" b="1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エネルギー消費原単位の指標の設定①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原単位の指標の設定方法をいずれか選択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・単一の指標を設定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・複数の指標を設定（寄与度で評価）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指標は最大３つまで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 smtClean="0">
                <a:solidFill>
                  <a:schemeClr val="bg1"/>
                </a:solidFill>
              </a:rPr>
              <a:t>1,2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✓県内の工場等の件数や使用したエネルギーの量等を入力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4976085" y="5013128"/>
            <a:ext cx="3915394" cy="1238240"/>
          </a:xfrm>
          <a:prstGeom prst="borderCallout2">
            <a:avLst>
              <a:gd name="adj1" fmla="val -1411"/>
              <a:gd name="adj2" fmla="val 49664"/>
              <a:gd name="adj3" fmla="val -31064"/>
              <a:gd name="adj4" fmla="val 49644"/>
              <a:gd name="adj5" fmla="val -76996"/>
              <a:gd name="adj6" fmla="val 3803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【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原則記入不要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】</a:t>
            </a:r>
          </a:p>
          <a:p>
            <a:pPr algn="l"/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（結果報告書と計画書で兼用する場合のみ要記入）</a:t>
            </a:r>
            <a:endParaRPr lang="en-US" altLang="ja-JP" sz="1600" b="1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エネルギー消費原単位の指標の設定②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原単位指標の名称及び単位を入力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7315200" y="118110"/>
            <a:ext cx="1506981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p22,45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2" y="1496154"/>
            <a:ext cx="7403291" cy="2799386"/>
          </a:xfrm>
          <a:prstGeom prst="rect">
            <a:avLst/>
          </a:prstGeom>
        </p:spPr>
      </p:pic>
      <p:sp>
        <p:nvSpPr>
          <p:cNvPr id="15" name="線吹き出し 2 (枠付き) 14"/>
          <p:cNvSpPr/>
          <p:nvPr/>
        </p:nvSpPr>
        <p:spPr>
          <a:xfrm>
            <a:off x="5829738" y="2604360"/>
            <a:ext cx="3061741" cy="388142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79657"/>
              <a:gd name="adj6" fmla="val -5035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各区域の工場等の件数を入力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" name="11_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0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00"/>
    </mc:Choice>
    <mc:Fallback xmlns="">
      <p:transition spd="slow" advTm="10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9" grpId="0" animBg="1"/>
      <p:bldP spid="15" grpId="0" animBg="1"/>
    </p:bldLst>
  </p:timing>
  <p:extLst mod="1">
    <p:ext uri="{E180D4A7-C9FB-4DFB-919C-405C955672EB}">
      <p14:showEvtLst xmlns:p14="http://schemas.microsoft.com/office/powerpoint/2010/main">
        <p14:playEvt time="813" objId="3"/>
        <p14:stopEvt time="95985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64AB1-CB2D-0612-4F80-235AED9F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28" y="2426636"/>
            <a:ext cx="2851872" cy="330189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214" y="2420763"/>
            <a:ext cx="3820763" cy="3346498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4F8ED32E-AEA6-37D1-1916-E5D6C9113F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4" y="14694"/>
            <a:ext cx="86540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>
                <a:latin typeface="ＭＳ Ｐゴシック 見出し"/>
                <a:ea typeface="Meiryo UI" panose="020B0604030504040204" pitchFamily="50" charset="-128"/>
              </a:rPr>
              <a:t>2.</a:t>
            </a:r>
            <a:r>
              <a:rPr lang="ja-JP" altLang="en-US" spc="-265" dirty="0"/>
              <a:t> 入力使用量</a:t>
            </a:r>
            <a:r>
              <a:rPr lang="ja-JP" altLang="en-US" spc="-135" dirty="0">
                <a:latin typeface="ＭＳ Ｐゴシック 見出し"/>
                <a:ea typeface="Meiryo UI" panose="020B0604030504040204" pitchFamily="50" charset="-128"/>
              </a:rPr>
              <a:t> </a:t>
            </a:r>
            <a:r>
              <a:rPr lang="en-US" altLang="ja-JP" spc="-135" dirty="0">
                <a:latin typeface="ＭＳ Ｐゴシック 見出し"/>
                <a:ea typeface="Meiryo UI" panose="020B0604030504040204" pitchFamily="50" charset="-128"/>
              </a:rPr>
              <a:t>(1,2</a:t>
            </a:r>
            <a:r>
              <a:rPr lang="ja-JP" altLang="en-US" spc="-265" dirty="0"/>
              <a:t>号</a:t>
            </a:r>
            <a:r>
              <a:rPr lang="en-US" altLang="ja-JP" spc="-135" dirty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>
                <a:latin typeface="ＭＳ Ｐゴシック 見出し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>
                <a:latin typeface="ＭＳ Ｐゴシック 見出し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>
                <a:latin typeface="ＭＳ Ｐゴシック 見出し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>
                <a:latin typeface="ＭＳ Ｐゴシック 見出し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>
                <a:latin typeface="ＭＳ Ｐゴシック 見出し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06B4809A-FB6A-1228-DA85-2122319BCA7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 smtClean="0">
                <a:solidFill>
                  <a:schemeClr val="bg1"/>
                </a:solidFill>
              </a:rPr>
              <a:t>1,2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✓県内の工場等の件数や使用したエネルギーの量等を入力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線吹き出し 2 (枠付き) 23"/>
          <p:cNvSpPr/>
          <p:nvPr/>
        </p:nvSpPr>
        <p:spPr>
          <a:xfrm>
            <a:off x="3733800" y="1395489"/>
            <a:ext cx="3840984" cy="966951"/>
          </a:xfrm>
          <a:prstGeom prst="borderCallout2">
            <a:avLst>
              <a:gd name="adj1" fmla="val 100025"/>
              <a:gd name="adj2" fmla="val 51256"/>
              <a:gd name="adj3" fmla="val 113879"/>
              <a:gd name="adj4" fmla="val 51529"/>
              <a:gd name="adj5" fmla="val 123182"/>
              <a:gd name="adj6" fmla="val 50959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次の区域ごとに入力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・横浜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,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川崎市内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・県域のエネルギー管理指定工場以外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・県域のエネルギー管理指定工場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779152" y="2422696"/>
            <a:ext cx="589587" cy="3353040"/>
            <a:chOff x="2733357" y="2454031"/>
            <a:chExt cx="534346" cy="287997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12945" b="6463"/>
            <a:stretch/>
          </p:blipFill>
          <p:spPr>
            <a:xfrm>
              <a:off x="2733357" y="2454031"/>
              <a:ext cx="467043" cy="2879970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12945" b="6463"/>
            <a:stretch/>
          </p:blipFill>
          <p:spPr>
            <a:xfrm>
              <a:off x="2800660" y="2454031"/>
              <a:ext cx="467043" cy="2879970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337197" y="2878548"/>
            <a:ext cx="6597371" cy="2879316"/>
            <a:chOff x="418509" y="2938782"/>
            <a:chExt cx="7037102" cy="2830538"/>
          </a:xfrm>
        </p:grpSpPr>
        <p:sp>
          <p:nvSpPr>
            <p:cNvPr id="3" name="正方形/長方形 2"/>
            <p:cNvSpPr/>
            <p:nvPr/>
          </p:nvSpPr>
          <p:spPr>
            <a:xfrm>
              <a:off x="418509" y="2938782"/>
              <a:ext cx="7036709" cy="28305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418902" y="3554818"/>
              <a:ext cx="703670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3274661" y="2541834"/>
            <a:ext cx="3702317" cy="3225427"/>
            <a:chOff x="3461828" y="2541834"/>
            <a:chExt cx="3702317" cy="3225427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461828" y="2541834"/>
              <a:ext cx="3702317" cy="3209558"/>
              <a:chOff x="3698366" y="2017345"/>
              <a:chExt cx="3949085" cy="3155185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3698366" y="2017345"/>
                <a:ext cx="1244089" cy="31397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5367782" y="2032757"/>
                <a:ext cx="2279669" cy="31397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2" name="直線コネクタ 11"/>
            <p:cNvCxnSpPr/>
            <p:nvPr/>
          </p:nvCxnSpPr>
          <p:spPr>
            <a:xfrm>
              <a:off x="6283167" y="2577469"/>
              <a:ext cx="0" cy="3189792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線吹き出し 2 (枠付き) 22"/>
          <p:cNvSpPr/>
          <p:nvPr/>
        </p:nvSpPr>
        <p:spPr>
          <a:xfrm>
            <a:off x="7086599" y="2584995"/>
            <a:ext cx="1810385" cy="1591733"/>
          </a:xfrm>
          <a:prstGeom prst="borderCallout2">
            <a:avLst>
              <a:gd name="adj1" fmla="val 54770"/>
              <a:gd name="adj2" fmla="val -880"/>
              <a:gd name="adj3" fmla="val 53538"/>
              <a:gd name="adj4" fmla="val -23803"/>
              <a:gd name="adj5" fmla="val 53836"/>
              <a:gd name="adj6" fmla="val -40633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【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原則記入不要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】</a:t>
            </a:r>
          </a:p>
          <a:p>
            <a:pPr algn="l"/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（結果報告書と計画書で兼用する場合のみ要記入）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原単位指標の量を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入力</a:t>
            </a:r>
          </a:p>
        </p:txBody>
      </p:sp>
      <p:sp>
        <p:nvSpPr>
          <p:cNvPr id="25" name="線吹き出し 2 (枠付き) 24"/>
          <p:cNvSpPr/>
          <p:nvPr/>
        </p:nvSpPr>
        <p:spPr>
          <a:xfrm>
            <a:off x="7086599" y="4305005"/>
            <a:ext cx="1810455" cy="526632"/>
          </a:xfrm>
          <a:prstGeom prst="borderCallout2">
            <a:avLst>
              <a:gd name="adj1" fmla="val 51858"/>
              <a:gd name="adj2" fmla="val 108"/>
              <a:gd name="adj3" fmla="val 50905"/>
              <a:gd name="adj4" fmla="val -23110"/>
              <a:gd name="adj5" fmla="val 50308"/>
              <a:gd name="adj6" fmla="val -33531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エネルギー使用量を燃料ごとに入力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9" name="線吹き出し 2 (枠付き) 28"/>
          <p:cNvSpPr/>
          <p:nvPr/>
        </p:nvSpPr>
        <p:spPr>
          <a:xfrm>
            <a:off x="762000" y="1691646"/>
            <a:ext cx="2550610" cy="530347"/>
          </a:xfrm>
          <a:prstGeom prst="borderCallout2">
            <a:avLst>
              <a:gd name="adj1" fmla="val 50159"/>
              <a:gd name="adj2" fmla="val 234"/>
              <a:gd name="adj3" fmla="val 49679"/>
              <a:gd name="adj4" fmla="val -7465"/>
              <a:gd name="adj5" fmla="val 182893"/>
              <a:gd name="adj6" fmla="val -10433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該当するエネルギーが表示されない場合は追加表示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37565" y="5834059"/>
            <a:ext cx="8559419" cy="507097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2025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年度報告より、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非化石エネルギー使用量の報告が必要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で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</a:rPr>
              <a:t>す</a:t>
            </a:r>
            <a:endParaRPr lang="en-US" altLang="ja-JP" sz="1600" dirty="0" smtClean="0">
              <a:solidFill>
                <a:schemeClr val="tx1"/>
              </a:solidFill>
              <a:latin typeface="Meiryo UI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7315200" y="118110"/>
            <a:ext cx="1506981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p22,45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pic>
        <p:nvPicPr>
          <p:cNvPr id="26" name="11_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6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00"/>
    </mc:Choice>
    <mc:Fallback xmlns="">
      <p:transition spd="slow" advTm="7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7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7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6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4" grpId="0" animBg="1"/>
      <p:bldP spid="23" grpId="0" animBg="1"/>
      <p:bldP spid="25" grpId="0" animBg="1"/>
      <p:bldP spid="29" grpId="0" animBg="1"/>
    </p:bldLst>
  </p:timing>
  <p:extLst mod="1">
    <p:ext uri="{E180D4A7-C9FB-4DFB-919C-405C955672EB}">
      <p14:showEvtLst xmlns:p14="http://schemas.microsoft.com/office/powerpoint/2010/main">
        <p14:playEvt time="639" objId="7"/>
        <p14:stopEvt time="62253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9C33F-CCDC-D93F-8CD8-3BCC0A99D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732A24FE-203E-C729-4AE8-2DF268F6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4" y="14694"/>
            <a:ext cx="888263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3. </a:t>
            </a:r>
            <a:r>
              <a:rPr lang="ja-JP" altLang="en-US" spc="-265" dirty="0" smtClean="0"/>
              <a:t>入力外部供給等</a:t>
            </a:r>
            <a:r>
              <a:rPr lang="en-US" altLang="ja-JP" spc="-265" dirty="0" smtClean="0">
                <a:latin typeface="ＭＳ Ｐゴシック 見出し"/>
              </a:rPr>
              <a:t>(1,2</a:t>
            </a:r>
            <a:r>
              <a:rPr lang="ja-JP" altLang="en-US" spc="-265" dirty="0" smtClean="0">
                <a:latin typeface="ＭＳ Ｐゴシック 見出し"/>
              </a:rPr>
              <a:t>号</a:t>
            </a:r>
            <a:r>
              <a:rPr lang="en-US" altLang="ja-JP" spc="-265" dirty="0" smtClean="0">
                <a:latin typeface="ＭＳ Ｐゴシック 見出し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外部供給量等入力表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3200" b="0" dirty="0">
                <a:latin typeface="Meiryo UI"/>
                <a:cs typeface="Meiryo UI"/>
              </a:rPr>
              <a:t>	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48" name="object 17">
            <a:extLst>
              <a:ext uri="{FF2B5EF4-FFF2-40B4-BE49-F238E27FC236}">
                <a16:creationId xmlns:a16="http://schemas.microsoft.com/office/drawing/2014/main" id="{3EF09841-75CF-447D-6801-C7EF6545A43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464" y="3152057"/>
            <a:ext cx="7118164" cy="315468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295353" y="3854151"/>
            <a:ext cx="1552872" cy="242053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65065" y="3854149"/>
            <a:ext cx="1477602" cy="24136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881060" y="3854148"/>
            <a:ext cx="478446" cy="24136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6810" y="733569"/>
            <a:ext cx="8620174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 smtClean="0">
                <a:solidFill>
                  <a:schemeClr val="bg1"/>
                </a:solidFill>
              </a:rPr>
              <a:t>1,2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号該当事業者のうち該当事業者のみ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✓燃料等の使用に伴って発生したエネルギーを他者に供給した場合など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</a:rPr>
              <a:t>外部供給量等を入力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310464" y="1831169"/>
            <a:ext cx="6395136" cy="727699"/>
          </a:xfrm>
          <a:prstGeom prst="borderCallout2">
            <a:avLst>
              <a:gd name="adj1" fmla="val 100384"/>
              <a:gd name="adj2" fmla="val 49797"/>
              <a:gd name="adj3" fmla="val 237032"/>
              <a:gd name="adj4" fmla="val 49765"/>
              <a:gd name="adj5" fmla="val 237549"/>
              <a:gd name="adj6" fmla="val 3797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基礎情報の選択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(2)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他者への供給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※/(3)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副生エネルギーの販売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/(4)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未利用熱の購入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の有無　</a:t>
            </a:r>
            <a:r>
              <a:rPr lang="en-US" altLang="ja-JP" sz="1100" dirty="0" smtClean="0">
                <a:solidFill>
                  <a:schemeClr val="tx1"/>
                </a:solidFill>
                <a:latin typeface="Meiryo UI"/>
                <a:cs typeface="Meiryo UI"/>
              </a:rPr>
              <a:t>※(2)</a:t>
            </a:r>
            <a:r>
              <a:rPr lang="ja-JP" altLang="en-US" sz="1100" dirty="0" smtClean="0">
                <a:solidFill>
                  <a:schemeClr val="tx1"/>
                </a:solidFill>
                <a:latin typeface="Meiryo UI"/>
                <a:cs typeface="Meiryo UI"/>
              </a:rPr>
              <a:t>熱供給事業者、発電事業者の登録工場等のみが対象</a:t>
            </a:r>
            <a:endParaRPr lang="en-US" altLang="ja-JP" sz="11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8" name="線吹き出し 2 (枠付き) 17"/>
          <p:cNvSpPr/>
          <p:nvPr/>
        </p:nvSpPr>
        <p:spPr>
          <a:xfrm>
            <a:off x="3957954" y="2671250"/>
            <a:ext cx="3810000" cy="966951"/>
          </a:xfrm>
          <a:prstGeom prst="borderCallout2">
            <a:avLst>
              <a:gd name="adj1" fmla="val 100025"/>
              <a:gd name="adj2" fmla="val 51256"/>
              <a:gd name="adj3" fmla="val 113879"/>
              <a:gd name="adj4" fmla="val 51529"/>
              <a:gd name="adj5" fmla="val 113331"/>
              <a:gd name="adj6" fmla="val 50959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次の区域ごとに外部供給量を入力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・横浜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,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川崎市内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・県域のエネルギー管理指定工場以外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・県域のエネルギー管理指定工場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7315200" y="118110"/>
            <a:ext cx="1506981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p26,50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pic>
        <p:nvPicPr>
          <p:cNvPr id="13" name="11_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8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00"/>
    </mc:Choice>
    <mc:Fallback xmlns="">
      <p:transition spd="slow" advTm="8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69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9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9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69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19" grpId="0" animBg="1"/>
      <p:bldP spid="20" grpId="0" animBg="1"/>
      <p:bldP spid="15" grpId="0" animBg="1"/>
      <p:bldP spid="18" grpId="0" animBg="1"/>
    </p:bldLst>
  </p:timing>
  <p:extLst mod="1">
    <p:ext uri="{E180D4A7-C9FB-4DFB-919C-405C955672EB}">
      <p14:showEvtLst xmlns:p14="http://schemas.microsoft.com/office/powerpoint/2010/main">
        <p14:playEvt time="631" objId="2"/>
        <p14:stopEvt time="78655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3AEB9-C85F-4EE2-69E3-D55490DBB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41"/>
          <a:stretch/>
        </p:blipFill>
        <p:spPr>
          <a:xfrm>
            <a:off x="3025862" y="2237807"/>
            <a:ext cx="2743200" cy="305492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697"/>
          <a:stretch/>
        </p:blipFill>
        <p:spPr>
          <a:xfrm>
            <a:off x="297421" y="2244339"/>
            <a:ext cx="2674379" cy="3054924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EC99075A-B641-7112-E61A-CB5A4DEBB4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4. </a:t>
            </a:r>
            <a:r>
              <a:rPr lang="ja-JP" altLang="en-US" spc="-265" dirty="0" smtClean="0"/>
              <a:t>入力使用量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(3</a:t>
            </a:r>
            <a:r>
              <a:rPr lang="ja-JP" altLang="en-US" spc="-265" dirty="0" smtClean="0"/>
              <a:t>号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3200" b="0" dirty="0" smtClean="0">
                <a:latin typeface="Meiryo UI"/>
                <a:cs typeface="Meiryo UI"/>
              </a:rPr>
              <a:t>	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15618E2B-EFAC-A738-A04E-CB456484C5F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4073789" y="6242434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8599" y="713687"/>
            <a:ext cx="868680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✓対象自動車の台数や使用したエネルギーの量等を入力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640234" y="2276996"/>
            <a:ext cx="497790" cy="3010489"/>
            <a:chOff x="2776489" y="1989069"/>
            <a:chExt cx="484808" cy="2582931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28387" b="24637"/>
            <a:stretch/>
          </p:blipFill>
          <p:spPr>
            <a:xfrm>
              <a:off x="2776489" y="1989069"/>
              <a:ext cx="423911" cy="2582931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28387" b="24637"/>
            <a:stretch/>
          </p:blipFill>
          <p:spPr>
            <a:xfrm>
              <a:off x="2837386" y="1989069"/>
              <a:ext cx="423911" cy="2582931"/>
            </a:xfrm>
            <a:prstGeom prst="rect">
              <a:avLst/>
            </a:prstGeom>
          </p:spPr>
        </p:pic>
      </p:grpSp>
      <p:sp>
        <p:nvSpPr>
          <p:cNvPr id="15" name="正方形/長方形 14"/>
          <p:cNvSpPr/>
          <p:nvPr/>
        </p:nvSpPr>
        <p:spPr>
          <a:xfrm>
            <a:off x="609598" y="2832976"/>
            <a:ext cx="5159463" cy="429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09599" y="3437038"/>
            <a:ext cx="5159462" cy="710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9600" y="4257331"/>
            <a:ext cx="5159461" cy="710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線吹き出し 2 (枠付き) 13"/>
          <p:cNvSpPr/>
          <p:nvPr/>
        </p:nvSpPr>
        <p:spPr>
          <a:xfrm>
            <a:off x="5791199" y="2169707"/>
            <a:ext cx="3124200" cy="604068"/>
          </a:xfrm>
          <a:prstGeom prst="borderCallout2">
            <a:avLst>
              <a:gd name="adj1" fmla="val 56540"/>
              <a:gd name="adj2" fmla="val 943"/>
              <a:gd name="adj3" fmla="val 57242"/>
              <a:gd name="adj4" fmla="val -10292"/>
              <a:gd name="adj5" fmla="val 121597"/>
              <a:gd name="adj6" fmla="val -24848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報告対象年度中に廃止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新規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取得した台数を入力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6" name="線吹き出し 2 (枠付き) 25"/>
          <p:cNvSpPr/>
          <p:nvPr/>
        </p:nvSpPr>
        <p:spPr>
          <a:xfrm>
            <a:off x="3325711" y="1556822"/>
            <a:ext cx="2771511" cy="54123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134045"/>
              <a:gd name="adj6" fmla="val 51412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区域（県域以外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県域）ごとに対象台数を入力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7" name="線吹き出し 2 (枠付き) 16"/>
          <p:cNvSpPr/>
          <p:nvPr/>
        </p:nvSpPr>
        <p:spPr>
          <a:xfrm>
            <a:off x="5791199" y="2888749"/>
            <a:ext cx="3124200" cy="2514600"/>
          </a:xfrm>
          <a:prstGeom prst="borderCallout2">
            <a:avLst>
              <a:gd name="adj1" fmla="val 54088"/>
              <a:gd name="adj2" fmla="val -424"/>
              <a:gd name="adj3" fmla="val 54031"/>
              <a:gd name="adj4" fmla="val -3711"/>
              <a:gd name="adj5" fmla="val 46794"/>
              <a:gd name="adj6" fmla="val -1317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【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原則記入不要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】</a:t>
            </a:r>
          </a:p>
          <a:p>
            <a:pPr algn="l"/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（結果報告書と計画書で兼用する場合のみ要記入）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報告対象年度末に所有する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「乗用自動車」のうち次の車両台数を入力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・電気自動車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・燃料電池自動車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・プラグインハイブリッド自動車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・ハイブリッド自動車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5" name="線吹き出し 2 (枠付き) 24"/>
          <p:cNvSpPr/>
          <p:nvPr/>
        </p:nvSpPr>
        <p:spPr>
          <a:xfrm>
            <a:off x="5791199" y="5493677"/>
            <a:ext cx="3124199" cy="531982"/>
          </a:xfrm>
          <a:prstGeom prst="borderCallout2">
            <a:avLst>
              <a:gd name="adj1" fmla="val 52526"/>
              <a:gd name="adj2" fmla="val -11"/>
              <a:gd name="adj3" fmla="val 51758"/>
              <a:gd name="adj4" fmla="val -4603"/>
              <a:gd name="adj5" fmla="val -106647"/>
              <a:gd name="adj6" fmla="val -1876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「バス・貨物自動車」も上記同様の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内訳台数を入力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140372" y="2362201"/>
            <a:ext cx="1650828" cy="2925284"/>
            <a:chOff x="4247869" y="2438402"/>
            <a:chExt cx="1440717" cy="2590798"/>
          </a:xfrm>
        </p:grpSpPr>
        <p:sp>
          <p:nvSpPr>
            <p:cNvPr id="22" name="正方形/長方形 21"/>
            <p:cNvSpPr/>
            <p:nvPr/>
          </p:nvSpPr>
          <p:spPr>
            <a:xfrm>
              <a:off x="4247869" y="2438402"/>
              <a:ext cx="1440717" cy="259079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>
              <a:stCxn id="22" idx="0"/>
              <a:endCxn id="22" idx="2"/>
            </p:cNvCxnSpPr>
            <p:nvPr/>
          </p:nvCxnSpPr>
          <p:spPr>
            <a:xfrm>
              <a:off x="4968227" y="2438402"/>
              <a:ext cx="0" cy="259079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bject 10"/>
          <p:cNvSpPr txBox="1"/>
          <p:nvPr/>
        </p:nvSpPr>
        <p:spPr>
          <a:xfrm>
            <a:off x="7315200" y="118110"/>
            <a:ext cx="1506981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p27,51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pic>
        <p:nvPicPr>
          <p:cNvPr id="23" name="11_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9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00"/>
    </mc:Choice>
    <mc:Fallback xmlns="">
      <p:transition spd="slow" advTm="10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5" grpId="0" animBg="1"/>
      <p:bldP spid="13" grpId="0" animBg="1"/>
      <p:bldP spid="19" grpId="0" animBg="1"/>
      <p:bldP spid="14" grpId="0" animBg="1"/>
      <p:bldP spid="26" grpId="0" animBg="1"/>
      <p:bldP spid="17" grpId="0" animBg="1"/>
      <p:bldP spid="25" grpId="0" animBg="1"/>
    </p:bldLst>
  </p:timing>
  <p:extLst mod="1">
    <p:ext uri="{E180D4A7-C9FB-4DFB-919C-405C955672EB}">
      <p14:showEvtLst xmlns:p14="http://schemas.microsoft.com/office/powerpoint/2010/main">
        <p14:playEvt time="732" objId="2"/>
        <p14:stopEvt time="93173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74497-3299-2749-FCB2-2B0A301B8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50C1ACF9-DD17-9884-DF20-AA9C5C7D31D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✓対象自動車の台数や使用したエネルギーの量等を入力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8" y="2586113"/>
            <a:ext cx="3878155" cy="244876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041" y="2602435"/>
            <a:ext cx="2326956" cy="2448761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3946312" y="2613075"/>
            <a:ext cx="396282" cy="2391252"/>
            <a:chOff x="835084" y="1697390"/>
            <a:chExt cx="384116" cy="2067454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555" t="14408" r="24297" b="43794"/>
            <a:stretch/>
          </p:blipFill>
          <p:spPr>
            <a:xfrm>
              <a:off x="835084" y="1700490"/>
              <a:ext cx="304800" cy="2064354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555" t="14408" r="24297" b="43794"/>
            <a:stretch/>
          </p:blipFill>
          <p:spPr>
            <a:xfrm>
              <a:off x="914400" y="1697390"/>
              <a:ext cx="304800" cy="2064354"/>
            </a:xfrm>
            <a:prstGeom prst="rect">
              <a:avLst/>
            </a:prstGeom>
          </p:spPr>
        </p:pic>
      </p:grpSp>
      <p:sp>
        <p:nvSpPr>
          <p:cNvPr id="13" name="正方形/長方形 12"/>
          <p:cNvSpPr/>
          <p:nvPr/>
        </p:nvSpPr>
        <p:spPr>
          <a:xfrm>
            <a:off x="228599" y="4260999"/>
            <a:ext cx="6248399" cy="761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75288" y="2712856"/>
            <a:ext cx="791017" cy="231696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914791" y="2705375"/>
            <a:ext cx="749804" cy="231696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28600" y="3200805"/>
            <a:ext cx="6248399" cy="1060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線吹き出し 2 (枠付き) 11"/>
          <p:cNvSpPr/>
          <p:nvPr/>
        </p:nvSpPr>
        <p:spPr>
          <a:xfrm>
            <a:off x="6570644" y="2923979"/>
            <a:ext cx="2263354" cy="597581"/>
          </a:xfrm>
          <a:prstGeom prst="borderCallout2">
            <a:avLst>
              <a:gd name="adj1" fmla="val 57233"/>
              <a:gd name="adj2" fmla="val -824"/>
              <a:gd name="adj3" fmla="val 57774"/>
              <a:gd name="adj4" fmla="val -8428"/>
              <a:gd name="adj5" fmla="val 58759"/>
              <a:gd name="adj6" fmla="val -14801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燃料ごとのエネルギー使用量を入力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8598" y="5385691"/>
            <a:ext cx="8668386" cy="838987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2025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年度報告より、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非化石エネルギー使用量の報告が必要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です</a:t>
            </a:r>
            <a:endParaRPr lang="en-US" altLang="ja-JP" sz="1600" dirty="0" smtClean="0">
              <a:solidFill>
                <a:schemeClr val="tx1"/>
              </a:solidFill>
              <a:latin typeface="Meiryo UI"/>
            </a:endParaRPr>
          </a:p>
          <a:p>
            <a:pPr algn="l"/>
            <a:r>
              <a:rPr kumimoji="1" lang="ja-JP" altLang="en-US" sz="1600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1600" b="1" u="sng" dirty="0" smtClean="0">
                <a:solidFill>
                  <a:srgbClr val="FF0000"/>
                </a:solidFill>
              </a:rPr>
              <a:t>エネルギー使用量の単位は、実態を考慮して省エネ法の</a:t>
            </a:r>
            <a:r>
              <a:rPr kumimoji="1" lang="en-US" altLang="ja-JP" sz="1600" b="1" u="sng" dirty="0" smtClean="0">
                <a:solidFill>
                  <a:srgbClr val="FF0000"/>
                </a:solidFill>
              </a:rPr>
              <a:t>1/1,000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としています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679817" y="1899834"/>
            <a:ext cx="3348323" cy="530347"/>
          </a:xfrm>
          <a:prstGeom prst="borderCallout2">
            <a:avLst>
              <a:gd name="adj1" fmla="val 50159"/>
              <a:gd name="adj2" fmla="val 234"/>
              <a:gd name="adj3" fmla="val 49679"/>
              <a:gd name="adj4" fmla="val -7465"/>
              <a:gd name="adj5" fmla="val 150565"/>
              <a:gd name="adj6" fmla="val -1015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該当するエネルギーが表示されない場合は追加表示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6543756" y="3641003"/>
            <a:ext cx="2284419" cy="1600397"/>
          </a:xfrm>
          <a:prstGeom prst="borderCallout2">
            <a:avLst>
              <a:gd name="adj1" fmla="val 55927"/>
              <a:gd name="adj2" fmla="val 0"/>
              <a:gd name="adj3" fmla="val 58555"/>
              <a:gd name="adj4" fmla="val -6406"/>
              <a:gd name="adj5" fmla="val 57789"/>
              <a:gd name="adj6" fmla="val -10959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【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原則記入不要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】</a:t>
            </a:r>
          </a:p>
          <a:p>
            <a:pPr algn="l"/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（結果報告書と計画書で兼用する場合のみ要記入）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原単位の指標の名称、単位、合計量を入力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3" name="線吹き出し 2 (枠付き) 22"/>
          <p:cNvSpPr/>
          <p:nvPr/>
        </p:nvSpPr>
        <p:spPr>
          <a:xfrm>
            <a:off x="4185367" y="2059011"/>
            <a:ext cx="3110527" cy="39383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134045"/>
              <a:gd name="adj6" fmla="val 51412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区域（県域以外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県域）ごとに入力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EC99075A-B641-7112-E61A-CB5A4DEBB41A}"/>
              </a:ext>
            </a:extLst>
          </p:cNvPr>
          <p:cNvSpPr txBox="1">
            <a:spLocks/>
          </p:cNvSpPr>
          <p:nvPr/>
        </p:nvSpPr>
        <p:spPr>
          <a:xfrm>
            <a:off x="338400" y="14400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ea typeface="+mj-ea"/>
                <a:cs typeface="Meiryo UI"/>
              </a:defRPr>
            </a:lvl1pPr>
          </a:lstStyle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4. </a:t>
            </a:r>
            <a:r>
              <a:rPr lang="ja-JP" altLang="en-US" spc="-265" dirty="0" smtClean="0"/>
              <a:t>入力使用量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(3</a:t>
            </a:r>
            <a:r>
              <a:rPr lang="ja-JP" altLang="en-US" spc="-265" dirty="0" smtClean="0"/>
              <a:t>号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3200" b="0" dirty="0" smtClean="0"/>
              <a:t>	</a:t>
            </a:r>
            <a:endParaRPr lang="ja-JP" altLang="en-US" sz="3200" dirty="0"/>
          </a:p>
        </p:txBody>
      </p:sp>
      <p:sp>
        <p:nvSpPr>
          <p:cNvPr id="28" name="object 10"/>
          <p:cNvSpPr txBox="1"/>
          <p:nvPr/>
        </p:nvSpPr>
        <p:spPr>
          <a:xfrm>
            <a:off x="7315200" y="118110"/>
            <a:ext cx="1506981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p27,51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pic>
        <p:nvPicPr>
          <p:cNvPr id="2" name="11_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7988.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  <p:pic>
        <p:nvPicPr>
          <p:cNvPr id="5" name="11_9(2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27428" y="699371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2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00"/>
    </mc:Choice>
    <mc:Fallback xmlns="">
      <p:transition spd="slow" advTm="5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12" grpId="0" animBg="1"/>
      <p:bldP spid="21" grpId="0" animBg="1"/>
      <p:bldP spid="15" grpId="0" animBg="1"/>
      <p:bldP spid="23" grpId="0" animBg="1"/>
    </p:bldLst>
  </p:timing>
  <p:extLst mod="1">
    <p:ext uri="{E180D4A7-C9FB-4DFB-919C-405C955672EB}">
      <p14:showEvtLst xmlns:p14="http://schemas.microsoft.com/office/powerpoint/2010/main">
        <p14:playEvt time="886" objId="2"/>
        <p14:stopEvt time="63976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7|2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7|29.9|18.6|3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3.2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9.9|42.5|2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|21.6|5.4|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3.7|4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6.2|8.2|27.9|2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2|9.7|3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1065</Words>
  <Application>Microsoft Office PowerPoint</Application>
  <PresentationFormat>画面に合わせる (4:3)</PresentationFormat>
  <Paragraphs>140</Paragraphs>
  <Slides>11</Slides>
  <Notes>11</Notes>
  <HiddenSlides>0</HiddenSlides>
  <MMClips>12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Meiryo UI</vt:lpstr>
      <vt:lpstr>ＭＳ Ｐゴシック</vt:lpstr>
      <vt:lpstr>ＭＳ Ｐゴシック 見出し</vt:lpstr>
      <vt:lpstr>游ゴシック</vt:lpstr>
      <vt:lpstr>Calibri</vt:lpstr>
      <vt:lpstr>Office Theme</vt:lpstr>
      <vt:lpstr>記載方法の説明</vt:lpstr>
      <vt:lpstr>入力の流れ</vt:lpstr>
      <vt:lpstr>1. はじめに</vt:lpstr>
      <vt:lpstr>1. はじめに </vt:lpstr>
      <vt:lpstr>2. 入力使用量 (1,2号)（エネルギー使用量等入力表） </vt:lpstr>
      <vt:lpstr>2. 入力使用量 (1,2号)（エネルギー使用量等入力表）</vt:lpstr>
      <vt:lpstr>3. 入力外部供給等(1,2号)（外部供給量等入力表） </vt:lpstr>
      <vt:lpstr>4. 入力使用量(3号)（エネルギー使用量等入力表） </vt:lpstr>
      <vt:lpstr>PowerPoint プレゼンテーション</vt:lpstr>
      <vt:lpstr>5. 入力クレジット等（クレジット等入力表）</vt:lpstr>
      <vt:lpstr>6. コピー用（コピー用シート）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2025-05-19T06:40:17Z</dcterms:created>
  <dcterms:modified xsi:type="dcterms:W3CDTF">2025-05-23T07:24:46Z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