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</p:sldIdLst>
  <p:sldSz cx="7556500" cy="10693400"/>
  <p:notesSz cx="6858000" cy="9144000"/>
  <p:embeddedFontLst>
    <p:embeddedFont>
      <p:font typeface="Meiryo UI" panose="020B0604030504040204" pitchFamily="50" charset="-128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2BC48-702B-4CF8-982E-EEEFC4D99FC9}" v="1" dt="2026-04-08T01:14:52.002"/>
    <p1510:client id="{A011CA53-3B70-4184-8CB9-B8646973672F}" v="3" dt="2026-04-07T02:46:43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22" autoAdjust="0"/>
  </p:normalViewPr>
  <p:slideViewPr>
    <p:cSldViewPr>
      <p:cViewPr>
        <p:scale>
          <a:sx n="100" d="100"/>
          <a:sy n="100" d="100"/>
        </p:scale>
        <p:origin x="834" y="-3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柳沼 真吾" userId="d4ca6fb9fe1924f0" providerId="LiveId" clId="{BB35A8A1-D41F-48E9-9A97-D3D78C63CE99}"/>
    <pc:docChg chg="custSel delSld modSld">
      <pc:chgData name="柳沼 真吾" userId="d4ca6fb9fe1924f0" providerId="LiveId" clId="{BB35A8A1-D41F-48E9-9A97-D3D78C63CE99}" dt="2026-04-08T01:15:55.569" v="244" actId="20577"/>
      <pc:docMkLst>
        <pc:docMk/>
      </pc:docMkLst>
      <pc:sldChg chg="modSp del mod">
        <pc:chgData name="柳沼 真吾" userId="d4ca6fb9fe1924f0" providerId="LiveId" clId="{BB35A8A1-D41F-48E9-9A97-D3D78C63CE99}" dt="2026-04-07T02:43:46.193" v="164" actId="2696"/>
        <pc:sldMkLst>
          <pc:docMk/>
          <pc:sldMk cId="0" sldId="256"/>
        </pc:sldMkLst>
        <pc:spChg chg="mod">
          <ac:chgData name="柳沼 真吾" userId="d4ca6fb9fe1924f0" providerId="LiveId" clId="{BB35A8A1-D41F-48E9-9A97-D3D78C63CE99}" dt="2026-04-07T02:40:45.554" v="12" actId="20577"/>
          <ac:spMkLst>
            <pc:docMk/>
            <pc:sldMk cId="0" sldId="256"/>
            <ac:spMk id="46" creationId="{00000000-0000-0000-0000-000000000000}"/>
          </ac:spMkLst>
        </pc:spChg>
      </pc:sldChg>
      <pc:sldChg chg="del">
        <pc:chgData name="柳沼 真吾" userId="d4ca6fb9fe1924f0" providerId="LiveId" clId="{BB35A8A1-D41F-48E9-9A97-D3D78C63CE99}" dt="2026-04-07T02:43:57.910" v="165" actId="2696"/>
        <pc:sldMkLst>
          <pc:docMk/>
          <pc:sldMk cId="3288798116" sldId="258"/>
        </pc:sldMkLst>
      </pc:sldChg>
      <pc:sldChg chg="addSp delSp modSp mod">
        <pc:chgData name="柳沼 真吾" userId="d4ca6fb9fe1924f0" providerId="LiveId" clId="{BB35A8A1-D41F-48E9-9A97-D3D78C63CE99}" dt="2026-04-08T01:15:55.569" v="244" actId="20577"/>
        <pc:sldMkLst>
          <pc:docMk/>
          <pc:sldMk cId="3285342939" sldId="259"/>
        </pc:sldMkLst>
        <pc:spChg chg="del">
          <ac:chgData name="柳沼 真吾" userId="d4ca6fb9fe1924f0" providerId="LiveId" clId="{BB35A8A1-D41F-48E9-9A97-D3D78C63CE99}" dt="2026-04-07T02:43:31.678" v="162" actId="478"/>
          <ac:spMkLst>
            <pc:docMk/>
            <pc:sldMk cId="3285342939" sldId="259"/>
            <ac:spMk id="2" creationId="{9A1D1611-EAFB-EACB-2135-DD41F6EEC5FC}"/>
          </ac:spMkLst>
        </pc:spChg>
        <pc:spChg chg="mod">
          <ac:chgData name="柳沼 真吾" userId="d4ca6fb9fe1924f0" providerId="LiveId" clId="{BB35A8A1-D41F-48E9-9A97-D3D78C63CE99}" dt="2026-04-08T01:15:55.569" v="244" actId="20577"/>
          <ac:spMkLst>
            <pc:docMk/>
            <pc:sldMk cId="3285342939" sldId="259"/>
            <ac:spMk id="3" creationId="{CB7EBBE0-2966-CE6F-62C2-A17314F2A388}"/>
          </ac:spMkLst>
        </pc:spChg>
        <pc:spChg chg="del">
          <ac:chgData name="柳沼 真吾" userId="d4ca6fb9fe1924f0" providerId="LiveId" clId="{BB35A8A1-D41F-48E9-9A97-D3D78C63CE99}" dt="2026-04-07T02:47:18.568" v="203" actId="478"/>
          <ac:spMkLst>
            <pc:docMk/>
            <pc:sldMk cId="3285342939" sldId="259"/>
            <ac:spMk id="4" creationId="{67706673-D3C1-83F2-3587-130BEB1C125D}"/>
          </ac:spMkLst>
        </pc:spChg>
        <pc:spChg chg="del">
          <ac:chgData name="柳沼 真吾" userId="d4ca6fb9fe1924f0" providerId="LiveId" clId="{BB35A8A1-D41F-48E9-9A97-D3D78C63CE99}" dt="2026-04-07T02:44:06.775" v="168" actId="478"/>
          <ac:spMkLst>
            <pc:docMk/>
            <pc:sldMk cId="3285342939" sldId="259"/>
            <ac:spMk id="21" creationId="{4182A9C3-E8E7-EFAA-5B08-11269E357127}"/>
          </ac:spMkLst>
        </pc:spChg>
        <pc:spChg chg="del">
          <ac:chgData name="柳沼 真吾" userId="d4ca6fb9fe1924f0" providerId="LiveId" clId="{BB35A8A1-D41F-48E9-9A97-D3D78C63CE99}" dt="2026-04-07T02:45:34.831" v="174" actId="478"/>
          <ac:spMkLst>
            <pc:docMk/>
            <pc:sldMk cId="3285342939" sldId="259"/>
            <ac:spMk id="43" creationId="{0DFFF708-9E20-C4A6-1194-FBCBF7FB5F76}"/>
          </ac:spMkLst>
        </pc:spChg>
        <pc:spChg chg="mod">
          <ac:chgData name="柳沼 真吾" userId="d4ca6fb9fe1924f0" providerId="LiveId" clId="{BB35A8A1-D41F-48E9-9A97-D3D78C63CE99}" dt="2026-04-07T02:44:02.146" v="167" actId="20577"/>
          <ac:spMkLst>
            <pc:docMk/>
            <pc:sldMk cId="3285342939" sldId="259"/>
            <ac:spMk id="46" creationId="{BE7D9CB8-23FE-094E-5AE9-389A4C1C9805}"/>
          </ac:spMkLst>
        </pc:spChg>
        <pc:grpChg chg="mod">
          <ac:chgData name="柳沼 真吾" userId="d4ca6fb9fe1924f0" providerId="LiveId" clId="{BB35A8A1-D41F-48E9-9A97-D3D78C63CE99}" dt="2026-04-07T14:07:52.336" v="219" actId="1076"/>
          <ac:grpSpMkLst>
            <pc:docMk/>
            <pc:sldMk cId="3285342939" sldId="259"/>
            <ac:grpSpMk id="7" creationId="{011E5267-42AE-768F-B4E7-D206CB83FAE6}"/>
          </ac:grpSpMkLst>
        </pc:grpChg>
        <pc:grpChg chg="mod">
          <ac:chgData name="柳沼 真吾" userId="d4ca6fb9fe1924f0" providerId="LiveId" clId="{BB35A8A1-D41F-48E9-9A97-D3D78C63CE99}" dt="2026-04-08T01:15:12.299" v="233" actId="1076"/>
          <ac:grpSpMkLst>
            <pc:docMk/>
            <pc:sldMk cId="3285342939" sldId="259"/>
            <ac:grpSpMk id="15" creationId="{0DA0F0B3-FFFE-D235-F4B5-22C4C08F83E0}"/>
          </ac:grpSpMkLst>
        </pc:grpChg>
        <pc:picChg chg="add mod">
          <ac:chgData name="柳沼 真吾" userId="d4ca6fb9fe1924f0" providerId="LiveId" clId="{BB35A8A1-D41F-48E9-9A97-D3D78C63CE99}" dt="2026-04-07T02:51:19.424" v="216" actId="1076"/>
          <ac:picMkLst>
            <pc:docMk/>
            <pc:sldMk cId="3285342939" sldId="259"/>
            <ac:picMk id="4" creationId="{DC8AB7DB-5254-7282-DEC8-BD6739530D85}"/>
          </ac:picMkLst>
        </pc:picChg>
        <pc:picChg chg="add mod">
          <ac:chgData name="柳沼 真吾" userId="d4ca6fb9fe1924f0" providerId="LiveId" clId="{BB35A8A1-D41F-48E9-9A97-D3D78C63CE99}" dt="2026-04-07T02:45:24.187" v="173" actId="14100"/>
          <ac:picMkLst>
            <pc:docMk/>
            <pc:sldMk cId="3285342939" sldId="259"/>
            <ac:picMk id="22" creationId="{F74C475B-AA7B-B3A1-F2BB-252525426557}"/>
          </ac:picMkLst>
        </pc:picChg>
        <pc:picChg chg="del">
          <ac:chgData name="柳沼 真吾" userId="d4ca6fb9fe1924f0" providerId="LiveId" clId="{BB35A8A1-D41F-48E9-9A97-D3D78C63CE99}" dt="2026-04-07T02:45:12.719" v="169" actId="478"/>
          <ac:picMkLst>
            <pc:docMk/>
            <pc:sldMk cId="3285342939" sldId="259"/>
            <ac:picMk id="67" creationId="{99CB7C59-86E4-3F1A-3D92-C2135372F913}"/>
          </ac:picMkLst>
        </pc:picChg>
      </pc:sldChg>
      <pc:sldChg chg="delSp modSp mod">
        <pc:chgData name="柳沼 真吾" userId="d4ca6fb9fe1924f0" providerId="LiveId" clId="{BB35A8A1-D41F-48E9-9A97-D3D78C63CE99}" dt="2026-04-07T02:43:36.816" v="163" actId="478"/>
        <pc:sldMkLst>
          <pc:docMk/>
          <pc:sldMk cId="2095435632" sldId="260"/>
        </pc:sldMkLst>
        <pc:spChg chg="del">
          <ac:chgData name="柳沼 真吾" userId="d4ca6fb9fe1924f0" providerId="LiveId" clId="{BB35A8A1-D41F-48E9-9A97-D3D78C63CE99}" dt="2026-04-07T02:43:36.816" v="163" actId="478"/>
          <ac:spMkLst>
            <pc:docMk/>
            <pc:sldMk cId="2095435632" sldId="260"/>
            <ac:spMk id="2" creationId="{7F3B2D47-3BC4-14BD-1976-829A52D5B00C}"/>
          </ac:spMkLst>
        </pc:spChg>
        <pc:spChg chg="mod">
          <ac:chgData name="柳沼 真吾" userId="d4ca6fb9fe1924f0" providerId="LiveId" clId="{BB35A8A1-D41F-48E9-9A97-D3D78C63CE99}" dt="2026-04-07T02:42:04.615" v="55" actId="20577"/>
          <ac:spMkLst>
            <pc:docMk/>
            <pc:sldMk cId="2095435632" sldId="260"/>
            <ac:spMk id="43" creationId="{D50F7E7E-CD5F-D8A9-4D32-F552B1765D61}"/>
          </ac:spMkLst>
        </pc:spChg>
        <pc:spChg chg="mod">
          <ac:chgData name="柳沼 真吾" userId="d4ca6fb9fe1924f0" providerId="LiveId" clId="{BB35A8A1-D41F-48E9-9A97-D3D78C63CE99}" dt="2026-04-07T02:42:55.420" v="117" actId="20577"/>
          <ac:spMkLst>
            <pc:docMk/>
            <pc:sldMk cId="2095435632" sldId="260"/>
            <ac:spMk id="52" creationId="{17CB02D0-3C53-1454-1F1D-B7D5EF3082E1}"/>
          </ac:spMkLst>
        </pc:spChg>
        <pc:spChg chg="mod">
          <ac:chgData name="柳沼 真吾" userId="d4ca6fb9fe1924f0" providerId="LiveId" clId="{BB35A8A1-D41F-48E9-9A97-D3D78C63CE99}" dt="2026-04-07T02:43:17.321" v="161" actId="20577"/>
          <ac:spMkLst>
            <pc:docMk/>
            <pc:sldMk cId="2095435632" sldId="260"/>
            <ac:spMk id="66" creationId="{B3964DF8-7A22-6BA9-3246-010B504E01E3}"/>
          </ac:spMkLst>
        </pc:spChg>
        <pc:spChg chg="mod">
          <ac:chgData name="柳沼 真吾" userId="d4ca6fb9fe1924f0" providerId="LiveId" clId="{BB35A8A1-D41F-48E9-9A97-D3D78C63CE99}" dt="2026-04-07T02:41:06.027" v="13" actId="14100"/>
          <ac:spMkLst>
            <pc:docMk/>
            <pc:sldMk cId="2095435632" sldId="260"/>
            <ac:spMk id="185" creationId="{10B8DDEE-9368-5F89-8658-7094A7298F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forms.gle/2Tnwk1U4ybzP68aw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EF2528-DAA4-F758-D434-B02D9953D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B7EBBE0-2966-CE6F-62C2-A17314F2A388}"/>
              </a:ext>
            </a:extLst>
          </p:cNvPr>
          <p:cNvSpPr/>
          <p:nvPr/>
        </p:nvSpPr>
        <p:spPr>
          <a:xfrm>
            <a:off x="0" y="8571357"/>
            <a:ext cx="7556500" cy="2122042"/>
          </a:xfrm>
          <a:custGeom>
            <a:avLst/>
            <a:gdLst/>
            <a:ahLst/>
            <a:cxnLst/>
            <a:rect l="l" t="t" r="r" b="b"/>
            <a:pathLst>
              <a:path w="2864152" h="605535">
                <a:moveTo>
                  <a:pt x="0" y="0"/>
                </a:moveTo>
                <a:lnTo>
                  <a:pt x="2864152" y="0"/>
                </a:lnTo>
                <a:lnTo>
                  <a:pt x="2864152" y="605535"/>
                </a:lnTo>
                <a:lnTo>
                  <a:pt x="0" y="60553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None/>
            </a:pPr>
            <a:endParaRPr lang="en-US" altLang="ja-JP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  <a:hlinkClick r:id="rId2"/>
            </a:endParaRPr>
          </a:p>
          <a:p>
            <a:pPr algn="just">
              <a:buNone/>
            </a:pPr>
            <a:endParaRPr lang="en-US" altLang="ja-JP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  <a:hlinkClick r:id="rId2"/>
            </a:endParaRPr>
          </a:p>
          <a:p>
            <a:pPr algn="just">
              <a:buNone/>
            </a:pPr>
            <a:endParaRPr lang="en-US" altLang="ja-JP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  <a:hlinkClick r:id="rId2"/>
            </a:endParaRPr>
          </a:p>
          <a:p>
            <a:pPr algn="just">
              <a:buNone/>
            </a:pPr>
            <a:endParaRPr lang="en-US" altLang="ja-JP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  <a:hlinkClick r:id="rId2"/>
            </a:endParaRPr>
          </a:p>
          <a:p>
            <a:pPr algn="just">
              <a:buNone/>
            </a:pPr>
            <a:r>
              <a:rPr lang="ja-JP" altLang="en-US" b="1" kern="10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hlinkClick r:id="rId2"/>
              </a:rPr>
              <a:t>　　</a:t>
            </a:r>
            <a:r>
              <a:rPr lang="en-US" altLang="ja-JP" b="1" kern="10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  <a:hlinkClick r:id="rId2"/>
              </a:rPr>
              <a:t>://forms.gle/2Tnwk1U4ybzP68aw8</a:t>
            </a:r>
            <a:endParaRPr lang="en-US" altLang="ja-JP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ja-JP" altLang="ja-JP" b="1" kern="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C9514F7-BA8D-3161-4BEE-B67128B65105}"/>
              </a:ext>
            </a:extLst>
          </p:cNvPr>
          <p:cNvGrpSpPr/>
          <p:nvPr/>
        </p:nvGrpSpPr>
        <p:grpSpPr>
          <a:xfrm>
            <a:off x="0" y="0"/>
            <a:ext cx="7556500" cy="5936546"/>
            <a:chOff x="0" y="0"/>
            <a:chExt cx="3462274" cy="266651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37B5E50-2048-009C-CCC7-9A64C219A925}"/>
                </a:ext>
              </a:extLst>
            </p:cNvPr>
            <p:cNvSpPr/>
            <p:nvPr/>
          </p:nvSpPr>
          <p:spPr>
            <a:xfrm>
              <a:off x="0" y="0"/>
              <a:ext cx="3462274" cy="2666517"/>
            </a:xfrm>
            <a:custGeom>
              <a:avLst/>
              <a:gdLst/>
              <a:ahLst/>
              <a:cxnLst/>
              <a:rect l="l" t="t" r="r" b="b"/>
              <a:pathLst>
                <a:path w="3462274" h="2666517">
                  <a:moveTo>
                    <a:pt x="0" y="0"/>
                  </a:moveTo>
                  <a:lnTo>
                    <a:pt x="0" y="2666517"/>
                  </a:lnTo>
                  <a:lnTo>
                    <a:pt x="3462274" y="2069328"/>
                  </a:lnTo>
                  <a:lnTo>
                    <a:pt x="3462274" y="0"/>
                  </a:lnTo>
                  <a:close/>
                </a:path>
              </a:pathLst>
            </a:custGeom>
            <a:blipFill>
              <a:blip r:embed="rId3"/>
              <a:stretch>
                <a:fillRect l="-18458" r="-18458"/>
              </a:stretch>
            </a:blip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11E5267-42AE-768F-B4E7-D206CB83FAE6}"/>
              </a:ext>
            </a:extLst>
          </p:cNvPr>
          <p:cNvGrpSpPr/>
          <p:nvPr/>
        </p:nvGrpSpPr>
        <p:grpSpPr>
          <a:xfrm>
            <a:off x="5320794" y="1996966"/>
            <a:ext cx="2191251" cy="2122585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04E0BE0-FC34-3CEE-D983-9416582147E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34" r="-434"/>
              </a:stretch>
            </a:blip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FE1E925-F1AF-152D-E838-30083846B1EE}"/>
              </a:ext>
            </a:extLst>
          </p:cNvPr>
          <p:cNvGrpSpPr/>
          <p:nvPr/>
        </p:nvGrpSpPr>
        <p:grpSpPr>
          <a:xfrm>
            <a:off x="0" y="567076"/>
            <a:ext cx="2965040" cy="812055"/>
            <a:chOff x="0" y="0"/>
            <a:chExt cx="1034053" cy="29102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5C4E4C5-4331-7F26-3B24-FD1696D51FBA}"/>
                </a:ext>
              </a:extLst>
            </p:cNvPr>
            <p:cNvSpPr/>
            <p:nvPr/>
          </p:nvSpPr>
          <p:spPr>
            <a:xfrm>
              <a:off x="0" y="0"/>
              <a:ext cx="1034053" cy="291022"/>
            </a:xfrm>
            <a:custGeom>
              <a:avLst/>
              <a:gdLst/>
              <a:ahLst/>
              <a:cxnLst/>
              <a:rect l="l" t="t" r="r" b="b"/>
              <a:pathLst>
                <a:path w="1034053" h="291022">
                  <a:moveTo>
                    <a:pt x="0" y="0"/>
                  </a:moveTo>
                  <a:lnTo>
                    <a:pt x="1034053" y="0"/>
                  </a:lnTo>
                  <a:lnTo>
                    <a:pt x="1034053" y="291022"/>
                  </a:lnTo>
                  <a:lnTo>
                    <a:pt x="0" y="291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6890EBD-8228-8E1D-F37D-5D9149125A22}"/>
                </a:ext>
              </a:extLst>
            </p:cNvPr>
            <p:cNvSpPr txBox="1"/>
            <p:nvPr/>
          </p:nvSpPr>
          <p:spPr>
            <a:xfrm>
              <a:off x="0" y="-161925"/>
              <a:ext cx="1034053" cy="452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54F8B63-BFD3-E7B7-D1E3-FC096492644E}"/>
              </a:ext>
            </a:extLst>
          </p:cNvPr>
          <p:cNvGrpSpPr/>
          <p:nvPr/>
        </p:nvGrpSpPr>
        <p:grpSpPr>
          <a:xfrm>
            <a:off x="0" y="1543259"/>
            <a:ext cx="5576650" cy="812055"/>
            <a:chOff x="0" y="0"/>
            <a:chExt cx="1908125" cy="291022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4E3C777-435C-8187-E171-CAE0E5D4A544}"/>
                </a:ext>
              </a:extLst>
            </p:cNvPr>
            <p:cNvSpPr/>
            <p:nvPr/>
          </p:nvSpPr>
          <p:spPr>
            <a:xfrm>
              <a:off x="0" y="0"/>
              <a:ext cx="1908125" cy="291022"/>
            </a:xfrm>
            <a:custGeom>
              <a:avLst/>
              <a:gdLst/>
              <a:ahLst/>
              <a:cxnLst/>
              <a:rect l="l" t="t" r="r" b="b"/>
              <a:pathLst>
                <a:path w="1908125" h="291022">
                  <a:moveTo>
                    <a:pt x="0" y="0"/>
                  </a:moveTo>
                  <a:lnTo>
                    <a:pt x="1908125" y="0"/>
                  </a:lnTo>
                  <a:lnTo>
                    <a:pt x="1908125" y="291022"/>
                  </a:lnTo>
                  <a:lnTo>
                    <a:pt x="0" y="291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D30A392-F883-2C5A-4623-8A949C8028D9}"/>
                </a:ext>
              </a:extLst>
            </p:cNvPr>
            <p:cNvSpPr txBox="1"/>
            <p:nvPr/>
          </p:nvSpPr>
          <p:spPr>
            <a:xfrm>
              <a:off x="0" y="-161925"/>
              <a:ext cx="1908125" cy="452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0DA0F0B3-FFFE-D235-F4B5-22C4C08F83E0}"/>
              </a:ext>
            </a:extLst>
          </p:cNvPr>
          <p:cNvGrpSpPr/>
          <p:nvPr/>
        </p:nvGrpSpPr>
        <p:grpSpPr>
          <a:xfrm>
            <a:off x="1041615" y="8247720"/>
            <a:ext cx="5106561" cy="713347"/>
            <a:chOff x="0" y="0"/>
            <a:chExt cx="3372626" cy="500558"/>
          </a:xfrm>
        </p:grpSpPr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95AF020A-52AD-B00D-689A-EED4B3452745}"/>
                </a:ext>
              </a:extLst>
            </p:cNvPr>
            <p:cNvGrpSpPr/>
            <p:nvPr/>
          </p:nvGrpSpPr>
          <p:grpSpPr>
            <a:xfrm>
              <a:off x="0" y="0"/>
              <a:ext cx="3372626" cy="500558"/>
              <a:chOff x="0" y="0"/>
              <a:chExt cx="993369" cy="147434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765CD9A-1BA0-5E62-09B5-8EBC3BAE78F2}"/>
                  </a:ext>
                </a:extLst>
              </p:cNvPr>
              <p:cNvSpPr/>
              <p:nvPr/>
            </p:nvSpPr>
            <p:spPr>
              <a:xfrm>
                <a:off x="0" y="0"/>
                <a:ext cx="993369" cy="147434"/>
              </a:xfrm>
              <a:custGeom>
                <a:avLst/>
                <a:gdLst/>
                <a:ahLst/>
                <a:cxnLst/>
                <a:rect l="l" t="t" r="r" b="b"/>
                <a:pathLst>
                  <a:path w="993369" h="147434">
                    <a:moveTo>
                      <a:pt x="73717" y="0"/>
                    </a:moveTo>
                    <a:lnTo>
                      <a:pt x="919652" y="0"/>
                    </a:lnTo>
                    <a:cubicBezTo>
                      <a:pt x="960364" y="0"/>
                      <a:pt x="993369" y="33004"/>
                      <a:pt x="993369" y="73717"/>
                    </a:cubicBezTo>
                    <a:lnTo>
                      <a:pt x="993369" y="73717"/>
                    </a:lnTo>
                    <a:cubicBezTo>
                      <a:pt x="993369" y="114430"/>
                      <a:pt x="960364" y="147434"/>
                      <a:pt x="919652" y="147434"/>
                    </a:cubicBezTo>
                    <a:lnTo>
                      <a:pt x="73717" y="147434"/>
                    </a:lnTo>
                    <a:cubicBezTo>
                      <a:pt x="33004" y="147434"/>
                      <a:pt x="0" y="114430"/>
                      <a:pt x="0" y="73717"/>
                    </a:cubicBezTo>
                    <a:lnTo>
                      <a:pt x="0" y="73717"/>
                    </a:lnTo>
                    <a:cubicBezTo>
                      <a:pt x="0" y="33004"/>
                      <a:pt x="33004" y="0"/>
                      <a:pt x="73717" y="0"/>
                    </a:cubicBezTo>
                    <a:close/>
                  </a:path>
                </a:pathLst>
              </a:custGeom>
              <a:solidFill>
                <a:srgbClr val="052E6B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E5382933-FB2F-74D4-8948-65E65A1CBA42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993369" cy="166484"/>
              </a:xfrm>
              <a:prstGeom prst="rect">
                <a:avLst/>
              </a:prstGeom>
            </p:spPr>
            <p:txBody>
              <a:bodyPr lIns="46358" tIns="46358" rIns="46358" bIns="46358" rtlCol="0" anchor="ctr"/>
              <a:lstStyle/>
              <a:p>
                <a:pPr algn="ctr">
                  <a:lnSpc>
                    <a:spcPts val="1959"/>
                  </a:lnSpc>
                </a:pPr>
                <a:endParaRPr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CED36EC-BEDA-2500-1B75-FB50701E95A9}"/>
                </a:ext>
              </a:extLst>
            </p:cNvPr>
            <p:cNvSpPr txBox="1"/>
            <p:nvPr/>
          </p:nvSpPr>
          <p:spPr>
            <a:xfrm>
              <a:off x="191503" y="256147"/>
              <a:ext cx="2889893" cy="206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ja-JP" altLang="en-US" sz="4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Medium"/>
                  <a:sym typeface="Noto Sans JP Medium"/>
                </a:rPr>
                <a:t>お</a:t>
              </a:r>
              <a:r>
                <a:rPr lang="en-US" sz="4000" b="1" dirty="0" err="1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Medium"/>
                  <a:sym typeface="Noto Sans JP Medium"/>
                </a:rPr>
                <a:t>申込</a:t>
              </a:r>
              <a:r>
                <a:rPr lang="ja-JP" altLang="en-US" sz="4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Medium"/>
                  <a:sym typeface="Noto Sans JP Medium"/>
                </a:rPr>
                <a:t>み</a:t>
              </a:r>
              <a:r>
                <a:rPr lang="en-US" sz="4000" b="1" dirty="0" err="1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Medium"/>
                  <a:sym typeface="Noto Sans JP Medium"/>
                </a:rPr>
                <a:t>方法</a:t>
              </a:r>
              <a:endParaRPr lang="en-US" sz="4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Medium"/>
                <a:sym typeface="Noto Sans JP Medium"/>
              </a:endParaRPr>
            </a:p>
          </p:txBody>
        </p:sp>
      </p:grpSp>
      <p:sp>
        <p:nvSpPr>
          <p:cNvPr id="20" name="TextBox 20">
            <a:extLst>
              <a:ext uri="{FF2B5EF4-FFF2-40B4-BE49-F238E27FC236}">
                <a16:creationId xmlns:a16="http://schemas.microsoft.com/office/drawing/2014/main" id="{4CEC0876-FCF3-ED86-969A-36BA930D8FB3}"/>
              </a:ext>
            </a:extLst>
          </p:cNvPr>
          <p:cNvSpPr txBox="1"/>
          <p:nvPr/>
        </p:nvSpPr>
        <p:spPr>
          <a:xfrm>
            <a:off x="306668" y="10125392"/>
            <a:ext cx="66829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ja-JP" sz="1200" b="1" dirty="0" err="1">
                <a:solidFill>
                  <a:schemeClr val="tx2"/>
                </a:solidFill>
                <a:latin typeface="Meiryo UI" pitchFamily="34" charset="0"/>
                <a:ea typeface="Meiryo UI" pitchFamily="34" charset="-122"/>
                <a:cs typeface="Meiryo UI" pitchFamily="34" charset="-120"/>
              </a:rPr>
              <a:t>主催：一般社団法人</a:t>
            </a:r>
            <a:r>
              <a:rPr lang="en-US" altLang="ja-JP" sz="1200" b="1" dirty="0">
                <a:solidFill>
                  <a:schemeClr val="tx2"/>
                </a:solidFill>
                <a:latin typeface="Meiryo UI" pitchFamily="34" charset="0"/>
                <a:ea typeface="Meiryo UI" pitchFamily="34" charset="-122"/>
                <a:cs typeface="Meiryo UI" pitchFamily="34" charset="-120"/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  <a:latin typeface="Meiryo UI" pitchFamily="34" charset="0"/>
                <a:ea typeface="Meiryo UI" pitchFamily="34" charset="-122"/>
                <a:cs typeface="Meiryo UI" pitchFamily="34" charset="-120"/>
              </a:rPr>
              <a:t>神奈川県中小企業診断協会</a:t>
            </a:r>
            <a:r>
              <a:rPr lang="en-US" altLang="ja-JP" sz="1200" b="1" dirty="0">
                <a:solidFill>
                  <a:schemeClr val="tx2"/>
                </a:solidFill>
                <a:latin typeface="Meiryo UI" pitchFamily="34" charset="0"/>
                <a:ea typeface="Meiryo UI" pitchFamily="34" charset="-122"/>
                <a:cs typeface="Meiryo UI" pitchFamily="34" charset="-120"/>
              </a:rPr>
              <a:t> SDGsプロジェクト（ksdgs@sindan-k.com）
</a:t>
            </a:r>
            <a:r>
              <a:rPr lang="en-US" altLang="ja-JP" sz="1200" b="1" dirty="0" err="1">
                <a:solidFill>
                  <a:schemeClr val="tx2"/>
                </a:solidFill>
                <a:latin typeface="Meiryo UI" pitchFamily="34" charset="0"/>
                <a:ea typeface="Meiryo UI" pitchFamily="34" charset="-122"/>
                <a:cs typeface="Meiryo UI" pitchFamily="34" charset="-120"/>
              </a:rPr>
              <a:t>協力：神奈川県政策局</a:t>
            </a:r>
            <a:r>
              <a:rPr lang="en-US" altLang="ja-JP" sz="1200" b="1" dirty="0">
                <a:solidFill>
                  <a:schemeClr val="tx2"/>
                </a:solidFill>
                <a:latin typeface="Meiryo UI" pitchFamily="34" charset="0"/>
                <a:ea typeface="Meiryo UI" pitchFamily="34" charset="-122"/>
                <a:cs typeface="Meiryo UI" pitchFamily="34" charset="-120"/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  <a:latin typeface="Meiryo UI" pitchFamily="34" charset="0"/>
                <a:ea typeface="Meiryo UI" pitchFamily="34" charset="-122"/>
                <a:cs typeface="Meiryo UI" pitchFamily="34" charset="-120"/>
              </a:rPr>
              <a:t>いのち・未来戦略本部室</a:t>
            </a:r>
            <a:r>
              <a:rPr lang="en-US" altLang="ja-JP" sz="1200" b="1" dirty="0">
                <a:solidFill>
                  <a:schemeClr val="tx2"/>
                </a:solidFill>
                <a:latin typeface="Meiryo UI" pitchFamily="34" charset="0"/>
                <a:ea typeface="Meiryo UI" pitchFamily="34" charset="-122"/>
                <a:cs typeface="Meiryo UI" pitchFamily="34" charset="-120"/>
              </a:rPr>
              <a:t> </a:t>
            </a:r>
            <a:r>
              <a:rPr lang="en-US" altLang="ja-JP" sz="1200" b="1" dirty="0" err="1">
                <a:solidFill>
                  <a:schemeClr val="tx2"/>
                </a:solidFill>
                <a:latin typeface="Meiryo UI" pitchFamily="34" charset="0"/>
                <a:ea typeface="Meiryo UI" pitchFamily="34" charset="-122"/>
                <a:cs typeface="Meiryo UI" pitchFamily="34" charset="-120"/>
              </a:rPr>
              <a:t>SDGs推進グループ</a:t>
            </a:r>
            <a:endParaRPr lang="en-US" altLang="ja-JP" sz="1200" b="1" dirty="0">
              <a:solidFill>
                <a:schemeClr val="tx2"/>
              </a:solidFill>
            </a:endParaRP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839E69B-425D-4E29-48F5-617BDE73926E}"/>
              </a:ext>
            </a:extLst>
          </p:cNvPr>
          <p:cNvGrpSpPr/>
          <p:nvPr/>
        </p:nvGrpSpPr>
        <p:grpSpPr>
          <a:xfrm>
            <a:off x="4399945" y="6031025"/>
            <a:ext cx="677724" cy="677724"/>
            <a:chOff x="0" y="0"/>
            <a:chExt cx="812800" cy="812800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66C0293-09DA-8F12-9EDB-6AD4A5850C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52E6B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1E99222F-2CF3-E2A2-FDE7-84F0615B47AB}"/>
                </a:ext>
              </a:extLst>
            </p:cNvPr>
            <p:cNvSpPr txBox="1"/>
            <p:nvPr/>
          </p:nvSpPr>
          <p:spPr>
            <a:xfrm>
              <a:off x="29276" y="99609"/>
              <a:ext cx="753064" cy="628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r>
                <a:rPr lang="en-US" sz="1200" b="1" spc="160" dirty="0">
                  <a:solidFill>
                    <a:srgbClr val="052E6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セザンヌ Semi-Bold"/>
                  <a:sym typeface="セザンヌ Semi-Bold"/>
                </a:rPr>
                <a:t>第2部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7F88CE1B-5DBF-AB40-9956-5DC512A1BE35}"/>
              </a:ext>
            </a:extLst>
          </p:cNvPr>
          <p:cNvGrpSpPr/>
          <p:nvPr/>
        </p:nvGrpSpPr>
        <p:grpSpPr>
          <a:xfrm>
            <a:off x="363891" y="6031025"/>
            <a:ext cx="701475" cy="677724"/>
            <a:chOff x="0" y="0"/>
            <a:chExt cx="841284" cy="812800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4F918CC-FBDC-32EA-F194-48BD2AE3EED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52E6B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CB6A801-20D8-B4DB-BA76-555B7D86D5B6}"/>
                </a:ext>
              </a:extLst>
            </p:cNvPr>
            <p:cNvSpPr txBox="1"/>
            <p:nvPr/>
          </p:nvSpPr>
          <p:spPr>
            <a:xfrm>
              <a:off x="28488" y="59282"/>
              <a:ext cx="812796" cy="7491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0"/>
                </a:lnSpc>
              </a:pPr>
              <a:r>
                <a:rPr lang="en-US" sz="1200" b="1" spc="160" dirty="0">
                  <a:solidFill>
                    <a:srgbClr val="052E6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セザンヌ Semi-Bold"/>
                  <a:sym typeface="セザンヌ Semi-Bold"/>
                </a:rPr>
                <a:t>第1部</a:t>
              </a: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DB042912-0CEF-60EA-4502-10403837CD26}"/>
              </a:ext>
            </a:extLst>
          </p:cNvPr>
          <p:cNvGrpSpPr/>
          <p:nvPr/>
        </p:nvGrpSpPr>
        <p:grpSpPr>
          <a:xfrm>
            <a:off x="367607" y="3415924"/>
            <a:ext cx="483950" cy="556158"/>
            <a:chOff x="0" y="-54520"/>
            <a:chExt cx="173437" cy="199314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FBABA3E-73F1-8663-1D83-CF0A1A90655C}"/>
                </a:ext>
              </a:extLst>
            </p:cNvPr>
            <p:cNvSpPr/>
            <p:nvPr/>
          </p:nvSpPr>
          <p:spPr>
            <a:xfrm>
              <a:off x="0" y="0"/>
              <a:ext cx="168831" cy="94539"/>
            </a:xfrm>
            <a:custGeom>
              <a:avLst/>
              <a:gdLst/>
              <a:ahLst/>
              <a:cxnLst/>
              <a:rect l="l" t="t" r="r" b="b"/>
              <a:pathLst>
                <a:path w="168831" h="94539">
                  <a:moveTo>
                    <a:pt x="47270" y="0"/>
                  </a:moveTo>
                  <a:lnTo>
                    <a:pt x="121561" y="0"/>
                  </a:lnTo>
                  <a:cubicBezTo>
                    <a:pt x="134098" y="0"/>
                    <a:pt x="146121" y="4980"/>
                    <a:pt x="154986" y="13845"/>
                  </a:cubicBezTo>
                  <a:cubicBezTo>
                    <a:pt x="163851" y="22710"/>
                    <a:pt x="168831" y="34733"/>
                    <a:pt x="168831" y="47270"/>
                  </a:cubicBezTo>
                  <a:lnTo>
                    <a:pt x="168831" y="47270"/>
                  </a:lnTo>
                  <a:cubicBezTo>
                    <a:pt x="168831" y="59806"/>
                    <a:pt x="163851" y="71829"/>
                    <a:pt x="154986" y="80694"/>
                  </a:cubicBezTo>
                  <a:cubicBezTo>
                    <a:pt x="146121" y="89559"/>
                    <a:pt x="134098" y="94539"/>
                    <a:pt x="121561" y="94539"/>
                  </a:cubicBezTo>
                  <a:lnTo>
                    <a:pt x="47270" y="94539"/>
                  </a:lnTo>
                  <a:cubicBezTo>
                    <a:pt x="34733" y="94539"/>
                    <a:pt x="22710" y="89559"/>
                    <a:pt x="13845" y="80694"/>
                  </a:cubicBezTo>
                  <a:cubicBezTo>
                    <a:pt x="4980" y="71829"/>
                    <a:pt x="0" y="59806"/>
                    <a:pt x="0" y="47270"/>
                  </a:cubicBezTo>
                  <a:lnTo>
                    <a:pt x="0" y="47270"/>
                  </a:lnTo>
                  <a:cubicBezTo>
                    <a:pt x="0" y="34733"/>
                    <a:pt x="4980" y="22710"/>
                    <a:pt x="13845" y="13845"/>
                  </a:cubicBezTo>
                  <a:cubicBezTo>
                    <a:pt x="22710" y="4980"/>
                    <a:pt x="34733" y="0"/>
                    <a:pt x="4727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09128931-5153-ECAB-4843-99C384A2FA47}"/>
                </a:ext>
              </a:extLst>
            </p:cNvPr>
            <p:cNvSpPr txBox="1"/>
            <p:nvPr/>
          </p:nvSpPr>
          <p:spPr>
            <a:xfrm>
              <a:off x="4606" y="-54520"/>
              <a:ext cx="168831" cy="199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 b="1" spc="199" dirty="0" err="1">
                  <a:solidFill>
                    <a:srgbClr val="052E6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セザンヌ Semi-Bold"/>
                  <a:sym typeface="セザンヌ Semi-Bold"/>
                </a:rPr>
                <a:t>会場</a:t>
              </a:r>
              <a:endParaRPr lang="en-US" sz="999" b="1" spc="199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endParaRP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15ADB608-3A4E-2BE3-AF0C-819B9B4DA771}"/>
              </a:ext>
            </a:extLst>
          </p:cNvPr>
          <p:cNvGrpSpPr/>
          <p:nvPr/>
        </p:nvGrpSpPr>
        <p:grpSpPr>
          <a:xfrm>
            <a:off x="367607" y="4526728"/>
            <a:ext cx="567931" cy="556158"/>
            <a:chOff x="0" y="-52387"/>
            <a:chExt cx="203534" cy="199314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A821F18-5831-DFD6-33E1-571154AFFB4D}"/>
                </a:ext>
              </a:extLst>
            </p:cNvPr>
            <p:cNvSpPr/>
            <p:nvPr/>
          </p:nvSpPr>
          <p:spPr>
            <a:xfrm>
              <a:off x="0" y="0"/>
              <a:ext cx="203534" cy="94539"/>
            </a:xfrm>
            <a:custGeom>
              <a:avLst/>
              <a:gdLst/>
              <a:ahLst/>
              <a:cxnLst/>
              <a:rect l="l" t="t" r="r" b="b"/>
              <a:pathLst>
                <a:path w="203534" h="94539">
                  <a:moveTo>
                    <a:pt x="47270" y="0"/>
                  </a:moveTo>
                  <a:lnTo>
                    <a:pt x="156264" y="0"/>
                  </a:lnTo>
                  <a:cubicBezTo>
                    <a:pt x="182370" y="0"/>
                    <a:pt x="203534" y="21163"/>
                    <a:pt x="203534" y="47270"/>
                  </a:cubicBezTo>
                  <a:lnTo>
                    <a:pt x="203534" y="47270"/>
                  </a:lnTo>
                  <a:cubicBezTo>
                    <a:pt x="203534" y="59806"/>
                    <a:pt x="198554" y="71829"/>
                    <a:pt x="189689" y="80694"/>
                  </a:cubicBezTo>
                  <a:cubicBezTo>
                    <a:pt x="180824" y="89559"/>
                    <a:pt x="168801" y="94539"/>
                    <a:pt x="156264" y="94539"/>
                  </a:cubicBezTo>
                  <a:lnTo>
                    <a:pt x="47270" y="94539"/>
                  </a:lnTo>
                  <a:cubicBezTo>
                    <a:pt x="34733" y="94539"/>
                    <a:pt x="22710" y="89559"/>
                    <a:pt x="13845" y="80694"/>
                  </a:cubicBezTo>
                  <a:cubicBezTo>
                    <a:pt x="4980" y="71829"/>
                    <a:pt x="0" y="59806"/>
                    <a:pt x="0" y="47270"/>
                  </a:cubicBezTo>
                  <a:lnTo>
                    <a:pt x="0" y="47270"/>
                  </a:lnTo>
                  <a:cubicBezTo>
                    <a:pt x="0" y="34733"/>
                    <a:pt x="4980" y="22710"/>
                    <a:pt x="13845" y="13845"/>
                  </a:cubicBezTo>
                  <a:cubicBezTo>
                    <a:pt x="22710" y="4980"/>
                    <a:pt x="34733" y="0"/>
                    <a:pt x="4727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54696572-AE88-F219-8E83-E359E44EAB1A}"/>
                </a:ext>
              </a:extLst>
            </p:cNvPr>
            <p:cNvSpPr txBox="1"/>
            <p:nvPr/>
          </p:nvSpPr>
          <p:spPr>
            <a:xfrm>
              <a:off x="0" y="-52387"/>
              <a:ext cx="203534" cy="1993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r>
                <a:rPr lang="en-US" sz="999" b="1" spc="199" dirty="0" err="1">
                  <a:solidFill>
                    <a:srgbClr val="052E6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セザンヌ Semi-Bold"/>
                  <a:sym typeface="セザンヌ Semi-Bold"/>
                </a:rPr>
                <a:t>参加費</a:t>
              </a:r>
              <a:endParaRPr lang="en-US" sz="999" b="1" spc="199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endParaRPr>
            </a:p>
          </p:txBody>
        </p:sp>
      </p:grpSp>
      <p:sp>
        <p:nvSpPr>
          <p:cNvPr id="36" name="Freeform 36">
            <a:extLst>
              <a:ext uri="{FF2B5EF4-FFF2-40B4-BE49-F238E27FC236}">
                <a16:creationId xmlns:a16="http://schemas.microsoft.com/office/drawing/2014/main" id="{38323AF6-37D2-19BE-B47E-77F32152FD80}"/>
              </a:ext>
            </a:extLst>
          </p:cNvPr>
          <p:cNvSpPr>
            <a:spLocks noChangeAspect="1"/>
          </p:cNvSpPr>
          <p:nvPr/>
        </p:nvSpPr>
        <p:spPr>
          <a:xfrm>
            <a:off x="67101" y="1"/>
            <a:ext cx="549580" cy="549580"/>
          </a:xfrm>
          <a:custGeom>
            <a:avLst/>
            <a:gdLst/>
            <a:ahLst/>
            <a:cxnLst/>
            <a:rect l="l" t="t" r="r" b="b"/>
            <a:pathLst>
              <a:path w="1536439" h="1536439">
                <a:moveTo>
                  <a:pt x="0" y="0"/>
                </a:moveTo>
                <a:lnTo>
                  <a:pt x="1536440" y="0"/>
                </a:lnTo>
                <a:lnTo>
                  <a:pt x="1536440" y="1536440"/>
                </a:lnTo>
                <a:lnTo>
                  <a:pt x="0" y="15364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01B4E648-812D-238E-4ABD-0D28538530D5}"/>
              </a:ext>
            </a:extLst>
          </p:cNvPr>
          <p:cNvSpPr txBox="1"/>
          <p:nvPr/>
        </p:nvSpPr>
        <p:spPr>
          <a:xfrm>
            <a:off x="5145671" y="6172928"/>
            <a:ext cx="1758106" cy="388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b="1" dirty="0" err="1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個別相談会</a:t>
            </a:r>
            <a:endParaRPr lang="en-US" sz="2399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D553061C-8148-B6AF-22CD-D0BEBAAB2FA9}"/>
              </a:ext>
            </a:extLst>
          </p:cNvPr>
          <p:cNvSpPr txBox="1"/>
          <p:nvPr/>
        </p:nvSpPr>
        <p:spPr>
          <a:xfrm>
            <a:off x="1132863" y="6067627"/>
            <a:ext cx="2857480" cy="58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699" b="1" dirty="0" err="1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脱炭素・人材・企業価値を</a:t>
            </a:r>
            <a:endParaRPr lang="en-US" sz="1699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  <a:p>
            <a:pPr algn="l">
              <a:lnSpc>
                <a:spcPts val="2379"/>
              </a:lnSpc>
            </a:pPr>
            <a:r>
              <a:rPr lang="en-US" sz="1699" b="1" dirty="0" err="1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高める実践セミナ</a:t>
            </a:r>
            <a:r>
              <a:rPr lang="en-US" sz="1699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ー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D5377F9F-6F13-4EE8-D031-D1AC5603084B}"/>
              </a:ext>
            </a:extLst>
          </p:cNvPr>
          <p:cNvSpPr txBox="1"/>
          <p:nvPr/>
        </p:nvSpPr>
        <p:spPr>
          <a:xfrm>
            <a:off x="374285" y="6782795"/>
            <a:ext cx="3635268" cy="62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b="1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Medium"/>
                <a:sym typeface="セザンヌ Medium"/>
              </a:rPr>
              <a:t>SDGs経営（持続可能な開発目標を経営戦略に取り入れること）は、経営の「武器」ともなる取り組みです</a:t>
            </a:r>
            <a:r>
              <a:rPr lang="en-US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Medium"/>
                <a:sym typeface="セザンヌ Medium"/>
              </a:rPr>
              <a:t>。</a:t>
            </a:r>
          </a:p>
          <a:p>
            <a:pPr algn="l">
              <a:lnSpc>
                <a:spcPts val="1650"/>
              </a:lnSpc>
            </a:pPr>
            <a:endParaRPr lang="en-US" sz="11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Medium"/>
              <a:sym typeface="セザンヌ Medium"/>
            </a:endParaRP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5ED1F377-843D-A55D-9A0C-A6C5E8B84259}"/>
              </a:ext>
            </a:extLst>
          </p:cNvPr>
          <p:cNvSpPr txBox="1"/>
          <p:nvPr/>
        </p:nvSpPr>
        <p:spPr>
          <a:xfrm>
            <a:off x="291247" y="7254300"/>
            <a:ext cx="3635268" cy="845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＜テーマ＞</a:t>
            </a:r>
            <a:endParaRPr lang="en-US" sz="1100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  <a:p>
            <a:pPr marL="237491" lvl="1" indent="-118745" algn="l">
              <a:lnSpc>
                <a:spcPts val="1650"/>
              </a:lnSpc>
              <a:buFont typeface="Arial"/>
              <a:buChar char="•"/>
            </a:pP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SDGs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に取組んでいるけどうまくいかない</a:t>
            </a:r>
            <a:endParaRPr lang="en-US" altLang="ja-JP" sz="1100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  <a:p>
            <a:pPr marL="237491" lvl="1" indent="-118745" algn="l">
              <a:lnSpc>
                <a:spcPts val="1650"/>
              </a:lnSpc>
              <a:buFont typeface="Arial"/>
              <a:buChar char="•"/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脱炭素はコスト削減と競争力強化のチャンス　</a:t>
            </a:r>
            <a:endParaRPr lang="en-US" sz="1100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  <a:p>
            <a:pPr marL="237491" lvl="1" indent="-118745" algn="l">
              <a:lnSpc>
                <a:spcPts val="1650"/>
              </a:lnSpc>
              <a:buFont typeface="Arial"/>
              <a:buChar char="•"/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人が集まる・辞めない会社づくり</a:t>
            </a:r>
            <a:endParaRPr lang="en-US" sz="1100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23B39576-4C41-D8E7-C0D0-C30F7AB3DC4D}"/>
              </a:ext>
            </a:extLst>
          </p:cNvPr>
          <p:cNvSpPr txBox="1"/>
          <p:nvPr/>
        </p:nvSpPr>
        <p:spPr>
          <a:xfrm>
            <a:off x="4399945" y="6786093"/>
            <a:ext cx="2803946" cy="40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Medium"/>
                <a:sym typeface="セザンヌ Medium"/>
              </a:rPr>
              <a:t>相談内容ごとにブースを分け、お悩みのご相談を個別にお伺いいたします。</a:t>
            </a:r>
            <a:endParaRPr lang="en-US" sz="11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Medium"/>
              <a:sym typeface="セザンヌ Medium"/>
            </a:endParaRP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1532D8B8-6E00-589E-8DA3-E74FCEE7DA7F}"/>
              </a:ext>
            </a:extLst>
          </p:cNvPr>
          <p:cNvSpPr txBox="1"/>
          <p:nvPr/>
        </p:nvSpPr>
        <p:spPr>
          <a:xfrm>
            <a:off x="987391" y="3511581"/>
            <a:ext cx="3832494" cy="358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神奈川中小企業センタービル</a:t>
            </a:r>
            <a:endParaRPr lang="en-US" sz="2199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75E84ABD-D52E-E347-7DCA-79E770A007D4}"/>
              </a:ext>
            </a:extLst>
          </p:cNvPr>
          <p:cNvSpPr txBox="1"/>
          <p:nvPr/>
        </p:nvSpPr>
        <p:spPr>
          <a:xfrm>
            <a:off x="1091865" y="4229446"/>
            <a:ext cx="3480025" cy="20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（</a:t>
            </a:r>
            <a:r>
              <a:rPr lang="en-US" sz="1300" b="1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JR関内駅・馬車道駅</a:t>
            </a:r>
            <a:r>
              <a:rPr lang="en-US" sz="1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・ 各徒歩約5分）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BE7D9CB8-23FE-094E-5AE9-389A4C1C9805}"/>
              </a:ext>
            </a:extLst>
          </p:cNvPr>
          <p:cNvSpPr txBox="1"/>
          <p:nvPr/>
        </p:nvSpPr>
        <p:spPr>
          <a:xfrm>
            <a:off x="1028710" y="4600748"/>
            <a:ext cx="3480025" cy="366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 dirty="0">
                <a:solidFill>
                  <a:srgbClr val="FF313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無料</a:t>
            </a:r>
            <a:r>
              <a:rPr lang="en-US" sz="23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（先着50名）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D67AEC59-6F09-88E4-C76B-F93E912540AA}"/>
              </a:ext>
            </a:extLst>
          </p:cNvPr>
          <p:cNvSpPr txBox="1"/>
          <p:nvPr/>
        </p:nvSpPr>
        <p:spPr>
          <a:xfrm>
            <a:off x="359999" y="562290"/>
            <a:ext cx="250385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63"/>
              </a:lnSpc>
            </a:pPr>
            <a:r>
              <a:rPr lang="en-US" sz="5400" b="1" dirty="0" err="1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Heavy"/>
                <a:sym typeface="Noto Sans JP Heavy"/>
              </a:rPr>
              <a:t>SDGs</a:t>
            </a:r>
            <a:r>
              <a:rPr lang="en-US" sz="4402" b="1" dirty="0" err="1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Heavy"/>
                <a:sym typeface="Noto Sans JP Heavy"/>
              </a:rPr>
              <a:t>を</a:t>
            </a:r>
            <a:endParaRPr lang="en-US" sz="4402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Heavy"/>
              <a:sym typeface="Noto Sans JP Heavy"/>
            </a:endParaRP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E94559D1-6A7C-2E68-BC8E-12601B1FA4B8}"/>
              </a:ext>
            </a:extLst>
          </p:cNvPr>
          <p:cNvSpPr txBox="1"/>
          <p:nvPr/>
        </p:nvSpPr>
        <p:spPr>
          <a:xfrm>
            <a:off x="360000" y="1538442"/>
            <a:ext cx="5576650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</a:pPr>
            <a:r>
              <a:rPr lang="en-US" sz="5400" b="1" dirty="0" err="1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Heavy"/>
                <a:sym typeface="Noto Sans JP Heavy"/>
              </a:rPr>
              <a:t>経営の武器にする</a:t>
            </a:r>
            <a:endParaRPr lang="en-US" sz="5400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Heavy"/>
              <a:sym typeface="Noto Sans JP Heavy"/>
            </a:endParaRPr>
          </a:p>
        </p:txBody>
      </p:sp>
      <p:grpSp>
        <p:nvGrpSpPr>
          <p:cNvPr id="51" name="Group 51">
            <a:extLst>
              <a:ext uri="{FF2B5EF4-FFF2-40B4-BE49-F238E27FC236}">
                <a16:creationId xmlns:a16="http://schemas.microsoft.com/office/drawing/2014/main" id="{A66F5A0B-24DF-40C1-9C79-29ABC3164E16}"/>
              </a:ext>
            </a:extLst>
          </p:cNvPr>
          <p:cNvGrpSpPr/>
          <p:nvPr/>
        </p:nvGrpSpPr>
        <p:grpSpPr>
          <a:xfrm>
            <a:off x="3885745" y="2660341"/>
            <a:ext cx="367145" cy="367145"/>
            <a:chOff x="0" y="0"/>
            <a:chExt cx="812800" cy="812800"/>
          </a:xfrm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31A87229-D1DE-5863-8EFC-D360E3DE5D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4AA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TextBox 53">
              <a:extLst>
                <a:ext uri="{FF2B5EF4-FFF2-40B4-BE49-F238E27FC236}">
                  <a16:creationId xmlns:a16="http://schemas.microsoft.com/office/drawing/2014/main" id="{C64E442D-7271-B644-BE9F-639EE04D7E94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8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4" name="TextBox 54">
            <a:extLst>
              <a:ext uri="{FF2B5EF4-FFF2-40B4-BE49-F238E27FC236}">
                <a16:creationId xmlns:a16="http://schemas.microsoft.com/office/drawing/2014/main" id="{261079E1-55DC-9BF0-DE98-293C8538C033}"/>
              </a:ext>
            </a:extLst>
          </p:cNvPr>
          <p:cNvSpPr txBox="1"/>
          <p:nvPr/>
        </p:nvSpPr>
        <p:spPr>
          <a:xfrm>
            <a:off x="2173743" y="2441039"/>
            <a:ext cx="488652" cy="61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6"/>
              </a:lnSpc>
              <a:spcBef>
                <a:spcPct val="0"/>
              </a:spcBef>
            </a:pPr>
            <a:r>
              <a:rPr lang="en-US" sz="3847" b="1" dirty="0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６</a:t>
            </a:r>
          </a:p>
        </p:txBody>
      </p:sp>
      <p:sp>
        <p:nvSpPr>
          <p:cNvPr id="55" name="TextBox 55">
            <a:extLst>
              <a:ext uri="{FF2B5EF4-FFF2-40B4-BE49-F238E27FC236}">
                <a16:creationId xmlns:a16="http://schemas.microsoft.com/office/drawing/2014/main" id="{91581025-3AE3-3D85-6CD4-16D0A031234F}"/>
              </a:ext>
            </a:extLst>
          </p:cNvPr>
          <p:cNvSpPr txBox="1"/>
          <p:nvPr/>
        </p:nvSpPr>
        <p:spPr>
          <a:xfrm>
            <a:off x="2934588" y="2441039"/>
            <a:ext cx="683387" cy="617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86"/>
              </a:lnSpc>
              <a:spcBef>
                <a:spcPct val="0"/>
              </a:spcBef>
            </a:pPr>
            <a:r>
              <a:rPr lang="en-US" sz="3847" b="1" dirty="0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12</a:t>
            </a:r>
          </a:p>
        </p:txBody>
      </p:sp>
      <p:sp>
        <p:nvSpPr>
          <p:cNvPr id="56" name="TextBox 56">
            <a:extLst>
              <a:ext uri="{FF2B5EF4-FFF2-40B4-BE49-F238E27FC236}">
                <a16:creationId xmlns:a16="http://schemas.microsoft.com/office/drawing/2014/main" id="{96871888-90A0-DEB3-C2CE-BE04B9CBB26C}"/>
              </a:ext>
            </a:extLst>
          </p:cNvPr>
          <p:cNvSpPr txBox="1"/>
          <p:nvPr/>
        </p:nvSpPr>
        <p:spPr>
          <a:xfrm>
            <a:off x="2666183" y="2650012"/>
            <a:ext cx="298857" cy="34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3"/>
              </a:lnSpc>
              <a:spcBef>
                <a:spcPct val="0"/>
              </a:spcBef>
            </a:pPr>
            <a:r>
              <a:rPr lang="en-US" sz="2166" b="1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月</a:t>
            </a:r>
          </a:p>
        </p:txBody>
      </p:sp>
      <p:sp>
        <p:nvSpPr>
          <p:cNvPr id="57" name="TextBox 57">
            <a:extLst>
              <a:ext uri="{FF2B5EF4-FFF2-40B4-BE49-F238E27FC236}">
                <a16:creationId xmlns:a16="http://schemas.microsoft.com/office/drawing/2014/main" id="{C2CB3774-446C-89CC-DD7B-96BAC2CB0156}"/>
              </a:ext>
            </a:extLst>
          </p:cNvPr>
          <p:cNvSpPr txBox="1"/>
          <p:nvPr/>
        </p:nvSpPr>
        <p:spPr>
          <a:xfrm>
            <a:off x="3964866" y="2685459"/>
            <a:ext cx="234133" cy="283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6"/>
              </a:lnSpc>
              <a:spcBef>
                <a:spcPct val="0"/>
              </a:spcBef>
            </a:pPr>
            <a:r>
              <a:rPr lang="en-US" sz="1697" b="1" dirty="0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Medium"/>
                <a:sym typeface="Noto Sans JP Medium"/>
              </a:rPr>
              <a:t>金</a:t>
            </a:r>
          </a:p>
        </p:txBody>
      </p:sp>
      <p:sp>
        <p:nvSpPr>
          <p:cNvPr id="58" name="TextBox 58">
            <a:extLst>
              <a:ext uri="{FF2B5EF4-FFF2-40B4-BE49-F238E27FC236}">
                <a16:creationId xmlns:a16="http://schemas.microsoft.com/office/drawing/2014/main" id="{6B37FAF2-4310-488A-168C-3AC40C25AF37}"/>
              </a:ext>
            </a:extLst>
          </p:cNvPr>
          <p:cNvSpPr txBox="1"/>
          <p:nvPr/>
        </p:nvSpPr>
        <p:spPr>
          <a:xfrm>
            <a:off x="3592323" y="2650012"/>
            <a:ext cx="298857" cy="34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3"/>
              </a:lnSpc>
              <a:spcBef>
                <a:spcPct val="0"/>
              </a:spcBef>
            </a:pPr>
            <a:r>
              <a:rPr lang="en-US" sz="2166" b="1" dirty="0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日</a:t>
            </a:r>
          </a:p>
        </p:txBody>
      </p:sp>
      <p:sp>
        <p:nvSpPr>
          <p:cNvPr id="59" name="TextBox 59">
            <a:extLst>
              <a:ext uri="{FF2B5EF4-FFF2-40B4-BE49-F238E27FC236}">
                <a16:creationId xmlns:a16="http://schemas.microsoft.com/office/drawing/2014/main" id="{5CA427BD-8680-3720-F1CE-7E6905AEE91C}"/>
              </a:ext>
            </a:extLst>
          </p:cNvPr>
          <p:cNvSpPr txBox="1"/>
          <p:nvPr/>
        </p:nvSpPr>
        <p:spPr>
          <a:xfrm>
            <a:off x="2242598" y="3061209"/>
            <a:ext cx="2145252" cy="342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57"/>
              </a:lnSpc>
              <a:spcBef>
                <a:spcPct val="0"/>
              </a:spcBef>
            </a:pPr>
            <a:r>
              <a:rPr lang="en-US" sz="2112" b="1" dirty="0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14:00</a:t>
            </a:r>
            <a:r>
              <a:rPr lang="ja-JP" altLang="en-US" sz="2112" b="1" dirty="0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～</a:t>
            </a:r>
            <a:r>
              <a:rPr lang="en-US" sz="2112" b="1" dirty="0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17:00</a:t>
            </a:r>
          </a:p>
        </p:txBody>
      </p:sp>
      <p:sp>
        <p:nvSpPr>
          <p:cNvPr id="60" name="TextBox 60">
            <a:extLst>
              <a:ext uri="{FF2B5EF4-FFF2-40B4-BE49-F238E27FC236}">
                <a16:creationId xmlns:a16="http://schemas.microsoft.com/office/drawing/2014/main" id="{B38543B4-B66E-ED6F-C88A-52B9975344F3}"/>
              </a:ext>
            </a:extLst>
          </p:cNvPr>
          <p:cNvSpPr txBox="1"/>
          <p:nvPr/>
        </p:nvSpPr>
        <p:spPr>
          <a:xfrm>
            <a:off x="1041615" y="2650012"/>
            <a:ext cx="776390" cy="34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3"/>
              </a:lnSpc>
              <a:spcBef>
                <a:spcPct val="0"/>
              </a:spcBef>
            </a:pPr>
            <a:r>
              <a:rPr lang="en-US" sz="2166" b="1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2026</a:t>
            </a: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6268EF9F-28B4-FD0E-7057-CF2483CF9047}"/>
              </a:ext>
            </a:extLst>
          </p:cNvPr>
          <p:cNvSpPr txBox="1"/>
          <p:nvPr/>
        </p:nvSpPr>
        <p:spPr>
          <a:xfrm>
            <a:off x="1801200" y="2652794"/>
            <a:ext cx="298857" cy="34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3"/>
              </a:lnSpc>
              <a:spcBef>
                <a:spcPct val="0"/>
              </a:spcBef>
            </a:pPr>
            <a:r>
              <a:rPr lang="en-US" sz="2166" b="1" dirty="0">
                <a:solidFill>
                  <a:srgbClr val="FFBD5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年</a:t>
            </a:r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36829001-AF02-390A-868D-CC498EED42D8}"/>
              </a:ext>
            </a:extLst>
          </p:cNvPr>
          <p:cNvSpPr txBox="1"/>
          <p:nvPr/>
        </p:nvSpPr>
        <p:spPr>
          <a:xfrm>
            <a:off x="1191096" y="3866013"/>
            <a:ext cx="3628789" cy="354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14階 多目的ホール</a:t>
            </a:r>
          </a:p>
        </p:txBody>
      </p:sp>
      <p:sp>
        <p:nvSpPr>
          <p:cNvPr id="65" name="TextBox 40">
            <a:extLst>
              <a:ext uri="{FF2B5EF4-FFF2-40B4-BE49-F238E27FC236}">
                <a16:creationId xmlns:a16="http://schemas.microsoft.com/office/drawing/2014/main" id="{A4428E31-7DED-8E34-2395-DA6736BD0450}"/>
              </a:ext>
            </a:extLst>
          </p:cNvPr>
          <p:cNvSpPr txBox="1"/>
          <p:nvPr/>
        </p:nvSpPr>
        <p:spPr>
          <a:xfrm>
            <a:off x="4399945" y="7260198"/>
            <a:ext cx="3112101" cy="1915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746" lvl="1" algn="l">
              <a:lnSpc>
                <a:spcPts val="1650"/>
              </a:lnSpc>
            </a:pP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※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セミナーとあわせてお申込みください</a:t>
            </a:r>
            <a:endParaRPr lang="en-US" sz="1100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</p:txBody>
      </p:sp>
      <p:sp>
        <p:nvSpPr>
          <p:cNvPr id="68" name="TextBox 44">
            <a:extLst>
              <a:ext uri="{FF2B5EF4-FFF2-40B4-BE49-F238E27FC236}">
                <a16:creationId xmlns:a16="http://schemas.microsoft.com/office/drawing/2014/main" id="{EB864D67-1B31-1DA2-EF3A-89DCF8794DAE}"/>
              </a:ext>
            </a:extLst>
          </p:cNvPr>
          <p:cNvSpPr txBox="1"/>
          <p:nvPr/>
        </p:nvSpPr>
        <p:spPr>
          <a:xfrm>
            <a:off x="645356" y="176064"/>
            <a:ext cx="6258421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None/>
            </a:pPr>
            <a:r>
              <a:rPr lang="ja-JP" altLang="ja-JP" sz="16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一般社団法人 神奈川県中小企業診断協会</a:t>
            </a:r>
            <a:r>
              <a:rPr lang="en-US" altLang="ja-JP" sz="1600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sz="16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プロジェクト</a:t>
            </a:r>
            <a:endParaRPr 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</p:txBody>
      </p:sp>
      <p:sp>
        <p:nvSpPr>
          <p:cNvPr id="70" name="TextBox 37">
            <a:extLst>
              <a:ext uri="{FF2B5EF4-FFF2-40B4-BE49-F238E27FC236}">
                <a16:creationId xmlns:a16="http://schemas.microsoft.com/office/drawing/2014/main" id="{176957A4-8BBE-A361-2621-4C8CA28E553E}"/>
              </a:ext>
            </a:extLst>
          </p:cNvPr>
          <p:cNvSpPr txBox="1"/>
          <p:nvPr/>
        </p:nvSpPr>
        <p:spPr>
          <a:xfrm>
            <a:off x="306668" y="9263170"/>
            <a:ext cx="5874578" cy="388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ja-JP" altLang="en-US" sz="2399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下記</a:t>
            </a:r>
            <a:r>
              <a:rPr lang="en-US" altLang="ja-JP" sz="2399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URL</a:t>
            </a:r>
            <a:r>
              <a:rPr lang="ja-JP" altLang="en-US" sz="2399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、</a:t>
            </a:r>
            <a:r>
              <a:rPr lang="en-US" altLang="ja-JP" sz="2399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2</a:t>
            </a:r>
            <a:r>
              <a:rPr lang="ja-JP" altLang="en-US" sz="2399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次元コードからお申込みください。</a:t>
            </a:r>
            <a:endParaRPr lang="en-US" sz="2399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C8AB7DB-5254-7282-DEC8-BD6739530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777" y="4128169"/>
            <a:ext cx="2926723" cy="1898801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C36225C-17EF-88C0-CBD7-34A74E626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1246" y="8949903"/>
            <a:ext cx="1254604" cy="11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4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551167-6F82-CDA6-3E7C-DB6B2CC95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1">
            <a:extLst>
              <a:ext uri="{FF2B5EF4-FFF2-40B4-BE49-F238E27FC236}">
                <a16:creationId xmlns:a16="http://schemas.microsoft.com/office/drawing/2014/main" id="{8096A0C8-9E51-EF7D-B545-51297C19FDDE}"/>
              </a:ext>
            </a:extLst>
          </p:cNvPr>
          <p:cNvGrpSpPr/>
          <p:nvPr/>
        </p:nvGrpSpPr>
        <p:grpSpPr>
          <a:xfrm>
            <a:off x="0" y="-74881"/>
            <a:ext cx="7556500" cy="4584700"/>
            <a:chOff x="0" y="0"/>
            <a:chExt cx="2874017" cy="150609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ED09297-BD4C-D05A-780A-1CC128FAD7BB}"/>
                </a:ext>
              </a:extLst>
            </p:cNvPr>
            <p:cNvSpPr/>
            <p:nvPr/>
          </p:nvSpPr>
          <p:spPr>
            <a:xfrm>
              <a:off x="0" y="0"/>
              <a:ext cx="2874017" cy="1506092"/>
            </a:xfrm>
            <a:custGeom>
              <a:avLst/>
              <a:gdLst/>
              <a:ahLst/>
              <a:cxnLst/>
              <a:rect l="l" t="t" r="r" b="b"/>
              <a:pathLst>
                <a:path w="2874017" h="1506092">
                  <a:moveTo>
                    <a:pt x="0" y="0"/>
                  </a:moveTo>
                  <a:lnTo>
                    <a:pt x="2874017" y="0"/>
                  </a:lnTo>
                  <a:lnTo>
                    <a:pt x="2874017" y="1506092"/>
                  </a:lnTo>
                  <a:lnTo>
                    <a:pt x="0" y="15060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3F202008-3ADB-4D61-8A3D-181F314F1F75}"/>
                </a:ext>
              </a:extLst>
            </p:cNvPr>
            <p:cNvSpPr txBox="1"/>
            <p:nvPr/>
          </p:nvSpPr>
          <p:spPr>
            <a:xfrm>
              <a:off x="0" y="-28575"/>
              <a:ext cx="2874017" cy="15346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10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1" name="Group 23">
            <a:extLst>
              <a:ext uri="{FF2B5EF4-FFF2-40B4-BE49-F238E27FC236}">
                <a16:creationId xmlns:a16="http://schemas.microsoft.com/office/drawing/2014/main" id="{9EFB6718-EBE0-E49A-C84F-1DEBE398DCFF}"/>
              </a:ext>
            </a:extLst>
          </p:cNvPr>
          <p:cNvGrpSpPr/>
          <p:nvPr/>
        </p:nvGrpSpPr>
        <p:grpSpPr>
          <a:xfrm>
            <a:off x="198000" y="3556247"/>
            <a:ext cx="7162800" cy="777787"/>
            <a:chOff x="0" y="0"/>
            <a:chExt cx="1573579" cy="278741"/>
          </a:xfrm>
        </p:grpSpPr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9E1E8DDB-F799-E2E3-8894-4F7955702476}"/>
                </a:ext>
              </a:extLst>
            </p:cNvPr>
            <p:cNvSpPr/>
            <p:nvPr/>
          </p:nvSpPr>
          <p:spPr>
            <a:xfrm>
              <a:off x="0" y="0"/>
              <a:ext cx="1573579" cy="278741"/>
            </a:xfrm>
            <a:custGeom>
              <a:avLst/>
              <a:gdLst/>
              <a:ahLst/>
              <a:cxnLst/>
              <a:rect l="l" t="t" r="r" b="b"/>
              <a:pathLst>
                <a:path w="1573579" h="278741">
                  <a:moveTo>
                    <a:pt x="17632" y="0"/>
                  </a:moveTo>
                  <a:lnTo>
                    <a:pt x="1555947" y="0"/>
                  </a:lnTo>
                  <a:cubicBezTo>
                    <a:pt x="1560623" y="0"/>
                    <a:pt x="1565108" y="1858"/>
                    <a:pt x="1568414" y="5164"/>
                  </a:cubicBezTo>
                  <a:cubicBezTo>
                    <a:pt x="1571721" y="8471"/>
                    <a:pt x="1573579" y="12956"/>
                    <a:pt x="1573579" y="17632"/>
                  </a:cubicBezTo>
                  <a:lnTo>
                    <a:pt x="1573579" y="261109"/>
                  </a:lnTo>
                  <a:cubicBezTo>
                    <a:pt x="1573579" y="265786"/>
                    <a:pt x="1571721" y="270271"/>
                    <a:pt x="1568414" y="273577"/>
                  </a:cubicBezTo>
                  <a:cubicBezTo>
                    <a:pt x="1565108" y="276884"/>
                    <a:pt x="1560623" y="278741"/>
                    <a:pt x="1555947" y="278741"/>
                  </a:cubicBezTo>
                  <a:lnTo>
                    <a:pt x="17632" y="278741"/>
                  </a:lnTo>
                  <a:cubicBezTo>
                    <a:pt x="12956" y="278741"/>
                    <a:pt x="8471" y="276884"/>
                    <a:pt x="5164" y="273577"/>
                  </a:cubicBezTo>
                  <a:cubicBezTo>
                    <a:pt x="1858" y="270271"/>
                    <a:pt x="0" y="265786"/>
                    <a:pt x="0" y="261109"/>
                  </a:cubicBezTo>
                  <a:lnTo>
                    <a:pt x="0" y="17632"/>
                  </a:lnTo>
                  <a:cubicBezTo>
                    <a:pt x="0" y="12956"/>
                    <a:pt x="1858" y="8471"/>
                    <a:pt x="5164" y="5164"/>
                  </a:cubicBezTo>
                  <a:cubicBezTo>
                    <a:pt x="8471" y="1858"/>
                    <a:pt x="12956" y="0"/>
                    <a:pt x="1763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TextBox 25">
              <a:extLst>
                <a:ext uri="{FF2B5EF4-FFF2-40B4-BE49-F238E27FC236}">
                  <a16:creationId xmlns:a16="http://schemas.microsoft.com/office/drawing/2014/main" id="{9651BCE1-28F9-719D-4877-A20D79A054CC}"/>
                </a:ext>
              </a:extLst>
            </p:cNvPr>
            <p:cNvSpPr txBox="1"/>
            <p:nvPr/>
          </p:nvSpPr>
          <p:spPr>
            <a:xfrm>
              <a:off x="0" y="-85725"/>
              <a:ext cx="1573579" cy="364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8" name="Group 23">
            <a:extLst>
              <a:ext uri="{FF2B5EF4-FFF2-40B4-BE49-F238E27FC236}">
                <a16:creationId xmlns:a16="http://schemas.microsoft.com/office/drawing/2014/main" id="{1991B3AA-0EE3-3C60-E18B-9F5BC8B0EF50}"/>
              </a:ext>
            </a:extLst>
          </p:cNvPr>
          <p:cNvGrpSpPr/>
          <p:nvPr/>
        </p:nvGrpSpPr>
        <p:grpSpPr>
          <a:xfrm>
            <a:off x="198000" y="2730664"/>
            <a:ext cx="7162800" cy="777787"/>
            <a:chOff x="0" y="0"/>
            <a:chExt cx="1573579" cy="278741"/>
          </a:xfrm>
        </p:grpSpPr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185A740F-66E7-775B-250B-D432EF904BE1}"/>
                </a:ext>
              </a:extLst>
            </p:cNvPr>
            <p:cNvSpPr/>
            <p:nvPr/>
          </p:nvSpPr>
          <p:spPr>
            <a:xfrm>
              <a:off x="0" y="0"/>
              <a:ext cx="1573579" cy="278741"/>
            </a:xfrm>
            <a:custGeom>
              <a:avLst/>
              <a:gdLst/>
              <a:ahLst/>
              <a:cxnLst/>
              <a:rect l="l" t="t" r="r" b="b"/>
              <a:pathLst>
                <a:path w="1573579" h="278741">
                  <a:moveTo>
                    <a:pt x="17632" y="0"/>
                  </a:moveTo>
                  <a:lnTo>
                    <a:pt x="1555947" y="0"/>
                  </a:lnTo>
                  <a:cubicBezTo>
                    <a:pt x="1560623" y="0"/>
                    <a:pt x="1565108" y="1858"/>
                    <a:pt x="1568414" y="5164"/>
                  </a:cubicBezTo>
                  <a:cubicBezTo>
                    <a:pt x="1571721" y="8471"/>
                    <a:pt x="1573579" y="12956"/>
                    <a:pt x="1573579" y="17632"/>
                  </a:cubicBezTo>
                  <a:lnTo>
                    <a:pt x="1573579" y="261109"/>
                  </a:lnTo>
                  <a:cubicBezTo>
                    <a:pt x="1573579" y="265786"/>
                    <a:pt x="1571721" y="270271"/>
                    <a:pt x="1568414" y="273577"/>
                  </a:cubicBezTo>
                  <a:cubicBezTo>
                    <a:pt x="1565108" y="276884"/>
                    <a:pt x="1560623" y="278741"/>
                    <a:pt x="1555947" y="278741"/>
                  </a:cubicBezTo>
                  <a:lnTo>
                    <a:pt x="17632" y="278741"/>
                  </a:lnTo>
                  <a:cubicBezTo>
                    <a:pt x="12956" y="278741"/>
                    <a:pt x="8471" y="276884"/>
                    <a:pt x="5164" y="273577"/>
                  </a:cubicBezTo>
                  <a:cubicBezTo>
                    <a:pt x="1858" y="270271"/>
                    <a:pt x="0" y="265786"/>
                    <a:pt x="0" y="261109"/>
                  </a:cubicBezTo>
                  <a:lnTo>
                    <a:pt x="0" y="17632"/>
                  </a:lnTo>
                  <a:cubicBezTo>
                    <a:pt x="0" y="12956"/>
                    <a:pt x="1858" y="8471"/>
                    <a:pt x="5164" y="5164"/>
                  </a:cubicBezTo>
                  <a:cubicBezTo>
                    <a:pt x="8471" y="1858"/>
                    <a:pt x="12956" y="0"/>
                    <a:pt x="1763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TextBox 25">
              <a:extLst>
                <a:ext uri="{FF2B5EF4-FFF2-40B4-BE49-F238E27FC236}">
                  <a16:creationId xmlns:a16="http://schemas.microsoft.com/office/drawing/2014/main" id="{EB28B0AF-9965-CFBE-4286-3F1C6159EAC9}"/>
                </a:ext>
              </a:extLst>
            </p:cNvPr>
            <p:cNvSpPr txBox="1"/>
            <p:nvPr/>
          </p:nvSpPr>
          <p:spPr>
            <a:xfrm>
              <a:off x="0" y="-85725"/>
              <a:ext cx="1573579" cy="364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6" name="Freeform 24">
            <a:extLst>
              <a:ext uri="{FF2B5EF4-FFF2-40B4-BE49-F238E27FC236}">
                <a16:creationId xmlns:a16="http://schemas.microsoft.com/office/drawing/2014/main" id="{78140E6C-FDDA-0D8C-4DA1-C9A3746EADDB}"/>
              </a:ext>
            </a:extLst>
          </p:cNvPr>
          <p:cNvSpPr/>
          <p:nvPr/>
        </p:nvSpPr>
        <p:spPr>
          <a:xfrm>
            <a:off x="198000" y="1905082"/>
            <a:ext cx="7162800" cy="777787"/>
          </a:xfrm>
          <a:custGeom>
            <a:avLst/>
            <a:gdLst/>
            <a:ahLst/>
            <a:cxnLst/>
            <a:rect l="l" t="t" r="r" b="b"/>
            <a:pathLst>
              <a:path w="1573579" h="278741">
                <a:moveTo>
                  <a:pt x="17632" y="0"/>
                </a:moveTo>
                <a:lnTo>
                  <a:pt x="1555947" y="0"/>
                </a:lnTo>
                <a:cubicBezTo>
                  <a:pt x="1560623" y="0"/>
                  <a:pt x="1565108" y="1858"/>
                  <a:pt x="1568414" y="5164"/>
                </a:cubicBezTo>
                <a:cubicBezTo>
                  <a:pt x="1571721" y="8471"/>
                  <a:pt x="1573579" y="12956"/>
                  <a:pt x="1573579" y="17632"/>
                </a:cubicBezTo>
                <a:lnTo>
                  <a:pt x="1573579" y="261109"/>
                </a:lnTo>
                <a:cubicBezTo>
                  <a:pt x="1573579" y="265786"/>
                  <a:pt x="1571721" y="270271"/>
                  <a:pt x="1568414" y="273577"/>
                </a:cubicBezTo>
                <a:cubicBezTo>
                  <a:pt x="1565108" y="276884"/>
                  <a:pt x="1560623" y="278741"/>
                  <a:pt x="1555947" y="278741"/>
                </a:cubicBezTo>
                <a:lnTo>
                  <a:pt x="17632" y="278741"/>
                </a:lnTo>
                <a:cubicBezTo>
                  <a:pt x="12956" y="278741"/>
                  <a:pt x="8471" y="276884"/>
                  <a:pt x="5164" y="273577"/>
                </a:cubicBezTo>
                <a:cubicBezTo>
                  <a:pt x="1858" y="270271"/>
                  <a:pt x="0" y="265786"/>
                  <a:pt x="0" y="261109"/>
                </a:cubicBezTo>
                <a:lnTo>
                  <a:pt x="0" y="17632"/>
                </a:lnTo>
                <a:cubicBezTo>
                  <a:pt x="0" y="12956"/>
                  <a:pt x="1858" y="8471"/>
                  <a:pt x="5164" y="5164"/>
                </a:cubicBezTo>
                <a:cubicBezTo>
                  <a:pt x="8471" y="1858"/>
                  <a:pt x="12956" y="0"/>
                  <a:pt x="17632" y="0"/>
                </a:cubicBezTo>
                <a:close/>
              </a:path>
            </a:pathLst>
          </a:custGeom>
          <a:solidFill>
            <a:srgbClr val="FFFFFF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TextBox 25">
            <a:extLst>
              <a:ext uri="{FF2B5EF4-FFF2-40B4-BE49-F238E27FC236}">
                <a16:creationId xmlns:a16="http://schemas.microsoft.com/office/drawing/2014/main" id="{E55226CA-2657-39DE-45F9-5657FD571867}"/>
              </a:ext>
            </a:extLst>
          </p:cNvPr>
          <p:cNvSpPr txBox="1"/>
          <p:nvPr/>
        </p:nvSpPr>
        <p:spPr>
          <a:xfrm>
            <a:off x="195443" y="1670432"/>
            <a:ext cx="7162800" cy="10169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85"/>
              </a:lnSpc>
            </a:pPr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5C0F0195-EF82-639F-31AA-BCC1E8D8F06C}"/>
              </a:ext>
            </a:extLst>
          </p:cNvPr>
          <p:cNvGrpSpPr/>
          <p:nvPr/>
        </p:nvGrpSpPr>
        <p:grpSpPr>
          <a:xfrm>
            <a:off x="196850" y="1079500"/>
            <a:ext cx="7162800" cy="777787"/>
            <a:chOff x="0" y="0"/>
            <a:chExt cx="1573579" cy="278741"/>
          </a:xfrm>
        </p:grpSpPr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EF1CF5F9-5FB2-7AEE-49D6-4A82A9542862}"/>
                </a:ext>
              </a:extLst>
            </p:cNvPr>
            <p:cNvSpPr/>
            <p:nvPr/>
          </p:nvSpPr>
          <p:spPr>
            <a:xfrm>
              <a:off x="0" y="0"/>
              <a:ext cx="1573579" cy="278741"/>
            </a:xfrm>
            <a:custGeom>
              <a:avLst/>
              <a:gdLst/>
              <a:ahLst/>
              <a:cxnLst/>
              <a:rect l="l" t="t" r="r" b="b"/>
              <a:pathLst>
                <a:path w="1573579" h="278741">
                  <a:moveTo>
                    <a:pt x="17632" y="0"/>
                  </a:moveTo>
                  <a:lnTo>
                    <a:pt x="1555947" y="0"/>
                  </a:lnTo>
                  <a:cubicBezTo>
                    <a:pt x="1560623" y="0"/>
                    <a:pt x="1565108" y="1858"/>
                    <a:pt x="1568414" y="5164"/>
                  </a:cubicBezTo>
                  <a:cubicBezTo>
                    <a:pt x="1571721" y="8471"/>
                    <a:pt x="1573579" y="12956"/>
                    <a:pt x="1573579" y="17632"/>
                  </a:cubicBezTo>
                  <a:lnTo>
                    <a:pt x="1573579" y="261109"/>
                  </a:lnTo>
                  <a:cubicBezTo>
                    <a:pt x="1573579" y="265786"/>
                    <a:pt x="1571721" y="270271"/>
                    <a:pt x="1568414" y="273577"/>
                  </a:cubicBezTo>
                  <a:cubicBezTo>
                    <a:pt x="1565108" y="276884"/>
                    <a:pt x="1560623" y="278741"/>
                    <a:pt x="1555947" y="278741"/>
                  </a:cubicBezTo>
                  <a:lnTo>
                    <a:pt x="17632" y="278741"/>
                  </a:lnTo>
                  <a:cubicBezTo>
                    <a:pt x="12956" y="278741"/>
                    <a:pt x="8471" y="276884"/>
                    <a:pt x="5164" y="273577"/>
                  </a:cubicBezTo>
                  <a:cubicBezTo>
                    <a:pt x="1858" y="270271"/>
                    <a:pt x="0" y="265786"/>
                    <a:pt x="0" y="261109"/>
                  </a:cubicBezTo>
                  <a:lnTo>
                    <a:pt x="0" y="17632"/>
                  </a:lnTo>
                  <a:cubicBezTo>
                    <a:pt x="0" y="12956"/>
                    <a:pt x="1858" y="8471"/>
                    <a:pt x="5164" y="5164"/>
                  </a:cubicBezTo>
                  <a:cubicBezTo>
                    <a:pt x="8471" y="1858"/>
                    <a:pt x="12956" y="0"/>
                    <a:pt x="1763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F078957E-712C-05BC-A708-6BB79DA9E336}"/>
                </a:ext>
              </a:extLst>
            </p:cNvPr>
            <p:cNvSpPr txBox="1"/>
            <p:nvPr/>
          </p:nvSpPr>
          <p:spPr>
            <a:xfrm>
              <a:off x="0" y="-85725"/>
              <a:ext cx="1573579" cy="364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E746BD73-785D-2877-FA7B-2D93B9171686}"/>
              </a:ext>
            </a:extLst>
          </p:cNvPr>
          <p:cNvGrpSpPr/>
          <p:nvPr/>
        </p:nvGrpSpPr>
        <p:grpSpPr>
          <a:xfrm>
            <a:off x="273050" y="1155700"/>
            <a:ext cx="618753" cy="618753"/>
            <a:chOff x="0" y="0"/>
            <a:chExt cx="812800" cy="812800"/>
          </a:xfrm>
        </p:grpSpPr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3DA73A0D-383D-48E5-4304-1A647FAD3E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4AAB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TextBox 79">
              <a:extLst>
                <a:ext uri="{FF2B5EF4-FFF2-40B4-BE49-F238E27FC236}">
                  <a16:creationId xmlns:a16="http://schemas.microsoft.com/office/drawing/2014/main" id="{CACCB428-88A6-C62F-632D-DEBB3325B15C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4" name="TextBox 107">
            <a:extLst>
              <a:ext uri="{FF2B5EF4-FFF2-40B4-BE49-F238E27FC236}">
                <a16:creationId xmlns:a16="http://schemas.microsoft.com/office/drawing/2014/main" id="{3948B247-8F33-9F82-1152-824A829CC1CF}"/>
              </a:ext>
            </a:extLst>
          </p:cNvPr>
          <p:cNvSpPr txBox="1"/>
          <p:nvPr/>
        </p:nvSpPr>
        <p:spPr>
          <a:xfrm>
            <a:off x="965702" y="1536921"/>
            <a:ext cx="4673674" cy="166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7"/>
              </a:lnSpc>
              <a:spcBef>
                <a:spcPct val="0"/>
              </a:spcBef>
            </a:pPr>
            <a:r>
              <a:rPr lang="en-US" sz="1033" b="1" dirty="0" err="1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講師</a:t>
            </a:r>
            <a:r>
              <a:rPr 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：</a:t>
            </a:r>
            <a:r>
              <a:rPr lang="ja-JP" alt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神奈川県　政策局　いのち・未来戦略本部室</a:t>
            </a:r>
            <a:r>
              <a:rPr lang="en-US" altLang="ja-JP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SDGs</a:t>
            </a:r>
            <a:r>
              <a:rPr lang="ja-JP" alt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推進グループ</a:t>
            </a:r>
            <a:endParaRPr lang="en-US" sz="1033" b="1" dirty="0">
              <a:solidFill>
                <a:srgbClr val="202020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sp>
        <p:nvSpPr>
          <p:cNvPr id="25" name="TextBox 109">
            <a:extLst>
              <a:ext uri="{FF2B5EF4-FFF2-40B4-BE49-F238E27FC236}">
                <a16:creationId xmlns:a16="http://schemas.microsoft.com/office/drawing/2014/main" id="{A127050A-68BA-925C-F67C-4187C40123C8}"/>
              </a:ext>
            </a:extLst>
          </p:cNvPr>
          <p:cNvSpPr txBox="1"/>
          <p:nvPr/>
        </p:nvSpPr>
        <p:spPr>
          <a:xfrm>
            <a:off x="324763" y="1368666"/>
            <a:ext cx="511843" cy="160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7"/>
              </a:lnSpc>
              <a:spcBef>
                <a:spcPct val="0"/>
              </a:spcBef>
            </a:pPr>
            <a:r>
              <a:rPr lang="en-US" sz="103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1</a:t>
            </a:r>
            <a:r>
              <a:rPr lang="en-US" altLang="ja-JP" sz="103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4</a:t>
            </a:r>
            <a:r>
              <a:rPr lang="en-US" sz="103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:00</a:t>
            </a:r>
          </a:p>
        </p:txBody>
      </p:sp>
      <p:sp>
        <p:nvSpPr>
          <p:cNvPr id="26" name="TextBox 111">
            <a:extLst>
              <a:ext uri="{FF2B5EF4-FFF2-40B4-BE49-F238E27FC236}">
                <a16:creationId xmlns:a16="http://schemas.microsoft.com/office/drawing/2014/main" id="{A6A99DBF-956D-FDAD-3F6C-62CFB79C8336}"/>
              </a:ext>
            </a:extLst>
          </p:cNvPr>
          <p:cNvSpPr txBox="1"/>
          <p:nvPr/>
        </p:nvSpPr>
        <p:spPr>
          <a:xfrm>
            <a:off x="965702" y="1199494"/>
            <a:ext cx="4422878" cy="282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50"/>
              </a:lnSpc>
              <a:spcBef>
                <a:spcPct val="0"/>
              </a:spcBef>
            </a:pPr>
            <a:r>
              <a:rPr lang="ja-JP" altLang="en-US" sz="167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開会：神奈川県の</a:t>
            </a:r>
            <a:r>
              <a:rPr lang="en-US" altLang="ja-JP" sz="167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SDGs</a:t>
            </a:r>
            <a:r>
              <a:rPr lang="ja-JP" altLang="en-US" sz="167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に対する取組について</a:t>
            </a:r>
            <a:endParaRPr lang="en-US" sz="1678" b="1" dirty="0">
              <a:solidFill>
                <a:srgbClr val="0A4AA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grpSp>
        <p:nvGrpSpPr>
          <p:cNvPr id="27" name="Group 35">
            <a:extLst>
              <a:ext uri="{FF2B5EF4-FFF2-40B4-BE49-F238E27FC236}">
                <a16:creationId xmlns:a16="http://schemas.microsoft.com/office/drawing/2014/main" id="{D6AA3BAC-9DA6-7860-E31D-B2B2CF167174}"/>
              </a:ext>
            </a:extLst>
          </p:cNvPr>
          <p:cNvGrpSpPr/>
          <p:nvPr/>
        </p:nvGrpSpPr>
        <p:grpSpPr>
          <a:xfrm>
            <a:off x="569337" y="243120"/>
            <a:ext cx="6270297" cy="712434"/>
            <a:chOff x="0" y="0"/>
            <a:chExt cx="2462882" cy="279834"/>
          </a:xfrm>
        </p:grpSpPr>
        <p:sp>
          <p:nvSpPr>
            <p:cNvPr id="28" name="Freeform 36">
              <a:extLst>
                <a:ext uri="{FF2B5EF4-FFF2-40B4-BE49-F238E27FC236}">
                  <a16:creationId xmlns:a16="http://schemas.microsoft.com/office/drawing/2014/main" id="{36CDB20F-F80A-AB62-F6DA-58EA516CD3E2}"/>
                </a:ext>
              </a:extLst>
            </p:cNvPr>
            <p:cNvSpPr/>
            <p:nvPr/>
          </p:nvSpPr>
          <p:spPr>
            <a:xfrm>
              <a:off x="0" y="0"/>
              <a:ext cx="2462882" cy="279834"/>
            </a:xfrm>
            <a:custGeom>
              <a:avLst/>
              <a:gdLst/>
              <a:ahLst/>
              <a:cxnLst/>
              <a:rect l="l" t="t" r="r" b="b"/>
              <a:pathLst>
                <a:path w="2462882" h="279834">
                  <a:moveTo>
                    <a:pt x="0" y="0"/>
                  </a:moveTo>
                  <a:lnTo>
                    <a:pt x="2462882" y="0"/>
                  </a:lnTo>
                  <a:lnTo>
                    <a:pt x="2462882" y="279834"/>
                  </a:lnTo>
                  <a:lnTo>
                    <a:pt x="0" y="279834"/>
                  </a:lnTo>
                  <a:close/>
                </a:path>
              </a:pathLst>
            </a:custGeom>
            <a:solidFill>
              <a:srgbClr val="0A4AA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1043B3CE-2B4C-293E-2193-5066CCA94152}"/>
                </a:ext>
              </a:extLst>
            </p:cNvPr>
            <p:cNvSpPr txBox="1"/>
            <p:nvPr/>
          </p:nvSpPr>
          <p:spPr>
            <a:xfrm>
              <a:off x="0" y="-28575"/>
              <a:ext cx="2462882" cy="308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70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B378F3AA-4E68-FA03-BA8B-DF4143BEC90B}"/>
              </a:ext>
            </a:extLst>
          </p:cNvPr>
          <p:cNvGrpSpPr/>
          <p:nvPr/>
        </p:nvGrpSpPr>
        <p:grpSpPr>
          <a:xfrm>
            <a:off x="601043" y="165100"/>
            <a:ext cx="6354414" cy="712434"/>
            <a:chOff x="348092" y="165100"/>
            <a:chExt cx="6354414" cy="712434"/>
          </a:xfrm>
        </p:grpSpPr>
        <p:grpSp>
          <p:nvGrpSpPr>
            <p:cNvPr id="30" name="Group 44">
              <a:extLst>
                <a:ext uri="{FF2B5EF4-FFF2-40B4-BE49-F238E27FC236}">
                  <a16:creationId xmlns:a16="http://schemas.microsoft.com/office/drawing/2014/main" id="{B63CDED2-5285-5554-590A-776F5F3DFD4E}"/>
                </a:ext>
              </a:extLst>
            </p:cNvPr>
            <p:cNvGrpSpPr/>
            <p:nvPr/>
          </p:nvGrpSpPr>
          <p:grpSpPr>
            <a:xfrm>
              <a:off x="348092" y="165100"/>
              <a:ext cx="6354414" cy="712434"/>
              <a:chOff x="0" y="0"/>
              <a:chExt cx="2495922" cy="279834"/>
            </a:xfrm>
          </p:grpSpPr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CA5146AA-9FBB-FAB4-6269-E26D667ED9BC}"/>
                  </a:ext>
                </a:extLst>
              </p:cNvPr>
              <p:cNvSpPr/>
              <p:nvPr/>
            </p:nvSpPr>
            <p:spPr>
              <a:xfrm>
                <a:off x="0" y="0"/>
                <a:ext cx="2495922" cy="279834"/>
              </a:xfrm>
              <a:custGeom>
                <a:avLst/>
                <a:gdLst/>
                <a:ahLst/>
                <a:cxnLst/>
                <a:rect l="l" t="t" r="r" b="b"/>
                <a:pathLst>
                  <a:path w="2495922" h="279834">
                    <a:moveTo>
                      <a:pt x="0" y="0"/>
                    </a:moveTo>
                    <a:lnTo>
                      <a:pt x="2495922" y="0"/>
                    </a:lnTo>
                    <a:lnTo>
                      <a:pt x="2495922" y="279834"/>
                    </a:lnTo>
                    <a:lnTo>
                      <a:pt x="0" y="27983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A4AA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" name="TextBox 46">
                <a:extLst>
                  <a:ext uri="{FF2B5EF4-FFF2-40B4-BE49-F238E27FC236}">
                    <a16:creationId xmlns:a16="http://schemas.microsoft.com/office/drawing/2014/main" id="{DDF3E7F0-C477-900C-39A7-7DD03274FB52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95922" cy="308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70"/>
                  </a:lnSpc>
                </a:pPr>
                <a:endParaRPr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33" name="TextBox 52">
              <a:extLst>
                <a:ext uri="{FF2B5EF4-FFF2-40B4-BE49-F238E27FC236}">
                  <a16:creationId xmlns:a16="http://schemas.microsoft.com/office/drawing/2014/main" id="{157F09D6-B735-750B-2CA1-CFB3D17D2DBA}"/>
                </a:ext>
              </a:extLst>
            </p:cNvPr>
            <p:cNvSpPr txBox="1"/>
            <p:nvPr/>
          </p:nvSpPr>
          <p:spPr>
            <a:xfrm>
              <a:off x="450624" y="259046"/>
              <a:ext cx="6131025" cy="515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2"/>
                </a:lnSpc>
              </a:pPr>
              <a:r>
                <a:rPr lang="ja-JP" altLang="en-US" sz="3635" b="1" spc="10" dirty="0">
                  <a:solidFill>
                    <a:srgbClr val="0A4AA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Heavy"/>
                  <a:sym typeface="Noto Sans JP Heavy"/>
                </a:rPr>
                <a:t>第</a:t>
              </a:r>
              <a:r>
                <a:rPr lang="en-US" altLang="ja-JP" sz="3635" b="1" spc="10" dirty="0">
                  <a:solidFill>
                    <a:srgbClr val="0A4AA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Heavy"/>
                  <a:sym typeface="Noto Sans JP Heavy"/>
                </a:rPr>
                <a:t>1</a:t>
              </a:r>
              <a:r>
                <a:rPr lang="ja-JP" altLang="en-US" sz="3635" b="1" spc="10" dirty="0">
                  <a:solidFill>
                    <a:srgbClr val="0A4AA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Heavy"/>
                  <a:sym typeface="Noto Sans JP Heavy"/>
                </a:rPr>
                <a:t>部：セミナー</a:t>
              </a:r>
              <a:endParaRPr lang="en-US" sz="3635" b="1" spc="10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Heavy"/>
                <a:sym typeface="Noto Sans JP Heavy"/>
              </a:endParaRPr>
            </a:p>
          </p:txBody>
        </p:sp>
      </p:grpSp>
      <p:grpSp>
        <p:nvGrpSpPr>
          <p:cNvPr id="40" name="Group 77">
            <a:extLst>
              <a:ext uri="{FF2B5EF4-FFF2-40B4-BE49-F238E27FC236}">
                <a16:creationId xmlns:a16="http://schemas.microsoft.com/office/drawing/2014/main" id="{75AA8C31-4686-3897-17F0-1698E5323066}"/>
              </a:ext>
            </a:extLst>
          </p:cNvPr>
          <p:cNvGrpSpPr/>
          <p:nvPr/>
        </p:nvGrpSpPr>
        <p:grpSpPr>
          <a:xfrm>
            <a:off x="273050" y="2004503"/>
            <a:ext cx="618753" cy="618753"/>
            <a:chOff x="0" y="0"/>
            <a:chExt cx="812800" cy="812800"/>
          </a:xfrm>
        </p:grpSpPr>
        <p:sp>
          <p:nvSpPr>
            <p:cNvPr id="41" name="Freeform 78">
              <a:extLst>
                <a:ext uri="{FF2B5EF4-FFF2-40B4-BE49-F238E27FC236}">
                  <a16:creationId xmlns:a16="http://schemas.microsoft.com/office/drawing/2014/main" id="{8B2B8AD4-605E-7BFB-339F-BEFC235CC0D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4AAB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TextBox 79">
              <a:extLst>
                <a:ext uri="{FF2B5EF4-FFF2-40B4-BE49-F238E27FC236}">
                  <a16:creationId xmlns:a16="http://schemas.microsoft.com/office/drawing/2014/main" id="{95867830-AB09-B6A7-0DE1-C793E59A8038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3" name="TextBox 107">
            <a:extLst>
              <a:ext uri="{FF2B5EF4-FFF2-40B4-BE49-F238E27FC236}">
                <a16:creationId xmlns:a16="http://schemas.microsoft.com/office/drawing/2014/main" id="{D50F7E7E-CD5F-D8A9-4D32-F552B1765D61}"/>
              </a:ext>
            </a:extLst>
          </p:cNvPr>
          <p:cNvSpPr txBox="1"/>
          <p:nvPr/>
        </p:nvSpPr>
        <p:spPr>
          <a:xfrm>
            <a:off x="958850" y="2447573"/>
            <a:ext cx="2819400" cy="160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7"/>
              </a:lnSpc>
              <a:spcBef>
                <a:spcPct val="0"/>
              </a:spcBef>
            </a:pPr>
            <a:r>
              <a:rPr lang="en-US" sz="1033" b="1" dirty="0" err="1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講師</a:t>
            </a:r>
            <a:r>
              <a:rPr 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：</a:t>
            </a:r>
            <a:r>
              <a:rPr lang="ja-JP" alt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角田 有史（中小企業診断士）</a:t>
            </a:r>
            <a:endParaRPr lang="en-US" sz="1033" b="1" dirty="0">
              <a:solidFill>
                <a:srgbClr val="202020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sp>
        <p:nvSpPr>
          <p:cNvPr id="45" name="TextBox 111">
            <a:extLst>
              <a:ext uri="{FF2B5EF4-FFF2-40B4-BE49-F238E27FC236}">
                <a16:creationId xmlns:a16="http://schemas.microsoft.com/office/drawing/2014/main" id="{3806DD00-13D6-050E-A02B-66B161BF7EE9}"/>
              </a:ext>
            </a:extLst>
          </p:cNvPr>
          <p:cNvSpPr txBox="1"/>
          <p:nvPr/>
        </p:nvSpPr>
        <p:spPr>
          <a:xfrm>
            <a:off x="965702" y="1977444"/>
            <a:ext cx="4866408" cy="47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67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SDGs</a:t>
            </a:r>
            <a:r>
              <a:rPr lang="ja-JP" altLang="en-US" sz="167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に取組んでいるけどうまくいかない</a:t>
            </a:r>
            <a:r>
              <a:rPr lang="en-US" altLang="ja-JP" sz="167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…</a:t>
            </a:r>
          </a:p>
          <a:p>
            <a:pPr>
              <a:spcBef>
                <a:spcPct val="0"/>
              </a:spcBef>
            </a:pPr>
            <a:r>
              <a:rPr lang="ja-JP" altLang="en-US" sz="14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　  </a:t>
            </a:r>
            <a:r>
              <a:rPr lang="en-US" altLang="ja-JP" sz="12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〜</a:t>
            </a:r>
            <a:r>
              <a:rPr lang="ja-JP" altLang="en-US" sz="12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このもやもや どうやって解決？</a:t>
            </a:r>
            <a:r>
              <a:rPr lang="en-US" altLang="ja-JP" sz="12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〜</a:t>
            </a:r>
            <a:endParaRPr lang="en-US" sz="1400" b="1" dirty="0">
              <a:solidFill>
                <a:srgbClr val="0A4AA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grpSp>
        <p:nvGrpSpPr>
          <p:cNvPr id="51" name="Group 77">
            <a:extLst>
              <a:ext uri="{FF2B5EF4-FFF2-40B4-BE49-F238E27FC236}">
                <a16:creationId xmlns:a16="http://schemas.microsoft.com/office/drawing/2014/main" id="{6704A8FF-95AE-5D52-549B-26F1BD644AE5}"/>
              </a:ext>
            </a:extLst>
          </p:cNvPr>
          <p:cNvGrpSpPr/>
          <p:nvPr/>
        </p:nvGrpSpPr>
        <p:grpSpPr>
          <a:xfrm>
            <a:off x="273050" y="2832100"/>
            <a:ext cx="618753" cy="618753"/>
            <a:chOff x="0" y="0"/>
            <a:chExt cx="812800" cy="812800"/>
          </a:xfrm>
        </p:grpSpPr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335E77FD-630C-9B59-599E-63FB8F92EFB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4AAB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TextBox 79">
              <a:extLst>
                <a:ext uri="{FF2B5EF4-FFF2-40B4-BE49-F238E27FC236}">
                  <a16:creationId xmlns:a16="http://schemas.microsoft.com/office/drawing/2014/main" id="{C65C8C87-519A-9EC1-36C2-77B44EED1300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2" name="TextBox 107">
            <a:extLst>
              <a:ext uri="{FF2B5EF4-FFF2-40B4-BE49-F238E27FC236}">
                <a16:creationId xmlns:a16="http://schemas.microsoft.com/office/drawing/2014/main" id="{17CB02D0-3C53-1454-1F1D-B7D5EF3082E1}"/>
              </a:ext>
            </a:extLst>
          </p:cNvPr>
          <p:cNvSpPr txBox="1"/>
          <p:nvPr/>
        </p:nvSpPr>
        <p:spPr>
          <a:xfrm>
            <a:off x="965702" y="3281240"/>
            <a:ext cx="3946890" cy="160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7"/>
              </a:lnSpc>
              <a:spcBef>
                <a:spcPct val="0"/>
              </a:spcBef>
            </a:pPr>
            <a:r>
              <a:rPr lang="en-US" sz="1033" b="1" dirty="0" err="1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講師</a:t>
            </a:r>
            <a:r>
              <a:rPr 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：</a:t>
            </a:r>
            <a:r>
              <a:rPr lang="zh-TW" alt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加藤 則仁 </a:t>
            </a:r>
            <a:r>
              <a:rPr lang="ja-JP" alt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（中小企業診断士）</a:t>
            </a:r>
            <a:r>
              <a:rPr lang="en-US" altLang="zh-TW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/ </a:t>
            </a:r>
            <a:r>
              <a:rPr lang="zh-TW" alt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小栁 一郎</a:t>
            </a:r>
            <a:r>
              <a:rPr lang="ja-JP" alt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（同左）</a:t>
            </a:r>
            <a:endParaRPr lang="en-US" sz="1033" b="1" dirty="0">
              <a:solidFill>
                <a:srgbClr val="202020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sp>
        <p:nvSpPr>
          <p:cNvPr id="54" name="TextBox 111">
            <a:extLst>
              <a:ext uri="{FF2B5EF4-FFF2-40B4-BE49-F238E27FC236}">
                <a16:creationId xmlns:a16="http://schemas.microsoft.com/office/drawing/2014/main" id="{06BB820A-FF95-76EB-A3B0-863E4B8E9948}"/>
              </a:ext>
            </a:extLst>
          </p:cNvPr>
          <p:cNvSpPr txBox="1"/>
          <p:nvPr/>
        </p:nvSpPr>
        <p:spPr>
          <a:xfrm>
            <a:off x="891803" y="2800808"/>
            <a:ext cx="4924937" cy="442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167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脱炭素はコスト削減と競争力強化のチャンスです</a:t>
            </a:r>
            <a:endParaRPr lang="en-US" altLang="ja-JP" sz="1678" b="1" dirty="0">
              <a:solidFill>
                <a:srgbClr val="0A4AA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  <a:p>
            <a:pPr algn="ctr">
              <a:spcBef>
                <a:spcPct val="0"/>
              </a:spcBef>
            </a:pPr>
            <a:r>
              <a:rPr lang="en-US" altLang="ja-JP" sz="12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〜</a:t>
            </a:r>
            <a:r>
              <a:rPr lang="ja-JP" altLang="en-US" sz="12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経営者が「やるか・やらないか」を判断できる実践的視点</a:t>
            </a:r>
            <a:r>
              <a:rPr lang="en-US" altLang="ja-JP" sz="12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〜</a:t>
            </a:r>
            <a:endParaRPr lang="en-US" sz="1200" b="1" dirty="0">
              <a:solidFill>
                <a:srgbClr val="0A4AA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grpSp>
        <p:nvGrpSpPr>
          <p:cNvPr id="65" name="Group 77">
            <a:extLst>
              <a:ext uri="{FF2B5EF4-FFF2-40B4-BE49-F238E27FC236}">
                <a16:creationId xmlns:a16="http://schemas.microsoft.com/office/drawing/2014/main" id="{B24E1314-39E9-A16B-2839-32322A7185EB}"/>
              </a:ext>
            </a:extLst>
          </p:cNvPr>
          <p:cNvGrpSpPr/>
          <p:nvPr/>
        </p:nvGrpSpPr>
        <p:grpSpPr>
          <a:xfrm>
            <a:off x="275861" y="3670300"/>
            <a:ext cx="618753" cy="618753"/>
            <a:chOff x="0" y="0"/>
            <a:chExt cx="812800" cy="812800"/>
          </a:xfrm>
        </p:grpSpPr>
        <p:sp>
          <p:nvSpPr>
            <p:cNvPr id="69" name="Freeform 78">
              <a:extLst>
                <a:ext uri="{FF2B5EF4-FFF2-40B4-BE49-F238E27FC236}">
                  <a16:creationId xmlns:a16="http://schemas.microsoft.com/office/drawing/2014/main" id="{1C997E08-805D-0A79-CBC9-331A40C68FA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4AAB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TextBox 79">
              <a:extLst>
                <a:ext uri="{FF2B5EF4-FFF2-40B4-BE49-F238E27FC236}">
                  <a16:creationId xmlns:a16="http://schemas.microsoft.com/office/drawing/2014/main" id="{3FF3D216-D5A5-2CE0-D844-43F0EA626EA8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6" name="TextBox 107">
            <a:extLst>
              <a:ext uri="{FF2B5EF4-FFF2-40B4-BE49-F238E27FC236}">
                <a16:creationId xmlns:a16="http://schemas.microsoft.com/office/drawing/2014/main" id="{B3964DF8-7A22-6BA9-3246-010B504E01E3}"/>
              </a:ext>
            </a:extLst>
          </p:cNvPr>
          <p:cNvSpPr txBox="1"/>
          <p:nvPr/>
        </p:nvSpPr>
        <p:spPr>
          <a:xfrm>
            <a:off x="965702" y="4102513"/>
            <a:ext cx="4220798" cy="160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47"/>
              </a:lnSpc>
              <a:spcBef>
                <a:spcPct val="0"/>
              </a:spcBef>
            </a:pPr>
            <a:r>
              <a:rPr lang="en-US" sz="1033" b="1" dirty="0" err="1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講師</a:t>
            </a:r>
            <a:r>
              <a:rPr 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：</a:t>
            </a:r>
            <a:r>
              <a:rPr lang="ja-JP" alt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藤田 遥一（中小企業診断士）</a:t>
            </a:r>
            <a:r>
              <a:rPr lang="en-US" altLang="ja-JP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/</a:t>
            </a:r>
            <a:r>
              <a:rPr lang="ja-JP" altLang="en-US" sz="1033" b="1" dirty="0">
                <a:solidFill>
                  <a:srgbClr val="20202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宮川 典之（同左）</a:t>
            </a:r>
            <a:endParaRPr lang="en-US" sz="1033" b="1" dirty="0">
              <a:solidFill>
                <a:srgbClr val="202020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grpSp>
        <p:nvGrpSpPr>
          <p:cNvPr id="94" name="Group 11">
            <a:extLst>
              <a:ext uri="{FF2B5EF4-FFF2-40B4-BE49-F238E27FC236}">
                <a16:creationId xmlns:a16="http://schemas.microsoft.com/office/drawing/2014/main" id="{78B62600-A658-E62D-2F2A-132012E13CD4}"/>
              </a:ext>
            </a:extLst>
          </p:cNvPr>
          <p:cNvGrpSpPr/>
          <p:nvPr/>
        </p:nvGrpSpPr>
        <p:grpSpPr>
          <a:xfrm>
            <a:off x="0" y="4498472"/>
            <a:ext cx="7556500" cy="2832321"/>
            <a:chOff x="0" y="0"/>
            <a:chExt cx="2874017" cy="150609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2C5F183C-F078-D3CB-7732-0A8AA8BFE97A}"/>
                </a:ext>
              </a:extLst>
            </p:cNvPr>
            <p:cNvSpPr/>
            <p:nvPr/>
          </p:nvSpPr>
          <p:spPr>
            <a:xfrm>
              <a:off x="0" y="0"/>
              <a:ext cx="2874017" cy="1506092"/>
            </a:xfrm>
            <a:custGeom>
              <a:avLst/>
              <a:gdLst/>
              <a:ahLst/>
              <a:cxnLst/>
              <a:rect l="l" t="t" r="r" b="b"/>
              <a:pathLst>
                <a:path w="2874017" h="1506092">
                  <a:moveTo>
                    <a:pt x="0" y="0"/>
                  </a:moveTo>
                  <a:lnTo>
                    <a:pt x="2874017" y="0"/>
                  </a:lnTo>
                  <a:lnTo>
                    <a:pt x="2874017" y="1506092"/>
                  </a:lnTo>
                  <a:lnTo>
                    <a:pt x="0" y="15060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6" name="TextBox 13">
              <a:extLst>
                <a:ext uri="{FF2B5EF4-FFF2-40B4-BE49-F238E27FC236}">
                  <a16:creationId xmlns:a16="http://schemas.microsoft.com/office/drawing/2014/main" id="{6052D8B8-26A8-5A89-5E32-244F88DF235E}"/>
                </a:ext>
              </a:extLst>
            </p:cNvPr>
            <p:cNvSpPr txBox="1"/>
            <p:nvPr/>
          </p:nvSpPr>
          <p:spPr>
            <a:xfrm>
              <a:off x="0" y="-28575"/>
              <a:ext cx="2874017" cy="15346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10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3" name="TextBox 111">
            <a:extLst>
              <a:ext uri="{FF2B5EF4-FFF2-40B4-BE49-F238E27FC236}">
                <a16:creationId xmlns:a16="http://schemas.microsoft.com/office/drawing/2014/main" id="{2861E746-0842-4538-49F8-EC8A45ED6954}"/>
              </a:ext>
            </a:extLst>
          </p:cNvPr>
          <p:cNvSpPr txBox="1"/>
          <p:nvPr/>
        </p:nvSpPr>
        <p:spPr>
          <a:xfrm>
            <a:off x="1019483" y="3642520"/>
            <a:ext cx="4924937" cy="442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sz="167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人が集まる・辞めない会社づくり</a:t>
            </a:r>
          </a:p>
          <a:p>
            <a:pPr>
              <a:spcBef>
                <a:spcPct val="0"/>
              </a:spcBef>
            </a:pPr>
            <a:r>
              <a:rPr lang="ja-JP" altLang="en-US" sz="12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     ～中小企業のためのやさしい</a:t>
            </a:r>
            <a:r>
              <a:rPr lang="en-US" altLang="ja-JP" sz="12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SDGs</a:t>
            </a:r>
            <a:r>
              <a:rPr lang="ja-JP" altLang="en-US" sz="1200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活用法～</a:t>
            </a:r>
            <a:endParaRPr lang="en-US" sz="1200" b="1" dirty="0">
              <a:solidFill>
                <a:srgbClr val="0A4AA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grpSp>
        <p:nvGrpSpPr>
          <p:cNvPr id="97" name="Group 35">
            <a:extLst>
              <a:ext uri="{FF2B5EF4-FFF2-40B4-BE49-F238E27FC236}">
                <a16:creationId xmlns:a16="http://schemas.microsoft.com/office/drawing/2014/main" id="{0985DD35-71F3-01B2-4DD3-B4F8548D8575}"/>
              </a:ext>
            </a:extLst>
          </p:cNvPr>
          <p:cNvGrpSpPr/>
          <p:nvPr/>
        </p:nvGrpSpPr>
        <p:grpSpPr>
          <a:xfrm>
            <a:off x="564303" y="4786666"/>
            <a:ext cx="6270297" cy="712434"/>
            <a:chOff x="0" y="0"/>
            <a:chExt cx="2462882" cy="279834"/>
          </a:xfrm>
        </p:grpSpPr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C47838A1-C9E8-5EFB-217F-84AC5BA31D45}"/>
                </a:ext>
              </a:extLst>
            </p:cNvPr>
            <p:cNvSpPr/>
            <p:nvPr/>
          </p:nvSpPr>
          <p:spPr>
            <a:xfrm>
              <a:off x="0" y="0"/>
              <a:ext cx="2462882" cy="279834"/>
            </a:xfrm>
            <a:custGeom>
              <a:avLst/>
              <a:gdLst/>
              <a:ahLst/>
              <a:cxnLst/>
              <a:rect l="l" t="t" r="r" b="b"/>
              <a:pathLst>
                <a:path w="2462882" h="279834">
                  <a:moveTo>
                    <a:pt x="0" y="0"/>
                  </a:moveTo>
                  <a:lnTo>
                    <a:pt x="2462882" y="0"/>
                  </a:lnTo>
                  <a:lnTo>
                    <a:pt x="2462882" y="279834"/>
                  </a:lnTo>
                  <a:lnTo>
                    <a:pt x="0" y="279834"/>
                  </a:lnTo>
                  <a:close/>
                </a:path>
              </a:pathLst>
            </a:custGeom>
            <a:solidFill>
              <a:srgbClr val="0A4AA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9" name="TextBox 37">
              <a:extLst>
                <a:ext uri="{FF2B5EF4-FFF2-40B4-BE49-F238E27FC236}">
                  <a16:creationId xmlns:a16="http://schemas.microsoft.com/office/drawing/2014/main" id="{3CF07C6D-61B0-76E1-2249-9714CE742836}"/>
                </a:ext>
              </a:extLst>
            </p:cNvPr>
            <p:cNvSpPr txBox="1"/>
            <p:nvPr/>
          </p:nvSpPr>
          <p:spPr>
            <a:xfrm>
              <a:off x="0" y="-28575"/>
              <a:ext cx="2462882" cy="308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70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0405A9FE-ABC6-502E-D453-F22FC5506ED7}"/>
              </a:ext>
            </a:extLst>
          </p:cNvPr>
          <p:cNvGrpSpPr/>
          <p:nvPr/>
        </p:nvGrpSpPr>
        <p:grpSpPr>
          <a:xfrm>
            <a:off x="596009" y="4717796"/>
            <a:ext cx="6354414" cy="712434"/>
            <a:chOff x="348092" y="165100"/>
            <a:chExt cx="6354414" cy="712434"/>
          </a:xfrm>
        </p:grpSpPr>
        <p:grpSp>
          <p:nvGrpSpPr>
            <p:cNvPr id="101" name="Group 44">
              <a:extLst>
                <a:ext uri="{FF2B5EF4-FFF2-40B4-BE49-F238E27FC236}">
                  <a16:creationId xmlns:a16="http://schemas.microsoft.com/office/drawing/2014/main" id="{6A7C8261-29AD-3933-B685-B6E44C8E570B}"/>
                </a:ext>
              </a:extLst>
            </p:cNvPr>
            <p:cNvGrpSpPr/>
            <p:nvPr/>
          </p:nvGrpSpPr>
          <p:grpSpPr>
            <a:xfrm>
              <a:off x="348092" y="165100"/>
              <a:ext cx="6354414" cy="712434"/>
              <a:chOff x="0" y="0"/>
              <a:chExt cx="2495922" cy="279834"/>
            </a:xfrm>
          </p:grpSpPr>
          <p:sp>
            <p:nvSpPr>
              <p:cNvPr id="103" name="Freeform 45">
                <a:extLst>
                  <a:ext uri="{FF2B5EF4-FFF2-40B4-BE49-F238E27FC236}">
                    <a16:creationId xmlns:a16="http://schemas.microsoft.com/office/drawing/2014/main" id="{14310651-A71C-FB5E-F1D2-18AB78C7BB32}"/>
                  </a:ext>
                </a:extLst>
              </p:cNvPr>
              <p:cNvSpPr/>
              <p:nvPr/>
            </p:nvSpPr>
            <p:spPr>
              <a:xfrm>
                <a:off x="0" y="0"/>
                <a:ext cx="2495922" cy="279834"/>
              </a:xfrm>
              <a:custGeom>
                <a:avLst/>
                <a:gdLst/>
                <a:ahLst/>
                <a:cxnLst/>
                <a:rect l="l" t="t" r="r" b="b"/>
                <a:pathLst>
                  <a:path w="2495922" h="279834">
                    <a:moveTo>
                      <a:pt x="0" y="0"/>
                    </a:moveTo>
                    <a:lnTo>
                      <a:pt x="2495922" y="0"/>
                    </a:lnTo>
                    <a:lnTo>
                      <a:pt x="2495922" y="279834"/>
                    </a:lnTo>
                    <a:lnTo>
                      <a:pt x="0" y="27983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A4AA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04" name="TextBox 46">
                <a:extLst>
                  <a:ext uri="{FF2B5EF4-FFF2-40B4-BE49-F238E27FC236}">
                    <a16:creationId xmlns:a16="http://schemas.microsoft.com/office/drawing/2014/main" id="{0513CE17-AAF9-E854-E5BC-A48C8EE8FDD9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95922" cy="308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70"/>
                  </a:lnSpc>
                </a:pPr>
                <a:endParaRPr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02" name="TextBox 52">
              <a:extLst>
                <a:ext uri="{FF2B5EF4-FFF2-40B4-BE49-F238E27FC236}">
                  <a16:creationId xmlns:a16="http://schemas.microsoft.com/office/drawing/2014/main" id="{75C8B396-3284-A889-1C53-A9DD5FB3DF8E}"/>
                </a:ext>
              </a:extLst>
            </p:cNvPr>
            <p:cNvSpPr txBox="1"/>
            <p:nvPr/>
          </p:nvSpPr>
          <p:spPr>
            <a:xfrm>
              <a:off x="450624" y="268196"/>
              <a:ext cx="6131025" cy="5156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2"/>
                </a:lnSpc>
              </a:pPr>
              <a:r>
                <a:rPr lang="ja-JP" altLang="en-US" sz="3635" b="1" spc="10" dirty="0">
                  <a:solidFill>
                    <a:srgbClr val="0A4AA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Heavy"/>
                  <a:sym typeface="Noto Sans JP Heavy"/>
                </a:rPr>
                <a:t>第</a:t>
              </a:r>
              <a:r>
                <a:rPr lang="en-US" altLang="ja-JP" sz="3635" b="1" spc="10" dirty="0">
                  <a:solidFill>
                    <a:srgbClr val="0A4AA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Heavy"/>
                  <a:sym typeface="Noto Sans JP Heavy"/>
                </a:rPr>
                <a:t>2</a:t>
              </a:r>
              <a:r>
                <a:rPr lang="ja-JP" altLang="en-US" sz="3635" b="1" spc="10" dirty="0">
                  <a:solidFill>
                    <a:srgbClr val="0A4AA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Noto Sans JP Heavy"/>
                  <a:sym typeface="Noto Sans JP Heavy"/>
                </a:rPr>
                <a:t>部：個別相談会</a:t>
              </a:r>
              <a:endParaRPr lang="en-US" sz="3635" b="1" spc="10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Heavy"/>
                <a:sym typeface="Noto Sans JP Heavy"/>
              </a:endParaRPr>
            </a:p>
          </p:txBody>
        </p:sp>
      </p:grpSp>
      <p:grpSp>
        <p:nvGrpSpPr>
          <p:cNvPr id="106" name="Group 64">
            <a:extLst>
              <a:ext uri="{FF2B5EF4-FFF2-40B4-BE49-F238E27FC236}">
                <a16:creationId xmlns:a16="http://schemas.microsoft.com/office/drawing/2014/main" id="{03A72421-184D-BF0D-E01D-801720E776A6}"/>
              </a:ext>
            </a:extLst>
          </p:cNvPr>
          <p:cNvGrpSpPr/>
          <p:nvPr/>
        </p:nvGrpSpPr>
        <p:grpSpPr>
          <a:xfrm>
            <a:off x="189815" y="5693348"/>
            <a:ext cx="2274312" cy="872552"/>
            <a:chOff x="0" y="0"/>
            <a:chExt cx="583187" cy="276563"/>
          </a:xfrm>
        </p:grpSpPr>
        <p:sp>
          <p:nvSpPr>
            <p:cNvPr id="107" name="Freeform 65">
              <a:extLst>
                <a:ext uri="{FF2B5EF4-FFF2-40B4-BE49-F238E27FC236}">
                  <a16:creationId xmlns:a16="http://schemas.microsoft.com/office/drawing/2014/main" id="{291C5749-4832-288F-5858-3AFD51774324}"/>
                </a:ext>
              </a:extLst>
            </p:cNvPr>
            <p:cNvSpPr/>
            <p:nvPr/>
          </p:nvSpPr>
          <p:spPr>
            <a:xfrm>
              <a:off x="0" y="0"/>
              <a:ext cx="583187" cy="276563"/>
            </a:xfrm>
            <a:custGeom>
              <a:avLst/>
              <a:gdLst/>
              <a:ahLst/>
              <a:cxnLst/>
              <a:rect l="l" t="t" r="r" b="b"/>
              <a:pathLst>
                <a:path w="583187" h="276563">
                  <a:moveTo>
                    <a:pt x="42077" y="0"/>
                  </a:moveTo>
                  <a:lnTo>
                    <a:pt x="541110" y="0"/>
                  </a:lnTo>
                  <a:cubicBezTo>
                    <a:pt x="564349" y="0"/>
                    <a:pt x="583187" y="18838"/>
                    <a:pt x="583187" y="42077"/>
                  </a:cubicBezTo>
                  <a:lnTo>
                    <a:pt x="583187" y="234486"/>
                  </a:lnTo>
                  <a:cubicBezTo>
                    <a:pt x="583187" y="245646"/>
                    <a:pt x="578754" y="256348"/>
                    <a:pt x="570863" y="264239"/>
                  </a:cubicBezTo>
                  <a:cubicBezTo>
                    <a:pt x="562972" y="272130"/>
                    <a:pt x="552270" y="276563"/>
                    <a:pt x="541110" y="276563"/>
                  </a:cubicBezTo>
                  <a:lnTo>
                    <a:pt x="42077" y="276563"/>
                  </a:lnTo>
                  <a:cubicBezTo>
                    <a:pt x="30917" y="276563"/>
                    <a:pt x="20215" y="272130"/>
                    <a:pt x="12324" y="264239"/>
                  </a:cubicBezTo>
                  <a:cubicBezTo>
                    <a:pt x="4433" y="256348"/>
                    <a:pt x="0" y="245646"/>
                    <a:pt x="0" y="234486"/>
                  </a:cubicBezTo>
                  <a:lnTo>
                    <a:pt x="0" y="42077"/>
                  </a:lnTo>
                  <a:cubicBezTo>
                    <a:pt x="0" y="30917"/>
                    <a:pt x="4433" y="20215"/>
                    <a:pt x="12324" y="12324"/>
                  </a:cubicBezTo>
                  <a:cubicBezTo>
                    <a:pt x="20215" y="4433"/>
                    <a:pt x="30917" y="0"/>
                    <a:pt x="42077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A4AAB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8" name="TextBox 66">
              <a:extLst>
                <a:ext uri="{FF2B5EF4-FFF2-40B4-BE49-F238E27FC236}">
                  <a16:creationId xmlns:a16="http://schemas.microsoft.com/office/drawing/2014/main" id="{52700C57-AB4A-776E-81F9-24B38AF1CC27}"/>
                </a:ext>
              </a:extLst>
            </p:cNvPr>
            <p:cNvSpPr txBox="1"/>
            <p:nvPr/>
          </p:nvSpPr>
          <p:spPr>
            <a:xfrm>
              <a:off x="0" y="-85725"/>
              <a:ext cx="583187" cy="362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15" name="Group 64">
            <a:extLst>
              <a:ext uri="{FF2B5EF4-FFF2-40B4-BE49-F238E27FC236}">
                <a16:creationId xmlns:a16="http://schemas.microsoft.com/office/drawing/2014/main" id="{D806198F-60FF-ED5B-F963-4BAF2FFBB914}"/>
              </a:ext>
            </a:extLst>
          </p:cNvPr>
          <p:cNvGrpSpPr/>
          <p:nvPr/>
        </p:nvGrpSpPr>
        <p:grpSpPr>
          <a:xfrm>
            <a:off x="2643909" y="5693348"/>
            <a:ext cx="2268683" cy="872552"/>
            <a:chOff x="0" y="0"/>
            <a:chExt cx="583187" cy="276563"/>
          </a:xfrm>
        </p:grpSpPr>
        <p:sp>
          <p:nvSpPr>
            <p:cNvPr id="116" name="Freeform 65">
              <a:extLst>
                <a:ext uri="{FF2B5EF4-FFF2-40B4-BE49-F238E27FC236}">
                  <a16:creationId xmlns:a16="http://schemas.microsoft.com/office/drawing/2014/main" id="{301C6A39-7BAB-CAD2-8D3C-DD0DDBFC425D}"/>
                </a:ext>
              </a:extLst>
            </p:cNvPr>
            <p:cNvSpPr/>
            <p:nvPr/>
          </p:nvSpPr>
          <p:spPr>
            <a:xfrm>
              <a:off x="0" y="0"/>
              <a:ext cx="583187" cy="276563"/>
            </a:xfrm>
            <a:custGeom>
              <a:avLst/>
              <a:gdLst/>
              <a:ahLst/>
              <a:cxnLst/>
              <a:rect l="l" t="t" r="r" b="b"/>
              <a:pathLst>
                <a:path w="583187" h="276563">
                  <a:moveTo>
                    <a:pt x="42077" y="0"/>
                  </a:moveTo>
                  <a:lnTo>
                    <a:pt x="541110" y="0"/>
                  </a:lnTo>
                  <a:cubicBezTo>
                    <a:pt x="564349" y="0"/>
                    <a:pt x="583187" y="18838"/>
                    <a:pt x="583187" y="42077"/>
                  </a:cubicBezTo>
                  <a:lnTo>
                    <a:pt x="583187" y="234486"/>
                  </a:lnTo>
                  <a:cubicBezTo>
                    <a:pt x="583187" y="245646"/>
                    <a:pt x="578754" y="256348"/>
                    <a:pt x="570863" y="264239"/>
                  </a:cubicBezTo>
                  <a:cubicBezTo>
                    <a:pt x="562972" y="272130"/>
                    <a:pt x="552270" y="276563"/>
                    <a:pt x="541110" y="276563"/>
                  </a:cubicBezTo>
                  <a:lnTo>
                    <a:pt x="42077" y="276563"/>
                  </a:lnTo>
                  <a:cubicBezTo>
                    <a:pt x="30917" y="276563"/>
                    <a:pt x="20215" y="272130"/>
                    <a:pt x="12324" y="264239"/>
                  </a:cubicBezTo>
                  <a:cubicBezTo>
                    <a:pt x="4433" y="256348"/>
                    <a:pt x="0" y="245646"/>
                    <a:pt x="0" y="234486"/>
                  </a:cubicBezTo>
                  <a:lnTo>
                    <a:pt x="0" y="42077"/>
                  </a:lnTo>
                  <a:cubicBezTo>
                    <a:pt x="0" y="30917"/>
                    <a:pt x="4433" y="20215"/>
                    <a:pt x="12324" y="12324"/>
                  </a:cubicBezTo>
                  <a:cubicBezTo>
                    <a:pt x="20215" y="4433"/>
                    <a:pt x="30917" y="0"/>
                    <a:pt x="42077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A4AAB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7" name="TextBox 66">
              <a:extLst>
                <a:ext uri="{FF2B5EF4-FFF2-40B4-BE49-F238E27FC236}">
                  <a16:creationId xmlns:a16="http://schemas.microsoft.com/office/drawing/2014/main" id="{1B873354-D932-8AD1-EB70-725C3A7A03CE}"/>
                </a:ext>
              </a:extLst>
            </p:cNvPr>
            <p:cNvSpPr txBox="1"/>
            <p:nvPr/>
          </p:nvSpPr>
          <p:spPr>
            <a:xfrm>
              <a:off x="0" y="-85725"/>
              <a:ext cx="583187" cy="362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18" name="Group 64">
            <a:extLst>
              <a:ext uri="{FF2B5EF4-FFF2-40B4-BE49-F238E27FC236}">
                <a16:creationId xmlns:a16="http://schemas.microsoft.com/office/drawing/2014/main" id="{6E0B0B89-AFB2-8BD7-02E4-960AC7297A48}"/>
              </a:ext>
            </a:extLst>
          </p:cNvPr>
          <p:cNvGrpSpPr/>
          <p:nvPr/>
        </p:nvGrpSpPr>
        <p:grpSpPr>
          <a:xfrm>
            <a:off x="5092376" y="5693348"/>
            <a:ext cx="2265868" cy="872552"/>
            <a:chOff x="0" y="0"/>
            <a:chExt cx="583187" cy="276563"/>
          </a:xfrm>
        </p:grpSpPr>
        <p:sp>
          <p:nvSpPr>
            <p:cNvPr id="119" name="Freeform 65">
              <a:extLst>
                <a:ext uri="{FF2B5EF4-FFF2-40B4-BE49-F238E27FC236}">
                  <a16:creationId xmlns:a16="http://schemas.microsoft.com/office/drawing/2014/main" id="{4D20519F-ABCD-21C4-93FC-90CD422FF8E2}"/>
                </a:ext>
              </a:extLst>
            </p:cNvPr>
            <p:cNvSpPr/>
            <p:nvPr/>
          </p:nvSpPr>
          <p:spPr>
            <a:xfrm>
              <a:off x="0" y="0"/>
              <a:ext cx="583187" cy="276563"/>
            </a:xfrm>
            <a:custGeom>
              <a:avLst/>
              <a:gdLst/>
              <a:ahLst/>
              <a:cxnLst/>
              <a:rect l="l" t="t" r="r" b="b"/>
              <a:pathLst>
                <a:path w="583187" h="276563">
                  <a:moveTo>
                    <a:pt x="42077" y="0"/>
                  </a:moveTo>
                  <a:lnTo>
                    <a:pt x="541110" y="0"/>
                  </a:lnTo>
                  <a:cubicBezTo>
                    <a:pt x="564349" y="0"/>
                    <a:pt x="583187" y="18838"/>
                    <a:pt x="583187" y="42077"/>
                  </a:cubicBezTo>
                  <a:lnTo>
                    <a:pt x="583187" y="234486"/>
                  </a:lnTo>
                  <a:cubicBezTo>
                    <a:pt x="583187" y="245646"/>
                    <a:pt x="578754" y="256348"/>
                    <a:pt x="570863" y="264239"/>
                  </a:cubicBezTo>
                  <a:cubicBezTo>
                    <a:pt x="562972" y="272130"/>
                    <a:pt x="552270" y="276563"/>
                    <a:pt x="541110" y="276563"/>
                  </a:cubicBezTo>
                  <a:lnTo>
                    <a:pt x="42077" y="276563"/>
                  </a:lnTo>
                  <a:cubicBezTo>
                    <a:pt x="30917" y="276563"/>
                    <a:pt x="20215" y="272130"/>
                    <a:pt x="12324" y="264239"/>
                  </a:cubicBezTo>
                  <a:cubicBezTo>
                    <a:pt x="4433" y="256348"/>
                    <a:pt x="0" y="245646"/>
                    <a:pt x="0" y="234486"/>
                  </a:cubicBezTo>
                  <a:lnTo>
                    <a:pt x="0" y="42077"/>
                  </a:lnTo>
                  <a:cubicBezTo>
                    <a:pt x="0" y="30917"/>
                    <a:pt x="4433" y="20215"/>
                    <a:pt x="12324" y="12324"/>
                  </a:cubicBezTo>
                  <a:cubicBezTo>
                    <a:pt x="20215" y="4433"/>
                    <a:pt x="30917" y="0"/>
                    <a:pt x="42077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A4AAB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0" name="TextBox 66">
              <a:extLst>
                <a:ext uri="{FF2B5EF4-FFF2-40B4-BE49-F238E27FC236}">
                  <a16:creationId xmlns:a16="http://schemas.microsoft.com/office/drawing/2014/main" id="{367DB417-9FA1-BD82-3B30-6FDEE7AF224E}"/>
                </a:ext>
              </a:extLst>
            </p:cNvPr>
            <p:cNvSpPr txBox="1"/>
            <p:nvPr/>
          </p:nvSpPr>
          <p:spPr>
            <a:xfrm>
              <a:off x="0" y="-85725"/>
              <a:ext cx="583187" cy="362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3" name="TextBox 102">
            <a:extLst>
              <a:ext uri="{FF2B5EF4-FFF2-40B4-BE49-F238E27FC236}">
                <a16:creationId xmlns:a16="http://schemas.microsoft.com/office/drawing/2014/main" id="{0A8FC5B2-BE51-5CAA-5BBD-A1EC77B6AE4F}"/>
              </a:ext>
            </a:extLst>
          </p:cNvPr>
          <p:cNvSpPr txBox="1"/>
          <p:nvPr/>
        </p:nvSpPr>
        <p:spPr>
          <a:xfrm>
            <a:off x="196850" y="5837348"/>
            <a:ext cx="2251617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</a:pPr>
            <a:r>
              <a:rPr lang="en-US" altLang="ja-JP" b="1" u="sng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SDGs</a:t>
            </a:r>
            <a:r>
              <a:rPr lang="ja-JP" altLang="en-US" b="1" u="sng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全般</a:t>
            </a:r>
            <a:endParaRPr lang="en-US" b="1" u="sng" dirty="0">
              <a:solidFill>
                <a:srgbClr val="0A4AA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</p:txBody>
      </p:sp>
      <p:sp>
        <p:nvSpPr>
          <p:cNvPr id="124" name="TextBox 102">
            <a:extLst>
              <a:ext uri="{FF2B5EF4-FFF2-40B4-BE49-F238E27FC236}">
                <a16:creationId xmlns:a16="http://schemas.microsoft.com/office/drawing/2014/main" id="{DE94790A-5BA6-A355-3F18-A023A385474C}"/>
              </a:ext>
            </a:extLst>
          </p:cNvPr>
          <p:cNvSpPr txBox="1"/>
          <p:nvPr/>
        </p:nvSpPr>
        <p:spPr>
          <a:xfrm>
            <a:off x="2659569" y="5837348"/>
            <a:ext cx="2237185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</a:pPr>
            <a:r>
              <a:rPr lang="ja-JP" altLang="en-US" b="1" u="sng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脱炭素・省エネ</a:t>
            </a:r>
          </a:p>
        </p:txBody>
      </p:sp>
      <p:sp>
        <p:nvSpPr>
          <p:cNvPr id="125" name="TextBox 102">
            <a:extLst>
              <a:ext uri="{FF2B5EF4-FFF2-40B4-BE49-F238E27FC236}">
                <a16:creationId xmlns:a16="http://schemas.microsoft.com/office/drawing/2014/main" id="{77BC3DF1-9985-9F6D-D079-0F9D16068E33}"/>
              </a:ext>
            </a:extLst>
          </p:cNvPr>
          <p:cNvSpPr txBox="1"/>
          <p:nvPr/>
        </p:nvSpPr>
        <p:spPr>
          <a:xfrm>
            <a:off x="5108035" y="5837348"/>
            <a:ext cx="2250208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</a:pPr>
            <a:r>
              <a:rPr lang="ja-JP" altLang="en-US" b="1" u="sng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人材採用・育成</a:t>
            </a:r>
          </a:p>
        </p:txBody>
      </p:sp>
      <p:sp>
        <p:nvSpPr>
          <p:cNvPr id="126" name="TextBox 102">
            <a:extLst>
              <a:ext uri="{FF2B5EF4-FFF2-40B4-BE49-F238E27FC236}">
                <a16:creationId xmlns:a16="http://schemas.microsoft.com/office/drawing/2014/main" id="{B70D388A-8695-6832-3ABE-3B8C2253F0E7}"/>
              </a:ext>
            </a:extLst>
          </p:cNvPr>
          <p:cNvSpPr txBox="1"/>
          <p:nvPr/>
        </p:nvSpPr>
        <p:spPr>
          <a:xfrm>
            <a:off x="192629" y="6049286"/>
            <a:ext cx="2255838" cy="44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</a:pPr>
            <a:r>
              <a:rPr lang="ja-JP" altLang="en-US" sz="126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かながわ</a:t>
            </a:r>
            <a:r>
              <a:rPr lang="en-US" altLang="ja-JP" sz="126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SDGs</a:t>
            </a:r>
          </a:p>
          <a:p>
            <a:pPr algn="ctr">
              <a:lnSpc>
                <a:spcPts val="1775"/>
              </a:lnSpc>
            </a:pPr>
            <a:r>
              <a:rPr lang="ja-JP" altLang="en-US" sz="126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パートナー登録など</a:t>
            </a:r>
          </a:p>
        </p:txBody>
      </p:sp>
      <p:sp>
        <p:nvSpPr>
          <p:cNvPr id="127" name="TextBox 102">
            <a:extLst>
              <a:ext uri="{FF2B5EF4-FFF2-40B4-BE49-F238E27FC236}">
                <a16:creationId xmlns:a16="http://schemas.microsoft.com/office/drawing/2014/main" id="{287A8079-5CB5-D9CD-28F7-6485656C3AD7}"/>
              </a:ext>
            </a:extLst>
          </p:cNvPr>
          <p:cNvSpPr txBox="1"/>
          <p:nvPr/>
        </p:nvSpPr>
        <p:spPr>
          <a:xfrm>
            <a:off x="2659569" y="6049286"/>
            <a:ext cx="2237185" cy="44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</a:pPr>
            <a:endParaRPr lang="en-US" altLang="ja-JP" sz="1268" b="1" dirty="0">
              <a:solidFill>
                <a:srgbClr val="0A4AA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  <a:p>
            <a:pPr algn="ctr">
              <a:lnSpc>
                <a:spcPts val="1775"/>
              </a:lnSpc>
            </a:pPr>
            <a:r>
              <a:rPr lang="ja-JP" altLang="en-US" sz="126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脱炭素経営の実践</a:t>
            </a:r>
          </a:p>
        </p:txBody>
      </p:sp>
      <p:sp>
        <p:nvSpPr>
          <p:cNvPr id="128" name="TextBox 102">
            <a:extLst>
              <a:ext uri="{FF2B5EF4-FFF2-40B4-BE49-F238E27FC236}">
                <a16:creationId xmlns:a16="http://schemas.microsoft.com/office/drawing/2014/main" id="{9ADA8FF6-785D-1BEB-EA0B-C0E9A59CC875}"/>
              </a:ext>
            </a:extLst>
          </p:cNvPr>
          <p:cNvSpPr txBox="1"/>
          <p:nvPr/>
        </p:nvSpPr>
        <p:spPr>
          <a:xfrm>
            <a:off x="5124051" y="6062633"/>
            <a:ext cx="2234192" cy="442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75"/>
              </a:lnSpc>
            </a:pPr>
            <a:endParaRPr lang="en-US" altLang="ja-JP" sz="1268" b="1" dirty="0">
              <a:solidFill>
                <a:srgbClr val="0A4AAB"/>
              </a:solidFill>
              <a:latin typeface="Meiryo UI" panose="020B0604030504040204" pitchFamily="50" charset="-128"/>
              <a:ea typeface="Meiryo UI" panose="020B0604030504040204" pitchFamily="50" charset="-128"/>
              <a:cs typeface="Noto Sans JP Bold"/>
              <a:sym typeface="Noto Sans JP Bold"/>
            </a:endParaRPr>
          </a:p>
          <a:p>
            <a:pPr algn="ctr">
              <a:lnSpc>
                <a:spcPts val="1775"/>
              </a:lnSpc>
            </a:pPr>
            <a:r>
              <a:rPr lang="en-US" altLang="ja-JP" sz="126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SDGs</a:t>
            </a:r>
            <a:r>
              <a:rPr lang="ja-JP" altLang="en-US" sz="1268" b="1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で人を活かす</a:t>
            </a:r>
          </a:p>
        </p:txBody>
      </p:sp>
      <p:grpSp>
        <p:nvGrpSpPr>
          <p:cNvPr id="129" name="Group 11">
            <a:extLst>
              <a:ext uri="{FF2B5EF4-FFF2-40B4-BE49-F238E27FC236}">
                <a16:creationId xmlns:a16="http://schemas.microsoft.com/office/drawing/2014/main" id="{0BC29A1D-DEE6-4172-2D2E-8F31DDA9B5A0}"/>
              </a:ext>
            </a:extLst>
          </p:cNvPr>
          <p:cNvGrpSpPr/>
          <p:nvPr/>
        </p:nvGrpSpPr>
        <p:grpSpPr>
          <a:xfrm>
            <a:off x="0" y="6873422"/>
            <a:ext cx="7556500" cy="3815848"/>
            <a:chOff x="0" y="0"/>
            <a:chExt cx="2874017" cy="1506092"/>
          </a:xfrm>
          <a:solidFill>
            <a:schemeClr val="bg1"/>
          </a:solidFill>
        </p:grpSpPr>
        <p:sp>
          <p:nvSpPr>
            <p:cNvPr id="130" name="Freeform 12">
              <a:extLst>
                <a:ext uri="{FF2B5EF4-FFF2-40B4-BE49-F238E27FC236}">
                  <a16:creationId xmlns:a16="http://schemas.microsoft.com/office/drawing/2014/main" id="{88C77486-BE07-E2ED-C72F-3A94FFC52567}"/>
                </a:ext>
              </a:extLst>
            </p:cNvPr>
            <p:cNvSpPr/>
            <p:nvPr/>
          </p:nvSpPr>
          <p:spPr>
            <a:xfrm>
              <a:off x="0" y="0"/>
              <a:ext cx="2874017" cy="1506092"/>
            </a:xfrm>
            <a:custGeom>
              <a:avLst/>
              <a:gdLst/>
              <a:ahLst/>
              <a:cxnLst/>
              <a:rect l="l" t="t" r="r" b="b"/>
              <a:pathLst>
                <a:path w="2874017" h="1506092">
                  <a:moveTo>
                    <a:pt x="0" y="0"/>
                  </a:moveTo>
                  <a:lnTo>
                    <a:pt x="2874017" y="0"/>
                  </a:lnTo>
                  <a:lnTo>
                    <a:pt x="2874017" y="1506092"/>
                  </a:lnTo>
                  <a:lnTo>
                    <a:pt x="0" y="15060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1" name="TextBox 13">
              <a:extLst>
                <a:ext uri="{FF2B5EF4-FFF2-40B4-BE49-F238E27FC236}">
                  <a16:creationId xmlns:a16="http://schemas.microsoft.com/office/drawing/2014/main" id="{49412F73-82EE-BF31-39FB-7313800E26E1}"/>
                </a:ext>
              </a:extLst>
            </p:cNvPr>
            <p:cNvSpPr txBox="1"/>
            <p:nvPr/>
          </p:nvSpPr>
          <p:spPr>
            <a:xfrm>
              <a:off x="0" y="-28575"/>
              <a:ext cx="2874017" cy="153466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10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46" name="図 145">
            <a:extLst>
              <a:ext uri="{FF2B5EF4-FFF2-40B4-BE49-F238E27FC236}">
                <a16:creationId xmlns:a16="http://schemas.microsoft.com/office/drawing/2014/main" id="{DF9B0699-7D11-EB9F-80C4-074693DC5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67" y="1958714"/>
            <a:ext cx="648000" cy="648000"/>
          </a:xfrm>
          <a:prstGeom prst="rect">
            <a:avLst/>
          </a:prstGeom>
        </p:spPr>
      </p:pic>
      <p:pic>
        <p:nvPicPr>
          <p:cNvPr id="148" name="図 147">
            <a:extLst>
              <a:ext uri="{FF2B5EF4-FFF2-40B4-BE49-F238E27FC236}">
                <a16:creationId xmlns:a16="http://schemas.microsoft.com/office/drawing/2014/main" id="{5D6193EA-0CDF-8FF3-1A68-7BD08819E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50" y="2790057"/>
            <a:ext cx="648000" cy="648000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E2EDAE0A-C113-A589-FB56-1533830A3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00" y="2787174"/>
            <a:ext cx="648000" cy="648000"/>
          </a:xfrm>
          <a:prstGeom prst="rect">
            <a:avLst/>
          </a:prstGeom>
        </p:spPr>
      </p:pic>
      <p:pic>
        <p:nvPicPr>
          <p:cNvPr id="152" name="図 151">
            <a:extLst>
              <a:ext uri="{FF2B5EF4-FFF2-40B4-BE49-F238E27FC236}">
                <a16:creationId xmlns:a16="http://schemas.microsoft.com/office/drawing/2014/main" id="{77086BAB-687C-E202-17D1-CAA472CB9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50" y="3618000"/>
            <a:ext cx="648000" cy="648000"/>
          </a:xfrm>
          <a:prstGeom prst="rect">
            <a:avLst/>
          </a:prstGeom>
        </p:spPr>
      </p:pic>
      <p:pic>
        <p:nvPicPr>
          <p:cNvPr id="154" name="図 153">
            <a:extLst>
              <a:ext uri="{FF2B5EF4-FFF2-40B4-BE49-F238E27FC236}">
                <a16:creationId xmlns:a16="http://schemas.microsoft.com/office/drawing/2014/main" id="{444C809B-E936-9DEE-2B85-68A71329C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00" y="3619152"/>
            <a:ext cx="648000" cy="648000"/>
          </a:xfrm>
          <a:prstGeom prst="rect">
            <a:avLst/>
          </a:prstGeom>
        </p:spPr>
      </p:pic>
      <p:sp>
        <p:nvSpPr>
          <p:cNvPr id="155" name="TextBox 109">
            <a:extLst>
              <a:ext uri="{FF2B5EF4-FFF2-40B4-BE49-F238E27FC236}">
                <a16:creationId xmlns:a16="http://schemas.microsoft.com/office/drawing/2014/main" id="{A6C5E7D5-2E95-9DFA-5EA4-B532AFBD31A6}"/>
              </a:ext>
            </a:extLst>
          </p:cNvPr>
          <p:cNvSpPr txBox="1"/>
          <p:nvPr/>
        </p:nvSpPr>
        <p:spPr>
          <a:xfrm>
            <a:off x="324000" y="2229154"/>
            <a:ext cx="511843" cy="160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7"/>
              </a:lnSpc>
              <a:spcBef>
                <a:spcPct val="0"/>
              </a:spcBef>
            </a:pPr>
            <a:r>
              <a:rPr lang="en-US" sz="103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1</a:t>
            </a:r>
            <a:r>
              <a:rPr lang="en-US" altLang="ja-JP" sz="103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4</a:t>
            </a:r>
            <a:r>
              <a:rPr lang="en-US" sz="103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:30</a:t>
            </a:r>
          </a:p>
        </p:txBody>
      </p:sp>
      <p:sp>
        <p:nvSpPr>
          <p:cNvPr id="156" name="TextBox 109">
            <a:extLst>
              <a:ext uri="{FF2B5EF4-FFF2-40B4-BE49-F238E27FC236}">
                <a16:creationId xmlns:a16="http://schemas.microsoft.com/office/drawing/2014/main" id="{F176FFFB-5EFA-777D-4294-2C03CF1DB54D}"/>
              </a:ext>
            </a:extLst>
          </p:cNvPr>
          <p:cNvSpPr txBox="1"/>
          <p:nvPr/>
        </p:nvSpPr>
        <p:spPr>
          <a:xfrm>
            <a:off x="323999" y="3044226"/>
            <a:ext cx="511843" cy="160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7"/>
              </a:lnSpc>
              <a:spcBef>
                <a:spcPct val="0"/>
              </a:spcBef>
            </a:pPr>
            <a:r>
              <a:rPr lang="en-US" sz="103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15:10</a:t>
            </a:r>
          </a:p>
        </p:txBody>
      </p:sp>
      <p:sp>
        <p:nvSpPr>
          <p:cNvPr id="157" name="TextBox 109">
            <a:extLst>
              <a:ext uri="{FF2B5EF4-FFF2-40B4-BE49-F238E27FC236}">
                <a16:creationId xmlns:a16="http://schemas.microsoft.com/office/drawing/2014/main" id="{6F5DEEE5-157E-EB93-2DC2-8BC853D41295}"/>
              </a:ext>
            </a:extLst>
          </p:cNvPr>
          <p:cNvSpPr txBox="1"/>
          <p:nvPr/>
        </p:nvSpPr>
        <p:spPr>
          <a:xfrm>
            <a:off x="324000" y="3905285"/>
            <a:ext cx="511843" cy="160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47"/>
              </a:lnSpc>
              <a:spcBef>
                <a:spcPct val="0"/>
              </a:spcBef>
            </a:pPr>
            <a:r>
              <a:rPr lang="en-US" sz="103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Bold"/>
                <a:sym typeface="Noto Sans JP Bold"/>
              </a:rPr>
              <a:t>15:50</a:t>
            </a:r>
          </a:p>
        </p:txBody>
      </p:sp>
      <p:sp>
        <p:nvSpPr>
          <p:cNvPr id="163" name="TextBox 25">
            <a:extLst>
              <a:ext uri="{FF2B5EF4-FFF2-40B4-BE49-F238E27FC236}">
                <a16:creationId xmlns:a16="http://schemas.microsoft.com/office/drawing/2014/main" id="{0DF3A536-1348-97CC-5D36-1F445AA60778}"/>
              </a:ext>
            </a:extLst>
          </p:cNvPr>
          <p:cNvSpPr txBox="1"/>
          <p:nvPr/>
        </p:nvSpPr>
        <p:spPr>
          <a:xfrm>
            <a:off x="652365" y="6379170"/>
            <a:ext cx="2109273" cy="74414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85"/>
              </a:lnSpc>
            </a:pPr>
            <a:endParaRPr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64" name="Group 64">
            <a:extLst>
              <a:ext uri="{FF2B5EF4-FFF2-40B4-BE49-F238E27FC236}">
                <a16:creationId xmlns:a16="http://schemas.microsoft.com/office/drawing/2014/main" id="{8669032A-DDCE-EF24-4623-2852A8CBB7FC}"/>
              </a:ext>
            </a:extLst>
          </p:cNvPr>
          <p:cNvGrpSpPr/>
          <p:nvPr/>
        </p:nvGrpSpPr>
        <p:grpSpPr>
          <a:xfrm>
            <a:off x="189815" y="7135901"/>
            <a:ext cx="7168428" cy="3385771"/>
            <a:chOff x="0" y="0"/>
            <a:chExt cx="583187" cy="276563"/>
          </a:xfrm>
        </p:grpSpPr>
        <p:sp>
          <p:nvSpPr>
            <p:cNvPr id="165" name="Freeform 65">
              <a:extLst>
                <a:ext uri="{FF2B5EF4-FFF2-40B4-BE49-F238E27FC236}">
                  <a16:creationId xmlns:a16="http://schemas.microsoft.com/office/drawing/2014/main" id="{E04C34DF-9FD3-8F08-3C57-2652A0641454}"/>
                </a:ext>
              </a:extLst>
            </p:cNvPr>
            <p:cNvSpPr/>
            <p:nvPr/>
          </p:nvSpPr>
          <p:spPr>
            <a:xfrm>
              <a:off x="0" y="0"/>
              <a:ext cx="583187" cy="276563"/>
            </a:xfrm>
            <a:custGeom>
              <a:avLst/>
              <a:gdLst/>
              <a:ahLst/>
              <a:cxnLst/>
              <a:rect l="l" t="t" r="r" b="b"/>
              <a:pathLst>
                <a:path w="583187" h="276563">
                  <a:moveTo>
                    <a:pt x="42077" y="0"/>
                  </a:moveTo>
                  <a:lnTo>
                    <a:pt x="541110" y="0"/>
                  </a:lnTo>
                  <a:cubicBezTo>
                    <a:pt x="564349" y="0"/>
                    <a:pt x="583187" y="18838"/>
                    <a:pt x="583187" y="42077"/>
                  </a:cubicBezTo>
                  <a:lnTo>
                    <a:pt x="583187" y="234486"/>
                  </a:lnTo>
                  <a:cubicBezTo>
                    <a:pt x="583187" y="245646"/>
                    <a:pt x="578754" y="256348"/>
                    <a:pt x="570863" y="264239"/>
                  </a:cubicBezTo>
                  <a:cubicBezTo>
                    <a:pt x="562972" y="272130"/>
                    <a:pt x="552270" y="276563"/>
                    <a:pt x="541110" y="276563"/>
                  </a:cubicBezTo>
                  <a:lnTo>
                    <a:pt x="42077" y="276563"/>
                  </a:lnTo>
                  <a:cubicBezTo>
                    <a:pt x="30917" y="276563"/>
                    <a:pt x="20215" y="272130"/>
                    <a:pt x="12324" y="264239"/>
                  </a:cubicBezTo>
                  <a:cubicBezTo>
                    <a:pt x="4433" y="256348"/>
                    <a:pt x="0" y="245646"/>
                    <a:pt x="0" y="234486"/>
                  </a:cubicBezTo>
                  <a:lnTo>
                    <a:pt x="0" y="42077"/>
                  </a:lnTo>
                  <a:cubicBezTo>
                    <a:pt x="0" y="30917"/>
                    <a:pt x="4433" y="20215"/>
                    <a:pt x="12324" y="12324"/>
                  </a:cubicBezTo>
                  <a:cubicBezTo>
                    <a:pt x="20215" y="4433"/>
                    <a:pt x="30917" y="0"/>
                    <a:pt x="42077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A4AAB"/>
              </a:solidFill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6" name="TextBox 66">
              <a:extLst>
                <a:ext uri="{FF2B5EF4-FFF2-40B4-BE49-F238E27FC236}">
                  <a16:creationId xmlns:a16="http://schemas.microsoft.com/office/drawing/2014/main" id="{86717F41-E045-2906-8EF3-415A8832B46F}"/>
                </a:ext>
              </a:extLst>
            </p:cNvPr>
            <p:cNvSpPr txBox="1"/>
            <p:nvPr/>
          </p:nvSpPr>
          <p:spPr>
            <a:xfrm>
              <a:off x="0" y="-85725"/>
              <a:ext cx="583187" cy="362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85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5" name="Group 35">
            <a:extLst>
              <a:ext uri="{FF2B5EF4-FFF2-40B4-BE49-F238E27FC236}">
                <a16:creationId xmlns:a16="http://schemas.microsoft.com/office/drawing/2014/main" id="{DAE4E14B-A78A-2AE9-617F-4C4131B842BD}"/>
              </a:ext>
            </a:extLst>
          </p:cNvPr>
          <p:cNvGrpSpPr/>
          <p:nvPr/>
        </p:nvGrpSpPr>
        <p:grpSpPr>
          <a:xfrm>
            <a:off x="432651" y="7037855"/>
            <a:ext cx="6197850" cy="437515"/>
            <a:chOff x="0" y="0"/>
            <a:chExt cx="2462882" cy="279834"/>
          </a:xfrm>
        </p:grpSpPr>
        <p:sp>
          <p:nvSpPr>
            <p:cNvPr id="176" name="Freeform 36">
              <a:extLst>
                <a:ext uri="{FF2B5EF4-FFF2-40B4-BE49-F238E27FC236}">
                  <a16:creationId xmlns:a16="http://schemas.microsoft.com/office/drawing/2014/main" id="{CA6671DD-D618-5E31-2E40-6B72105E790B}"/>
                </a:ext>
              </a:extLst>
            </p:cNvPr>
            <p:cNvSpPr/>
            <p:nvPr/>
          </p:nvSpPr>
          <p:spPr>
            <a:xfrm>
              <a:off x="0" y="0"/>
              <a:ext cx="2462882" cy="279834"/>
            </a:xfrm>
            <a:custGeom>
              <a:avLst/>
              <a:gdLst/>
              <a:ahLst/>
              <a:cxnLst/>
              <a:rect l="l" t="t" r="r" b="b"/>
              <a:pathLst>
                <a:path w="2462882" h="279834">
                  <a:moveTo>
                    <a:pt x="0" y="0"/>
                  </a:moveTo>
                  <a:lnTo>
                    <a:pt x="2462882" y="0"/>
                  </a:lnTo>
                  <a:lnTo>
                    <a:pt x="2462882" y="279834"/>
                  </a:lnTo>
                  <a:lnTo>
                    <a:pt x="0" y="279834"/>
                  </a:lnTo>
                  <a:close/>
                </a:path>
              </a:pathLst>
            </a:custGeom>
            <a:solidFill>
              <a:srgbClr val="0A4AA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7" name="TextBox 37">
              <a:extLst>
                <a:ext uri="{FF2B5EF4-FFF2-40B4-BE49-F238E27FC236}">
                  <a16:creationId xmlns:a16="http://schemas.microsoft.com/office/drawing/2014/main" id="{CCA6E04D-B1D2-271E-4720-17ED48CC4410}"/>
                </a:ext>
              </a:extLst>
            </p:cNvPr>
            <p:cNvSpPr txBox="1"/>
            <p:nvPr/>
          </p:nvSpPr>
          <p:spPr>
            <a:xfrm>
              <a:off x="0" y="-28575"/>
              <a:ext cx="2462882" cy="308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70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8" name="グループ化 177">
            <a:extLst>
              <a:ext uri="{FF2B5EF4-FFF2-40B4-BE49-F238E27FC236}">
                <a16:creationId xmlns:a16="http://schemas.microsoft.com/office/drawing/2014/main" id="{57A5B71B-5C06-9312-9FE2-A80C60E4BAB5}"/>
              </a:ext>
            </a:extLst>
          </p:cNvPr>
          <p:cNvGrpSpPr/>
          <p:nvPr/>
        </p:nvGrpSpPr>
        <p:grpSpPr>
          <a:xfrm>
            <a:off x="464356" y="6959834"/>
            <a:ext cx="6285694" cy="583967"/>
            <a:chOff x="348092" y="165100"/>
            <a:chExt cx="6354414" cy="958504"/>
          </a:xfrm>
        </p:grpSpPr>
        <p:grpSp>
          <p:nvGrpSpPr>
            <p:cNvPr id="179" name="Group 44">
              <a:extLst>
                <a:ext uri="{FF2B5EF4-FFF2-40B4-BE49-F238E27FC236}">
                  <a16:creationId xmlns:a16="http://schemas.microsoft.com/office/drawing/2014/main" id="{B94AD1F0-82A6-2E52-143A-268FFAE577AF}"/>
                </a:ext>
              </a:extLst>
            </p:cNvPr>
            <p:cNvGrpSpPr/>
            <p:nvPr/>
          </p:nvGrpSpPr>
          <p:grpSpPr>
            <a:xfrm>
              <a:off x="348092" y="165100"/>
              <a:ext cx="6354414" cy="712434"/>
              <a:chOff x="0" y="0"/>
              <a:chExt cx="2495922" cy="279834"/>
            </a:xfrm>
          </p:grpSpPr>
          <p:sp>
            <p:nvSpPr>
              <p:cNvPr id="181" name="Freeform 45">
                <a:extLst>
                  <a:ext uri="{FF2B5EF4-FFF2-40B4-BE49-F238E27FC236}">
                    <a16:creationId xmlns:a16="http://schemas.microsoft.com/office/drawing/2014/main" id="{6C166C86-C3C7-5375-78BE-C83C41416039}"/>
                  </a:ext>
                </a:extLst>
              </p:cNvPr>
              <p:cNvSpPr/>
              <p:nvPr/>
            </p:nvSpPr>
            <p:spPr>
              <a:xfrm>
                <a:off x="0" y="0"/>
                <a:ext cx="2495922" cy="279834"/>
              </a:xfrm>
              <a:custGeom>
                <a:avLst/>
                <a:gdLst/>
                <a:ahLst/>
                <a:cxnLst/>
                <a:rect l="l" t="t" r="r" b="b"/>
                <a:pathLst>
                  <a:path w="2495922" h="279834">
                    <a:moveTo>
                      <a:pt x="0" y="0"/>
                    </a:moveTo>
                    <a:lnTo>
                      <a:pt x="2495922" y="0"/>
                    </a:lnTo>
                    <a:lnTo>
                      <a:pt x="2495922" y="279834"/>
                    </a:lnTo>
                    <a:lnTo>
                      <a:pt x="0" y="27983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A4AAB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2" name="TextBox 46">
                <a:extLst>
                  <a:ext uri="{FF2B5EF4-FFF2-40B4-BE49-F238E27FC236}">
                    <a16:creationId xmlns:a16="http://schemas.microsoft.com/office/drawing/2014/main" id="{CA44D496-597B-DD80-05B2-95127C3E3F6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95922" cy="3084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70"/>
                  </a:lnSpc>
                </a:pPr>
                <a:endParaRPr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80" name="TextBox 52">
              <a:extLst>
                <a:ext uri="{FF2B5EF4-FFF2-40B4-BE49-F238E27FC236}">
                  <a16:creationId xmlns:a16="http://schemas.microsoft.com/office/drawing/2014/main" id="{46E60F99-38DF-43C6-D0E6-85619A164D0F}"/>
                </a:ext>
              </a:extLst>
            </p:cNvPr>
            <p:cNvSpPr txBox="1"/>
            <p:nvPr/>
          </p:nvSpPr>
          <p:spPr>
            <a:xfrm>
              <a:off x="450624" y="268196"/>
              <a:ext cx="6131026" cy="855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2"/>
                </a:lnSpc>
              </a:pPr>
              <a:endParaRPr lang="en-US" sz="3635" b="1" spc="10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Noto Sans JP Heavy"/>
                <a:sym typeface="Noto Sans JP Heavy"/>
              </a:endParaRPr>
            </a:p>
          </p:txBody>
        </p:sp>
      </p:grp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16049FA0-690F-8647-65B4-475FE82570ED}"/>
              </a:ext>
            </a:extLst>
          </p:cNvPr>
          <p:cNvSpPr txBox="1"/>
          <p:nvPr/>
        </p:nvSpPr>
        <p:spPr>
          <a:xfrm>
            <a:off x="493566" y="7008560"/>
            <a:ext cx="6285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ja-JP" sz="1800" b="1" kern="100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一般社団法人 神奈川県中小企業診断協会</a:t>
            </a:r>
            <a:r>
              <a:rPr lang="en-US" altLang="ja-JP" sz="1800" kern="100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800" b="1" kern="100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SDGs</a:t>
            </a:r>
            <a:r>
              <a:rPr lang="ja-JP" altLang="ja-JP" sz="1800" b="1" kern="100" dirty="0">
                <a:solidFill>
                  <a:srgbClr val="0A4AA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プロジェクト</a:t>
            </a:r>
            <a:endParaRPr lang="en-US" altLang="ja-JP" sz="1800" b="1" dirty="0">
              <a:solidFill>
                <a:srgbClr val="0A4AAB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</p:txBody>
      </p:sp>
      <p:sp>
        <p:nvSpPr>
          <p:cNvPr id="185" name="TextBox 40">
            <a:extLst>
              <a:ext uri="{FF2B5EF4-FFF2-40B4-BE49-F238E27FC236}">
                <a16:creationId xmlns:a16="http://schemas.microsoft.com/office/drawing/2014/main" id="{10B8DDEE-9368-5F89-8658-7094A7298FFF}"/>
              </a:ext>
            </a:extLst>
          </p:cNvPr>
          <p:cNvSpPr txBox="1"/>
          <p:nvPr/>
        </p:nvSpPr>
        <p:spPr>
          <a:xfrm>
            <a:off x="273049" y="7671620"/>
            <a:ext cx="7085193" cy="258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本プロジェクトは、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2022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年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6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月に発足しました。神奈川県下の中小企業の持続可能な発展を支援し、地域の経済・社会・環境に貢献することを使命としています。</a:t>
            </a:r>
          </a:p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主な活動は、企業のレベルに応じたセミナーの企画・開催、先進企業へのインタビューを通じた実態調査・事例研究、専門家チームが約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3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ヶ月伴走する個社支援の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3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本柱です。</a:t>
            </a:r>
            <a:endParaRPr lang="en-US" altLang="ja-JP" sz="1100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  <a:p>
            <a:pPr marL="118746" lvl="1" algn="l">
              <a:lnSpc>
                <a:spcPts val="1650"/>
              </a:lnSpc>
            </a:pPr>
            <a:endParaRPr lang="en-US" sz="1100" b="1" dirty="0">
              <a:solidFill>
                <a:srgbClr val="052E6B"/>
              </a:solidFill>
              <a:latin typeface="Meiryo UI" panose="020B0604030504040204" pitchFamily="50" charset="-128"/>
              <a:ea typeface="Meiryo UI" panose="020B0604030504040204" pitchFamily="50" charset="-128"/>
              <a:cs typeface="セザンヌ Semi-Bold"/>
              <a:sym typeface="セザンヌ Semi-Bold"/>
            </a:endParaRPr>
          </a:p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＜過去の活動実績＞</a:t>
            </a:r>
          </a:p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・セミナーの開催・登壇</a:t>
            </a:r>
          </a:p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　　「テクニカルショウヨコハマ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2026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」にて、脱炭素をテーマとした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SDGs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セミナーを開催（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2026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年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2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月）等</a:t>
            </a:r>
          </a:p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・調査報告書・事例集の作成</a:t>
            </a:r>
          </a:p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　　かながわ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SDGs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パートナーへの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SDGs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意識アンケート調査。県下中小企業の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SDGs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への先進的取組事例集の作成。</a:t>
            </a:r>
          </a:p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・表彰</a:t>
            </a:r>
          </a:p>
          <a:p>
            <a:pPr marL="118746" lvl="1" algn="l">
              <a:lnSpc>
                <a:spcPts val="1650"/>
              </a:lnSpc>
            </a:pP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　　「かながわみんなの</a:t>
            </a:r>
            <a:r>
              <a:rPr lang="en-US" altLang="ja-JP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SDGs</a:t>
            </a:r>
            <a:r>
              <a:rPr lang="ja-JP" altLang="en-US" sz="1100" b="1" dirty="0">
                <a:solidFill>
                  <a:srgbClr val="052E6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セザンヌ Semi-Bold"/>
                <a:sym typeface="セザンヌ Semi-Bold"/>
              </a:rPr>
              <a:t>」において、「神奈川県中小企業診断協会賞」の授与</a:t>
            </a:r>
          </a:p>
        </p:txBody>
      </p:sp>
    </p:spTree>
    <p:extLst>
      <p:ext uri="{BB962C8B-B14F-4D97-AF65-F5344CB8AC3E}">
        <p14:creationId xmlns:p14="http://schemas.microsoft.com/office/powerpoint/2010/main" val="209543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505</Words>
  <Application>Microsoft Office PowerPoint</Application>
  <PresentationFormat>ユーザー設定</PresentationFormat>
  <Paragraphs>74</Paragraphs>
  <Slides>2</Slides>
  <Notes>0</Notes>
  <HiddenSlides>2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Calibri</vt:lpstr>
      <vt:lpstr>Arial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協会SDGsセミナーチラシ</dc:title>
  <cp:lastModifiedBy>柳沼 真吾</cp:lastModifiedBy>
  <cp:revision>6</cp:revision>
  <dcterms:created xsi:type="dcterms:W3CDTF">2006-08-16T00:00:00Z</dcterms:created>
  <dcterms:modified xsi:type="dcterms:W3CDTF">2026-04-08T01:15:56Z</dcterms:modified>
  <dc:identifier>DAHF_bzvO4U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550b433-701f-4307-b53a-1ac34aad3d23_Enabled">
    <vt:lpwstr>true</vt:lpwstr>
  </property>
  <property fmtid="{D5CDD505-2E9C-101B-9397-08002B2CF9AE}" pid="3" name="MSIP_Label_c550b433-701f-4307-b53a-1ac34aad3d23_SetDate">
    <vt:lpwstr>2026-04-05T15:31:40Z</vt:lpwstr>
  </property>
  <property fmtid="{D5CDD505-2E9C-101B-9397-08002B2CF9AE}" pid="4" name="MSIP_Label_c550b433-701f-4307-b53a-1ac34aad3d23_Method">
    <vt:lpwstr>Privileged</vt:lpwstr>
  </property>
  <property fmtid="{D5CDD505-2E9C-101B-9397-08002B2CF9AE}" pid="5" name="MSIP_Label_c550b433-701f-4307-b53a-1ac34aad3d23_Name">
    <vt:lpwstr>c550b433-701f-4307-b53a-1ac34aad3d23</vt:lpwstr>
  </property>
  <property fmtid="{D5CDD505-2E9C-101B-9397-08002B2CF9AE}" pid="6" name="MSIP_Label_c550b433-701f-4307-b53a-1ac34aad3d23_SiteId">
    <vt:lpwstr>76529cbb-482f-4415-b366-251e1c034e34</vt:lpwstr>
  </property>
  <property fmtid="{D5CDD505-2E9C-101B-9397-08002B2CF9AE}" pid="7" name="MSIP_Label_c550b433-701f-4307-b53a-1ac34aad3d23_ActionId">
    <vt:lpwstr>fd3c1feb-36c7-4f1c-beef-0e73495cb2a8</vt:lpwstr>
  </property>
  <property fmtid="{D5CDD505-2E9C-101B-9397-08002B2CF9AE}" pid="8" name="MSIP_Label_c550b433-701f-4307-b53a-1ac34aad3d23_ContentBits">
    <vt:lpwstr>0</vt:lpwstr>
  </property>
  <property fmtid="{D5CDD505-2E9C-101B-9397-08002B2CF9AE}" pid="9" name="MSIP_Label_c550b433-701f-4307-b53a-1ac34aad3d23_Tag">
    <vt:lpwstr>10, 0, 1, 1</vt:lpwstr>
  </property>
</Properties>
</file>