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28"/>
  </p:notesMasterIdLst>
  <p:handoutMasterIdLst>
    <p:handoutMasterId r:id="rId29"/>
  </p:handoutMasterIdLst>
  <p:sldIdLst>
    <p:sldId id="263" r:id="rId2"/>
    <p:sldId id="264" r:id="rId3"/>
    <p:sldId id="265" r:id="rId4"/>
    <p:sldId id="292" r:id="rId5"/>
    <p:sldId id="282" r:id="rId6"/>
    <p:sldId id="276" r:id="rId7"/>
    <p:sldId id="277" r:id="rId8"/>
    <p:sldId id="266" r:id="rId9"/>
    <p:sldId id="283" r:id="rId10"/>
    <p:sldId id="286" r:id="rId11"/>
    <p:sldId id="290" r:id="rId12"/>
    <p:sldId id="289" r:id="rId13"/>
    <p:sldId id="291" r:id="rId14"/>
    <p:sldId id="285" r:id="rId15"/>
    <p:sldId id="284" r:id="rId16"/>
    <p:sldId id="268" r:id="rId17"/>
    <p:sldId id="273" r:id="rId18"/>
    <p:sldId id="274" r:id="rId19"/>
    <p:sldId id="279" r:id="rId20"/>
    <p:sldId id="293" r:id="rId21"/>
    <p:sldId id="281" r:id="rId22"/>
    <p:sldId id="269" r:id="rId23"/>
    <p:sldId id="270" r:id="rId24"/>
    <p:sldId id="267" r:id="rId25"/>
    <p:sldId id="294" r:id="rId26"/>
    <p:sldId id="295" r:id="rId2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qybbS/tLOs9WhCSxLc7Dw==" hashData="E7a/Xzj2bQ2z1+yhsea14g3R3ji1eBBHjSulRTAlFJTfp7Ljj0aN3DtVugICcHnYinoKLF/8EKYh1ujzRDfHX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DA3FF"/>
    <a:srgbClr val="FF3300"/>
    <a:srgbClr val="FDF1E9"/>
    <a:srgbClr val="482AA6"/>
    <a:srgbClr val="B9FFDC"/>
    <a:srgbClr val="FEE2FF"/>
    <a:srgbClr val="E6E6E7"/>
    <a:srgbClr val="D8FCE3"/>
    <a:srgbClr val="E1B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05" autoAdjust="0"/>
    <p:restoredTop sz="75862" autoAdjust="0"/>
  </p:normalViewPr>
  <p:slideViewPr>
    <p:cSldViewPr snapToGrid="0">
      <p:cViewPr varScale="1">
        <p:scale>
          <a:sx n="88" d="100"/>
          <a:sy n="88" d="100"/>
        </p:scale>
        <p:origin x="1896" y="67"/>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9F4DA4-5F4B-40C9-BF3A-4C8F0338CF3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CC3C0791-53A0-4550-BA5F-2669F9DA4E47}">
      <dgm:prSet phldrT="[テキスト]" custT="1"/>
      <dgm:spPr>
        <a:noFill/>
        <a:ln>
          <a:noFill/>
        </a:ln>
      </dgm:spPr>
      <dgm:t>
        <a:bodyPr/>
        <a:lstStyle/>
        <a:p>
          <a:r>
            <a:rPr kumimoji="1" lang="ja-JP" altLang="en-US" sz="8000" i="1" dirty="0" smtClean="0">
              <a:ln>
                <a:solidFill>
                  <a:sysClr val="windowText" lastClr="000000"/>
                </a:solidFill>
              </a:ln>
              <a:solidFill>
                <a:schemeClr val="bg2">
                  <a:lumMod val="25000"/>
                </a:schemeClr>
              </a:solidFill>
            </a:rPr>
            <a:t>２</a:t>
          </a:r>
          <a:endParaRPr kumimoji="1" lang="ja-JP" altLang="en-US" sz="8000" i="1" dirty="0">
            <a:ln>
              <a:solidFill>
                <a:sysClr val="windowText" lastClr="000000"/>
              </a:solidFill>
            </a:ln>
            <a:solidFill>
              <a:schemeClr val="bg2">
                <a:lumMod val="25000"/>
              </a:schemeClr>
            </a:solidFill>
          </a:endParaRPr>
        </a:p>
      </dgm:t>
    </dgm:pt>
    <dgm:pt modelId="{1D2B304C-8030-4517-991B-52AFCFDEC34F}" type="parTrans" cxnId="{37768EC6-0217-4440-993F-073DC0661B03}">
      <dgm:prSet/>
      <dgm:spPr/>
      <dgm:t>
        <a:bodyPr/>
        <a:lstStyle/>
        <a:p>
          <a:endParaRPr kumimoji="1" lang="ja-JP" altLang="en-US"/>
        </a:p>
      </dgm:t>
    </dgm:pt>
    <dgm:pt modelId="{73CB7176-F426-4503-A7B1-3E9D6D4027F5}" type="sibTrans" cxnId="{37768EC6-0217-4440-993F-073DC0661B03}">
      <dgm:prSet/>
      <dgm:spPr/>
      <dgm:t>
        <a:bodyPr/>
        <a:lstStyle/>
        <a:p>
          <a:endParaRPr kumimoji="1" lang="ja-JP" altLang="en-US"/>
        </a:p>
      </dgm:t>
    </dgm:pt>
    <dgm:pt modelId="{A0378C8A-308D-4A48-B21B-E065E7A2E6DB}">
      <dgm:prSet phldrT="[テキスト]" custT="1"/>
      <dgm:spPr>
        <a:solidFill>
          <a:schemeClr val="accent1">
            <a:lumMod val="20000"/>
            <a:lumOff val="80000"/>
            <a:alpha val="90000"/>
          </a:schemeClr>
        </a:solidFill>
      </dgm:spPr>
      <dgm:t>
        <a:bodyPr/>
        <a:lstStyle/>
        <a:p>
          <a:pPr>
            <a:lnSpc>
              <a:spcPct val="130000"/>
            </a:lnSpc>
          </a:pPr>
          <a:r>
            <a:rPr lang="ja-JP" altLang="en-US" sz="2200" b="0" i="0" dirty="0" smtClean="0">
              <a:solidFill>
                <a:schemeClr val="bg2">
                  <a:lumMod val="25000"/>
                </a:schemeClr>
              </a:solidFill>
            </a:rPr>
            <a:t>プラスチックに係る資源循環の促進等に関する法律</a:t>
          </a:r>
          <a:endParaRPr kumimoji="1" lang="ja-JP" altLang="en-US" sz="2200" dirty="0">
            <a:solidFill>
              <a:schemeClr val="bg2">
                <a:lumMod val="25000"/>
              </a:schemeClr>
            </a:solidFill>
          </a:endParaRPr>
        </a:p>
      </dgm:t>
    </dgm:pt>
    <dgm:pt modelId="{479D0EA0-961A-49E4-AA03-B47786799B9B}" type="parTrans" cxnId="{0D9ECF59-18B6-4641-BAF6-EEB4C20F3365}">
      <dgm:prSet/>
      <dgm:spPr/>
      <dgm:t>
        <a:bodyPr/>
        <a:lstStyle/>
        <a:p>
          <a:endParaRPr kumimoji="1" lang="ja-JP" altLang="en-US"/>
        </a:p>
      </dgm:t>
    </dgm:pt>
    <dgm:pt modelId="{376FC633-182E-457F-96C1-FD04D004CDBA}" type="sibTrans" cxnId="{0D9ECF59-18B6-4641-BAF6-EEB4C20F3365}">
      <dgm:prSet/>
      <dgm:spPr/>
      <dgm:t>
        <a:bodyPr/>
        <a:lstStyle/>
        <a:p>
          <a:endParaRPr kumimoji="1" lang="ja-JP" altLang="en-US"/>
        </a:p>
      </dgm:t>
    </dgm:pt>
    <dgm:pt modelId="{2309D632-8117-4DB3-BF64-9631E1F34C3C}">
      <dgm:prSet phldrT="[テキスト]" custT="1"/>
      <dgm:spPr>
        <a:solidFill>
          <a:schemeClr val="accent1">
            <a:lumMod val="20000"/>
            <a:lumOff val="80000"/>
            <a:alpha val="90000"/>
          </a:schemeClr>
        </a:solidFill>
      </dgm:spPr>
      <dgm:t>
        <a:bodyPr/>
        <a:lstStyle/>
        <a:p>
          <a:pPr>
            <a:lnSpc>
              <a:spcPct val="130000"/>
            </a:lnSpc>
          </a:pPr>
          <a:r>
            <a:rPr kumimoji="1" lang="ja-JP" altLang="en-US" sz="2200" dirty="0" smtClean="0">
              <a:solidFill>
                <a:schemeClr val="tx1"/>
              </a:solidFill>
            </a:rPr>
            <a:t>県域</a:t>
          </a:r>
          <a:r>
            <a:rPr kumimoji="1" lang="ja-JP" altLang="en-US" sz="2200" dirty="0" smtClean="0">
              <a:solidFill>
                <a:schemeClr val="bg2">
                  <a:lumMod val="25000"/>
                </a:schemeClr>
              </a:solidFill>
            </a:rPr>
            <a:t>での許可申請における運用変更</a:t>
          </a:r>
          <a:endParaRPr kumimoji="1" lang="ja-JP" altLang="en-US" sz="2200" dirty="0">
            <a:solidFill>
              <a:schemeClr val="bg2">
                <a:lumMod val="25000"/>
              </a:schemeClr>
            </a:solidFill>
          </a:endParaRPr>
        </a:p>
      </dgm:t>
    </dgm:pt>
    <dgm:pt modelId="{3F1D9CF0-7C28-4A27-9ED5-375306F44814}" type="sibTrans" cxnId="{C993EA86-8DEF-4C3D-A802-165B11B0A933}">
      <dgm:prSet/>
      <dgm:spPr/>
      <dgm:t>
        <a:bodyPr/>
        <a:lstStyle/>
        <a:p>
          <a:endParaRPr kumimoji="1" lang="ja-JP" altLang="en-US"/>
        </a:p>
      </dgm:t>
    </dgm:pt>
    <dgm:pt modelId="{D99B1086-1922-4459-917D-AE2EF121BDD5}" type="parTrans" cxnId="{C993EA86-8DEF-4C3D-A802-165B11B0A933}">
      <dgm:prSet/>
      <dgm:spPr/>
      <dgm:t>
        <a:bodyPr/>
        <a:lstStyle/>
        <a:p>
          <a:endParaRPr kumimoji="1" lang="ja-JP" altLang="en-US"/>
        </a:p>
      </dgm:t>
    </dgm:pt>
    <dgm:pt modelId="{99CF93E5-4CE3-4F75-9954-B8EA82A3B5F6}">
      <dgm:prSet phldrT="[テキスト]" custT="1"/>
      <dgm:spPr>
        <a:noFill/>
        <a:ln>
          <a:noFill/>
        </a:ln>
      </dgm:spPr>
      <dgm:t>
        <a:bodyPr/>
        <a:lstStyle/>
        <a:p>
          <a:r>
            <a:rPr kumimoji="1" lang="ja-JP" altLang="en-US" sz="8000" i="1" dirty="0" smtClean="0">
              <a:ln>
                <a:solidFill>
                  <a:sysClr val="windowText" lastClr="000000"/>
                </a:solidFill>
              </a:ln>
              <a:solidFill>
                <a:schemeClr val="bg2">
                  <a:lumMod val="25000"/>
                </a:schemeClr>
              </a:solidFill>
            </a:rPr>
            <a:t>１</a:t>
          </a:r>
          <a:endParaRPr kumimoji="1" lang="ja-JP" altLang="en-US" sz="8000" i="1" dirty="0">
            <a:ln>
              <a:solidFill>
                <a:sysClr val="windowText" lastClr="000000"/>
              </a:solidFill>
            </a:ln>
            <a:solidFill>
              <a:schemeClr val="bg2">
                <a:lumMod val="25000"/>
              </a:schemeClr>
            </a:solidFill>
          </a:endParaRPr>
        </a:p>
      </dgm:t>
    </dgm:pt>
    <dgm:pt modelId="{F7ACF22B-2F42-482B-B9A8-C88AA38B8681}" type="sibTrans" cxnId="{9AF2CE26-52C1-4BFF-A891-CABF89B7BA82}">
      <dgm:prSet/>
      <dgm:spPr/>
      <dgm:t>
        <a:bodyPr/>
        <a:lstStyle/>
        <a:p>
          <a:endParaRPr kumimoji="1" lang="ja-JP" altLang="en-US"/>
        </a:p>
      </dgm:t>
    </dgm:pt>
    <dgm:pt modelId="{FABCAC65-1EC7-4BDD-B72A-55F6F2672466}" type="parTrans" cxnId="{9AF2CE26-52C1-4BFF-A891-CABF89B7BA82}">
      <dgm:prSet/>
      <dgm:spPr/>
      <dgm:t>
        <a:bodyPr/>
        <a:lstStyle/>
        <a:p>
          <a:endParaRPr kumimoji="1" lang="ja-JP" altLang="en-US"/>
        </a:p>
      </dgm:t>
    </dgm:pt>
    <dgm:pt modelId="{692F2E54-BADD-429E-B13E-BD093873540F}">
      <dgm:prSet phldrT="[テキスト]" custT="1"/>
      <dgm:spPr>
        <a:solidFill>
          <a:schemeClr val="accent1">
            <a:lumMod val="20000"/>
            <a:lumOff val="80000"/>
            <a:alpha val="90000"/>
          </a:schemeClr>
        </a:solidFill>
      </dgm:spPr>
      <dgm:t>
        <a:bodyPr/>
        <a:lstStyle/>
        <a:p>
          <a:pPr>
            <a:lnSpc>
              <a:spcPct val="130000"/>
            </a:lnSpc>
          </a:pPr>
          <a:r>
            <a:rPr kumimoji="1" lang="ja-JP" altLang="en-US" sz="2200" dirty="0" smtClean="0">
              <a:solidFill>
                <a:schemeClr val="bg2">
                  <a:lumMod val="25000"/>
                </a:schemeClr>
              </a:solidFill>
            </a:rPr>
            <a:t>近年発出された通知等について</a:t>
          </a:r>
          <a:endParaRPr kumimoji="1" lang="ja-JP" altLang="en-US" sz="2200" dirty="0">
            <a:solidFill>
              <a:schemeClr val="bg2">
                <a:lumMod val="25000"/>
              </a:schemeClr>
            </a:solidFill>
          </a:endParaRPr>
        </a:p>
      </dgm:t>
    </dgm:pt>
    <dgm:pt modelId="{2FB8B07C-8888-411D-B82C-8905A5B33F8C}" type="parTrans" cxnId="{FC079B42-9CBD-450F-B07D-40DFD0CB241A}">
      <dgm:prSet/>
      <dgm:spPr/>
      <dgm:t>
        <a:bodyPr/>
        <a:lstStyle/>
        <a:p>
          <a:endParaRPr kumimoji="1" lang="ja-JP" altLang="en-US"/>
        </a:p>
      </dgm:t>
    </dgm:pt>
    <dgm:pt modelId="{17044369-2784-47CF-85B1-ACB77DBAA8E8}" type="sibTrans" cxnId="{FC079B42-9CBD-450F-B07D-40DFD0CB241A}">
      <dgm:prSet/>
      <dgm:spPr/>
      <dgm:t>
        <a:bodyPr/>
        <a:lstStyle/>
        <a:p>
          <a:endParaRPr kumimoji="1" lang="ja-JP" altLang="en-US"/>
        </a:p>
      </dgm:t>
    </dgm:pt>
    <dgm:pt modelId="{DD1B41E3-43F6-40AC-9FDA-F34AEE67C2C2}">
      <dgm:prSet phldrT="[テキスト]" custT="1"/>
      <dgm:spPr>
        <a:solidFill>
          <a:schemeClr val="accent1">
            <a:lumMod val="20000"/>
            <a:lumOff val="80000"/>
            <a:alpha val="90000"/>
          </a:schemeClr>
        </a:solidFill>
      </dgm:spPr>
      <dgm:t>
        <a:bodyPr/>
        <a:lstStyle/>
        <a:p>
          <a:pPr>
            <a:lnSpc>
              <a:spcPct val="130000"/>
            </a:lnSpc>
          </a:pPr>
          <a:r>
            <a:rPr kumimoji="1" lang="ja-JP" altLang="en-US" sz="2200" dirty="0" smtClean="0">
              <a:solidFill>
                <a:schemeClr val="bg2">
                  <a:lumMod val="25000"/>
                </a:schemeClr>
              </a:solidFill>
            </a:rPr>
            <a:t>廃棄物自主管理事業における取組みについて</a:t>
          </a:r>
          <a:endParaRPr kumimoji="1" lang="ja-JP" altLang="en-US" sz="2200" dirty="0">
            <a:solidFill>
              <a:schemeClr val="bg2">
                <a:lumMod val="25000"/>
              </a:schemeClr>
            </a:solidFill>
          </a:endParaRPr>
        </a:p>
      </dgm:t>
    </dgm:pt>
    <dgm:pt modelId="{CD82F1B7-5F6B-4642-AACB-1CF0BAF6212F}" type="parTrans" cxnId="{7DE3A1FB-ED71-42D8-8B1D-E28941E8C091}">
      <dgm:prSet/>
      <dgm:spPr/>
      <dgm:t>
        <a:bodyPr/>
        <a:lstStyle/>
        <a:p>
          <a:endParaRPr kumimoji="1" lang="ja-JP" altLang="en-US"/>
        </a:p>
      </dgm:t>
    </dgm:pt>
    <dgm:pt modelId="{A7100DA1-1943-4B05-8790-3160B0845C84}" type="sibTrans" cxnId="{7DE3A1FB-ED71-42D8-8B1D-E28941E8C091}">
      <dgm:prSet/>
      <dgm:spPr/>
      <dgm:t>
        <a:bodyPr/>
        <a:lstStyle/>
        <a:p>
          <a:endParaRPr kumimoji="1" lang="ja-JP" altLang="en-US"/>
        </a:p>
      </dgm:t>
    </dgm:pt>
    <dgm:pt modelId="{5B59C2C1-724A-43CF-BC2C-9905ACBFE57D}">
      <dgm:prSet phldrT="[テキスト]" custT="1"/>
      <dgm:spPr>
        <a:solidFill>
          <a:schemeClr val="accent1">
            <a:lumMod val="20000"/>
            <a:lumOff val="80000"/>
            <a:alpha val="90000"/>
          </a:schemeClr>
        </a:solidFill>
      </dgm:spPr>
      <dgm:t>
        <a:bodyPr/>
        <a:lstStyle/>
        <a:p>
          <a:pPr>
            <a:lnSpc>
              <a:spcPct val="130000"/>
            </a:lnSpc>
          </a:pPr>
          <a:r>
            <a:rPr kumimoji="1" lang="ja-JP" altLang="en-US" sz="2200" dirty="0" smtClean="0">
              <a:solidFill>
                <a:schemeClr val="bg2">
                  <a:lumMod val="25000"/>
                </a:schemeClr>
              </a:solidFill>
            </a:rPr>
            <a:t>再資源化事業等高度化法</a:t>
          </a:r>
          <a:endParaRPr kumimoji="1" lang="ja-JP" altLang="en-US" sz="2200" dirty="0">
            <a:solidFill>
              <a:schemeClr val="bg2">
                <a:lumMod val="25000"/>
              </a:schemeClr>
            </a:solidFill>
          </a:endParaRPr>
        </a:p>
      </dgm:t>
    </dgm:pt>
    <dgm:pt modelId="{506835A1-9337-4E76-A609-F7E26DEBBF2A}" type="parTrans" cxnId="{4B187E31-C6EA-4826-B210-56930FD96EC8}">
      <dgm:prSet/>
      <dgm:spPr/>
      <dgm:t>
        <a:bodyPr/>
        <a:lstStyle/>
        <a:p>
          <a:endParaRPr kumimoji="1" lang="ja-JP" altLang="en-US"/>
        </a:p>
      </dgm:t>
    </dgm:pt>
    <dgm:pt modelId="{B3C6B0F5-E858-422A-83D5-4E8E5DA15A75}" type="sibTrans" cxnId="{4B187E31-C6EA-4826-B210-56930FD96EC8}">
      <dgm:prSet/>
      <dgm:spPr/>
      <dgm:t>
        <a:bodyPr/>
        <a:lstStyle/>
        <a:p>
          <a:endParaRPr kumimoji="1" lang="ja-JP" altLang="en-US"/>
        </a:p>
      </dgm:t>
    </dgm:pt>
    <dgm:pt modelId="{0E83F0EC-9842-4E39-B21B-04270D27858E}">
      <dgm:prSet phldrT="[テキスト]" custT="1"/>
      <dgm:spPr>
        <a:solidFill>
          <a:schemeClr val="accent1">
            <a:lumMod val="20000"/>
            <a:lumOff val="80000"/>
            <a:alpha val="90000"/>
          </a:schemeClr>
        </a:solidFill>
      </dgm:spPr>
      <dgm:t>
        <a:bodyPr/>
        <a:lstStyle/>
        <a:p>
          <a:pPr>
            <a:lnSpc>
              <a:spcPct val="130000"/>
            </a:lnSpc>
          </a:pPr>
          <a:r>
            <a:rPr lang="ja-JP" altLang="en-US" sz="2200" dirty="0" smtClean="0">
              <a:solidFill>
                <a:schemeClr val="bg2">
                  <a:lumMod val="25000"/>
                </a:schemeClr>
              </a:solidFill>
            </a:rPr>
            <a:t>神奈川県プラスチック資源循環推進等計画</a:t>
          </a:r>
          <a:endParaRPr kumimoji="1" lang="ja-JP" altLang="en-US" sz="2200" dirty="0">
            <a:solidFill>
              <a:schemeClr val="bg2">
                <a:lumMod val="25000"/>
              </a:schemeClr>
            </a:solidFill>
          </a:endParaRPr>
        </a:p>
      </dgm:t>
    </dgm:pt>
    <dgm:pt modelId="{537DEA8B-9C5E-4EE5-938A-50570984F6F1}" type="parTrans" cxnId="{F4C7F65B-3B10-434C-9688-EF90C249CC1C}">
      <dgm:prSet/>
      <dgm:spPr/>
      <dgm:t>
        <a:bodyPr/>
        <a:lstStyle/>
        <a:p>
          <a:endParaRPr kumimoji="1" lang="ja-JP" altLang="en-US"/>
        </a:p>
      </dgm:t>
    </dgm:pt>
    <dgm:pt modelId="{7DFFBD43-9E0B-4A8C-8E43-66450DE12A08}" type="sibTrans" cxnId="{F4C7F65B-3B10-434C-9688-EF90C249CC1C}">
      <dgm:prSet/>
      <dgm:spPr/>
      <dgm:t>
        <a:bodyPr/>
        <a:lstStyle/>
        <a:p>
          <a:endParaRPr kumimoji="1" lang="ja-JP" altLang="en-US"/>
        </a:p>
      </dgm:t>
    </dgm:pt>
    <dgm:pt modelId="{41441872-F699-4F09-8FA3-3B96719509EF}">
      <dgm:prSet phldrT="[テキスト]" custT="1"/>
      <dgm:spPr>
        <a:solidFill>
          <a:schemeClr val="accent1">
            <a:lumMod val="20000"/>
            <a:lumOff val="80000"/>
            <a:alpha val="90000"/>
          </a:schemeClr>
        </a:solidFill>
      </dgm:spPr>
      <dgm:t>
        <a:bodyPr/>
        <a:lstStyle/>
        <a:p>
          <a:pPr>
            <a:lnSpc>
              <a:spcPct val="130000"/>
            </a:lnSpc>
          </a:pPr>
          <a:r>
            <a:rPr kumimoji="1" lang="ja-JP" altLang="en-US" sz="2200" dirty="0" smtClean="0">
              <a:solidFill>
                <a:schemeClr val="bg2">
                  <a:lumMod val="25000"/>
                </a:schemeClr>
              </a:solidFill>
            </a:rPr>
            <a:t>神奈川県循環型社会づくり計画</a:t>
          </a:r>
          <a:endParaRPr kumimoji="1" lang="ja-JP" altLang="en-US" sz="2200" dirty="0">
            <a:solidFill>
              <a:schemeClr val="bg2">
                <a:lumMod val="25000"/>
              </a:schemeClr>
            </a:solidFill>
          </a:endParaRPr>
        </a:p>
      </dgm:t>
    </dgm:pt>
    <dgm:pt modelId="{EA9C3880-C353-4D3F-A14D-F0F46EFAFFBD}" type="parTrans" cxnId="{1DC33108-853E-444D-818E-45901895F227}">
      <dgm:prSet/>
      <dgm:spPr/>
    </dgm:pt>
    <dgm:pt modelId="{AFB075F8-D747-43E8-838E-328709511FC5}" type="sibTrans" cxnId="{1DC33108-853E-444D-818E-45901895F227}">
      <dgm:prSet/>
      <dgm:spPr/>
    </dgm:pt>
    <dgm:pt modelId="{68F4F10C-00E7-4F0D-B0FD-BE09C2067C45}" type="pres">
      <dgm:prSet presAssocID="{4F9F4DA4-5F4B-40C9-BF3A-4C8F0338CF3E}" presName="Name0" presStyleCnt="0">
        <dgm:presLayoutVars>
          <dgm:dir/>
          <dgm:animLvl val="lvl"/>
          <dgm:resizeHandles val="exact"/>
        </dgm:presLayoutVars>
      </dgm:prSet>
      <dgm:spPr/>
      <dgm:t>
        <a:bodyPr/>
        <a:lstStyle/>
        <a:p>
          <a:endParaRPr kumimoji="1" lang="ja-JP" altLang="en-US"/>
        </a:p>
      </dgm:t>
    </dgm:pt>
    <dgm:pt modelId="{8E9C8AE9-D06C-4D41-9C95-76682E152CC9}" type="pres">
      <dgm:prSet presAssocID="{99CF93E5-4CE3-4F75-9954-B8EA82A3B5F6}" presName="linNode" presStyleCnt="0"/>
      <dgm:spPr/>
    </dgm:pt>
    <dgm:pt modelId="{90C2438A-2A5A-46A1-B7E8-DB429921C7DA}" type="pres">
      <dgm:prSet presAssocID="{99CF93E5-4CE3-4F75-9954-B8EA82A3B5F6}" presName="parentText" presStyleLbl="node1" presStyleIdx="0" presStyleCnt="2" custScaleX="59853" custScaleY="2000000" custLinFactNeighborY="47576">
        <dgm:presLayoutVars>
          <dgm:chMax val="1"/>
          <dgm:bulletEnabled val="1"/>
        </dgm:presLayoutVars>
      </dgm:prSet>
      <dgm:spPr/>
      <dgm:t>
        <a:bodyPr/>
        <a:lstStyle/>
        <a:p>
          <a:endParaRPr kumimoji="1" lang="ja-JP" altLang="en-US"/>
        </a:p>
      </dgm:t>
    </dgm:pt>
    <dgm:pt modelId="{B036F923-2EEB-4F1E-BCD8-6F0194A2C3F4}" type="pres">
      <dgm:prSet presAssocID="{99CF93E5-4CE3-4F75-9954-B8EA82A3B5F6}" presName="descendantText" presStyleLbl="alignAccFollowNode1" presStyleIdx="0" presStyleCnt="2" custScaleX="120091" custScaleY="992947" custLinFactNeighborX="2351" custLinFactNeighborY="-97250">
        <dgm:presLayoutVars>
          <dgm:bulletEnabled val="1"/>
        </dgm:presLayoutVars>
      </dgm:prSet>
      <dgm:spPr/>
      <dgm:t>
        <a:bodyPr/>
        <a:lstStyle/>
        <a:p>
          <a:endParaRPr kumimoji="1" lang="ja-JP" altLang="en-US"/>
        </a:p>
      </dgm:t>
    </dgm:pt>
    <dgm:pt modelId="{53F2A404-3458-45B4-89AD-D102B23AE9AA}" type="pres">
      <dgm:prSet presAssocID="{F7ACF22B-2F42-482B-B9A8-C88AA38B8681}" presName="sp" presStyleCnt="0"/>
      <dgm:spPr/>
    </dgm:pt>
    <dgm:pt modelId="{BFD72408-ADCF-47E6-9C47-7055AE1BD5A5}" type="pres">
      <dgm:prSet presAssocID="{CC3C0791-53A0-4550-BA5F-2669F9DA4E47}" presName="linNode" presStyleCnt="0"/>
      <dgm:spPr/>
    </dgm:pt>
    <dgm:pt modelId="{78BE5CB5-A0E3-41B0-B266-6EDC38354995}" type="pres">
      <dgm:prSet presAssocID="{CC3C0791-53A0-4550-BA5F-2669F9DA4E47}" presName="parentText" presStyleLbl="node1" presStyleIdx="1" presStyleCnt="2" custScaleX="59853" custScaleY="2000000" custLinFactY="37068" custLinFactNeighborX="-150" custLinFactNeighborY="100000">
        <dgm:presLayoutVars>
          <dgm:chMax val="1"/>
          <dgm:bulletEnabled val="1"/>
        </dgm:presLayoutVars>
      </dgm:prSet>
      <dgm:spPr/>
      <dgm:t>
        <a:bodyPr/>
        <a:lstStyle/>
        <a:p>
          <a:endParaRPr kumimoji="1" lang="ja-JP" altLang="en-US"/>
        </a:p>
      </dgm:t>
    </dgm:pt>
    <dgm:pt modelId="{7A4A7DF0-9E27-4F2F-90F1-33467D89FC5D}" type="pres">
      <dgm:prSet presAssocID="{CC3C0791-53A0-4550-BA5F-2669F9DA4E47}" presName="descendantText" presStyleLbl="alignAccFollowNode1" presStyleIdx="1" presStyleCnt="2" custScaleX="120091" custScaleY="2000000" custLinFactY="-100000" custLinFactNeighborX="1817" custLinFactNeighborY="-118150">
        <dgm:presLayoutVars>
          <dgm:bulletEnabled val="1"/>
        </dgm:presLayoutVars>
      </dgm:prSet>
      <dgm:spPr/>
      <dgm:t>
        <a:bodyPr/>
        <a:lstStyle/>
        <a:p>
          <a:endParaRPr kumimoji="1" lang="ja-JP" altLang="en-US"/>
        </a:p>
      </dgm:t>
    </dgm:pt>
  </dgm:ptLst>
  <dgm:cxnLst>
    <dgm:cxn modelId="{FC079B42-9CBD-450F-B07D-40DFD0CB241A}" srcId="{99CF93E5-4CE3-4F75-9954-B8EA82A3B5F6}" destId="{692F2E54-BADD-429E-B13E-BD093873540F}" srcOrd="1" destOrd="0" parTransId="{2FB8B07C-8888-411D-B82C-8905A5B33F8C}" sibTransId="{17044369-2784-47CF-85B1-ACB77DBAA8E8}"/>
    <dgm:cxn modelId="{69E7D935-4221-478D-B7D4-C153DE5D945E}" type="presOf" srcId="{0E83F0EC-9842-4E39-B21B-04270D27858E}" destId="{7A4A7DF0-9E27-4F2F-90F1-33467D89FC5D}" srcOrd="0" destOrd="1" presId="urn:microsoft.com/office/officeart/2005/8/layout/vList5"/>
    <dgm:cxn modelId="{9AF2CE26-52C1-4BFF-A891-CABF89B7BA82}" srcId="{4F9F4DA4-5F4B-40C9-BF3A-4C8F0338CF3E}" destId="{99CF93E5-4CE3-4F75-9954-B8EA82A3B5F6}" srcOrd="0" destOrd="0" parTransId="{FABCAC65-1EC7-4BDD-B72A-55F6F2672466}" sibTransId="{F7ACF22B-2F42-482B-B9A8-C88AA38B8681}"/>
    <dgm:cxn modelId="{7DE3A1FB-ED71-42D8-8B1D-E28941E8C091}" srcId="{CC3C0791-53A0-4550-BA5F-2669F9DA4E47}" destId="{DD1B41E3-43F6-40AC-9FDA-F34AEE67C2C2}" srcOrd="2" destOrd="0" parTransId="{CD82F1B7-5F6B-4642-AACB-1CF0BAF6212F}" sibTransId="{A7100DA1-1943-4B05-8790-3160B0845C84}"/>
    <dgm:cxn modelId="{1D01C6FD-8F87-488F-8383-DC0DEC10C6DF}" type="presOf" srcId="{692F2E54-BADD-429E-B13E-BD093873540F}" destId="{B036F923-2EEB-4F1E-BCD8-6F0194A2C3F4}" srcOrd="0" destOrd="1" presId="urn:microsoft.com/office/officeart/2005/8/layout/vList5"/>
    <dgm:cxn modelId="{D10D8DC6-EE15-415A-8164-3A0A32A53E6C}" type="presOf" srcId="{DD1B41E3-43F6-40AC-9FDA-F34AEE67C2C2}" destId="{7A4A7DF0-9E27-4F2F-90F1-33467D89FC5D}" srcOrd="0" destOrd="2" presId="urn:microsoft.com/office/officeart/2005/8/layout/vList5"/>
    <dgm:cxn modelId="{C993EA86-8DEF-4C3D-A802-165B11B0A933}" srcId="{99CF93E5-4CE3-4F75-9954-B8EA82A3B5F6}" destId="{2309D632-8117-4DB3-BF64-9631E1F34C3C}" srcOrd="0" destOrd="0" parTransId="{D99B1086-1922-4459-917D-AE2EF121BDD5}" sibTransId="{3F1D9CF0-7C28-4A27-9ED5-375306F44814}"/>
    <dgm:cxn modelId="{4B187E31-C6EA-4826-B210-56930FD96EC8}" srcId="{CC3C0791-53A0-4550-BA5F-2669F9DA4E47}" destId="{5B59C2C1-724A-43CF-BC2C-9905ACBFE57D}" srcOrd="3" destOrd="0" parTransId="{506835A1-9337-4E76-A609-F7E26DEBBF2A}" sibTransId="{B3C6B0F5-E858-422A-83D5-4E8E5DA15A75}"/>
    <dgm:cxn modelId="{D90E7DC3-7401-41BF-AB0A-92B84917FC7F}" type="presOf" srcId="{2309D632-8117-4DB3-BF64-9631E1F34C3C}" destId="{B036F923-2EEB-4F1E-BCD8-6F0194A2C3F4}" srcOrd="0" destOrd="0" presId="urn:microsoft.com/office/officeart/2005/8/layout/vList5"/>
    <dgm:cxn modelId="{1DC33108-853E-444D-818E-45901895F227}" srcId="{CC3C0791-53A0-4550-BA5F-2669F9DA4E47}" destId="{41441872-F699-4F09-8FA3-3B96719509EF}" srcOrd="4" destOrd="0" parTransId="{EA9C3880-C353-4D3F-A14D-F0F46EFAFFBD}" sibTransId="{AFB075F8-D747-43E8-838E-328709511FC5}"/>
    <dgm:cxn modelId="{0D9ECF59-18B6-4641-BAF6-EEB4C20F3365}" srcId="{CC3C0791-53A0-4550-BA5F-2669F9DA4E47}" destId="{A0378C8A-308D-4A48-B21B-E065E7A2E6DB}" srcOrd="0" destOrd="0" parTransId="{479D0EA0-961A-49E4-AA03-B47786799B9B}" sibTransId="{376FC633-182E-457F-96C1-FD04D004CDBA}"/>
    <dgm:cxn modelId="{37768EC6-0217-4440-993F-073DC0661B03}" srcId="{4F9F4DA4-5F4B-40C9-BF3A-4C8F0338CF3E}" destId="{CC3C0791-53A0-4550-BA5F-2669F9DA4E47}" srcOrd="1" destOrd="0" parTransId="{1D2B304C-8030-4517-991B-52AFCFDEC34F}" sibTransId="{73CB7176-F426-4503-A7B1-3E9D6D4027F5}"/>
    <dgm:cxn modelId="{8ADDD420-9F79-4443-925F-0C450E68B1FC}" type="presOf" srcId="{99CF93E5-4CE3-4F75-9954-B8EA82A3B5F6}" destId="{90C2438A-2A5A-46A1-B7E8-DB429921C7DA}" srcOrd="0" destOrd="0" presId="urn:microsoft.com/office/officeart/2005/8/layout/vList5"/>
    <dgm:cxn modelId="{CA3CB182-B63D-4D69-A3A5-41268F6301B3}" type="presOf" srcId="{4F9F4DA4-5F4B-40C9-BF3A-4C8F0338CF3E}" destId="{68F4F10C-00E7-4F0D-B0FD-BE09C2067C45}" srcOrd="0" destOrd="0" presId="urn:microsoft.com/office/officeart/2005/8/layout/vList5"/>
    <dgm:cxn modelId="{F4C7F65B-3B10-434C-9688-EF90C249CC1C}" srcId="{CC3C0791-53A0-4550-BA5F-2669F9DA4E47}" destId="{0E83F0EC-9842-4E39-B21B-04270D27858E}" srcOrd="1" destOrd="0" parTransId="{537DEA8B-9C5E-4EE5-938A-50570984F6F1}" sibTransId="{7DFFBD43-9E0B-4A8C-8E43-66450DE12A08}"/>
    <dgm:cxn modelId="{71EC1220-0B23-4EB8-8EFB-8119D98577B4}" type="presOf" srcId="{A0378C8A-308D-4A48-B21B-E065E7A2E6DB}" destId="{7A4A7DF0-9E27-4F2F-90F1-33467D89FC5D}" srcOrd="0" destOrd="0" presId="urn:microsoft.com/office/officeart/2005/8/layout/vList5"/>
    <dgm:cxn modelId="{95E35390-25E4-4918-AEC0-05CC06134223}" type="presOf" srcId="{CC3C0791-53A0-4550-BA5F-2669F9DA4E47}" destId="{78BE5CB5-A0E3-41B0-B266-6EDC38354995}" srcOrd="0" destOrd="0" presId="urn:microsoft.com/office/officeart/2005/8/layout/vList5"/>
    <dgm:cxn modelId="{6292D034-3E1E-43B7-A97A-38F135AABED3}" type="presOf" srcId="{5B59C2C1-724A-43CF-BC2C-9905ACBFE57D}" destId="{7A4A7DF0-9E27-4F2F-90F1-33467D89FC5D}" srcOrd="0" destOrd="3" presId="urn:microsoft.com/office/officeart/2005/8/layout/vList5"/>
    <dgm:cxn modelId="{B996C090-4C0E-4440-B30F-476D670D8B10}" type="presOf" srcId="{41441872-F699-4F09-8FA3-3B96719509EF}" destId="{7A4A7DF0-9E27-4F2F-90F1-33467D89FC5D}" srcOrd="0" destOrd="4" presId="urn:microsoft.com/office/officeart/2005/8/layout/vList5"/>
    <dgm:cxn modelId="{A68DA85B-C40D-44C1-BBDA-FFA7456B7DC3}" type="presParOf" srcId="{68F4F10C-00E7-4F0D-B0FD-BE09C2067C45}" destId="{8E9C8AE9-D06C-4D41-9C95-76682E152CC9}" srcOrd="0" destOrd="0" presId="urn:microsoft.com/office/officeart/2005/8/layout/vList5"/>
    <dgm:cxn modelId="{E3D08686-5E78-4A73-B3C0-946A7AF34B40}" type="presParOf" srcId="{8E9C8AE9-D06C-4D41-9C95-76682E152CC9}" destId="{90C2438A-2A5A-46A1-B7E8-DB429921C7DA}" srcOrd="0" destOrd="0" presId="urn:microsoft.com/office/officeart/2005/8/layout/vList5"/>
    <dgm:cxn modelId="{9CEEC4A6-08C0-4897-92C5-E94D8F9FE017}" type="presParOf" srcId="{8E9C8AE9-D06C-4D41-9C95-76682E152CC9}" destId="{B036F923-2EEB-4F1E-BCD8-6F0194A2C3F4}" srcOrd="1" destOrd="0" presId="urn:microsoft.com/office/officeart/2005/8/layout/vList5"/>
    <dgm:cxn modelId="{4FE9B30E-EE11-4266-B439-DCC0E6CD99CF}" type="presParOf" srcId="{68F4F10C-00E7-4F0D-B0FD-BE09C2067C45}" destId="{53F2A404-3458-45B4-89AD-D102B23AE9AA}" srcOrd="1" destOrd="0" presId="urn:microsoft.com/office/officeart/2005/8/layout/vList5"/>
    <dgm:cxn modelId="{6CC08386-7377-4EEB-B826-FF6FA094EBF4}" type="presParOf" srcId="{68F4F10C-00E7-4F0D-B0FD-BE09C2067C45}" destId="{BFD72408-ADCF-47E6-9C47-7055AE1BD5A5}" srcOrd="2" destOrd="0" presId="urn:microsoft.com/office/officeart/2005/8/layout/vList5"/>
    <dgm:cxn modelId="{77B8AEBC-8DA7-44D8-9736-0DEA6158D3B3}" type="presParOf" srcId="{BFD72408-ADCF-47E6-9C47-7055AE1BD5A5}" destId="{78BE5CB5-A0E3-41B0-B266-6EDC38354995}" srcOrd="0" destOrd="0" presId="urn:microsoft.com/office/officeart/2005/8/layout/vList5"/>
    <dgm:cxn modelId="{86864C8C-DB6A-427D-969A-73E247529B7D}" type="presParOf" srcId="{BFD72408-ADCF-47E6-9C47-7055AE1BD5A5}" destId="{7A4A7DF0-9E27-4F2F-90F1-33467D89FC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0E8646-CDDD-4787-867F-C53E5ADCA541}"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kumimoji="1" lang="ja-JP" altLang="en-US"/>
        </a:p>
      </dgm:t>
    </dgm:pt>
    <dgm:pt modelId="{61820D6C-ED04-4830-8DF2-49E534A4AB8B}">
      <dgm:prSet phldrT="[テキスト]" custT="1"/>
      <dgm:spPr>
        <a:solidFill>
          <a:schemeClr val="accent1">
            <a:lumMod val="75000"/>
          </a:schemeClr>
        </a:solidFill>
      </dgm:spPr>
      <dgm:t>
        <a:bodyPr/>
        <a:lstStyle/>
        <a:p>
          <a:r>
            <a:rPr kumimoji="1" lang="ja-JP" altLang="en-US" sz="1800" dirty="0" smtClean="0"/>
            <a:t>令和</a:t>
          </a:r>
          <a:r>
            <a:rPr kumimoji="1" lang="en-US" altLang="ja-JP" sz="1800" dirty="0" smtClean="0"/>
            <a:t>5</a:t>
          </a:r>
          <a:r>
            <a:rPr kumimoji="1" lang="ja-JP" altLang="en-US" sz="1800" dirty="0" smtClean="0"/>
            <a:t>年</a:t>
          </a:r>
          <a:r>
            <a:rPr kumimoji="1" lang="en-US" altLang="ja-JP" sz="1800" dirty="0" smtClean="0"/>
            <a:t>5</a:t>
          </a:r>
          <a:r>
            <a:rPr kumimoji="1" lang="ja-JP" altLang="en-US" sz="1800" dirty="0" smtClean="0"/>
            <a:t>月</a:t>
          </a:r>
          <a:r>
            <a:rPr kumimoji="1" lang="en-US" altLang="ja-JP" sz="1800" dirty="0" smtClean="0"/>
            <a:t>31</a:t>
          </a:r>
          <a:r>
            <a:rPr kumimoji="1" lang="ja-JP" altLang="en-US" sz="1800" dirty="0" smtClean="0"/>
            <a:t>日発</a:t>
          </a:r>
          <a:endParaRPr kumimoji="1" lang="ja-JP" altLang="en-US" sz="1800" dirty="0"/>
        </a:p>
      </dgm:t>
    </dgm:pt>
    <dgm:pt modelId="{ADA895EA-1242-4337-B55A-CC4BEE0E8221}" type="parTrans" cxnId="{133BF4AB-15E1-4532-A46F-3D300016F57F}">
      <dgm:prSet/>
      <dgm:spPr/>
      <dgm:t>
        <a:bodyPr/>
        <a:lstStyle/>
        <a:p>
          <a:endParaRPr kumimoji="1" lang="ja-JP" altLang="en-US"/>
        </a:p>
      </dgm:t>
    </dgm:pt>
    <dgm:pt modelId="{67577739-EB18-4BE6-BD3D-B50A316A3322}" type="sibTrans" cxnId="{133BF4AB-15E1-4532-A46F-3D300016F57F}">
      <dgm:prSet/>
      <dgm:spPr/>
      <dgm:t>
        <a:bodyPr/>
        <a:lstStyle/>
        <a:p>
          <a:endParaRPr kumimoji="1" lang="ja-JP" altLang="en-US"/>
        </a:p>
      </dgm:t>
    </dgm:pt>
    <dgm:pt modelId="{BD10D9F5-D7F6-4ADC-8E8D-F0B10820D484}">
      <dgm:prSet phldrT="[テキスト]" custT="1"/>
      <dgm:spPr>
        <a:solidFill>
          <a:schemeClr val="accent1">
            <a:lumMod val="75000"/>
          </a:schemeClr>
        </a:solidFill>
      </dgm:spPr>
      <dgm:t>
        <a:bodyPr/>
        <a:lstStyle/>
        <a:p>
          <a:r>
            <a:rPr kumimoji="1" lang="ja-JP" altLang="en-US" sz="1800" dirty="0" smtClean="0"/>
            <a:t>令和</a:t>
          </a:r>
          <a:r>
            <a:rPr kumimoji="1" lang="en-US" altLang="ja-JP" sz="1800" dirty="0" smtClean="0"/>
            <a:t>6</a:t>
          </a:r>
          <a:r>
            <a:rPr kumimoji="1" lang="ja-JP" altLang="en-US" sz="1800" dirty="0" smtClean="0"/>
            <a:t>年</a:t>
          </a:r>
          <a:r>
            <a:rPr kumimoji="1" lang="en-US" altLang="ja-JP" sz="1800" dirty="0" smtClean="0"/>
            <a:t>3</a:t>
          </a:r>
          <a:r>
            <a:rPr kumimoji="1" lang="ja-JP" altLang="en-US" sz="1800" dirty="0" smtClean="0"/>
            <a:t>月</a:t>
          </a:r>
          <a:r>
            <a:rPr kumimoji="1" lang="en-US" altLang="ja-JP" sz="1800" dirty="0" smtClean="0"/>
            <a:t>29</a:t>
          </a:r>
          <a:r>
            <a:rPr kumimoji="1" lang="ja-JP" altLang="en-US" sz="1800" dirty="0" smtClean="0"/>
            <a:t>日発</a:t>
          </a:r>
          <a:endParaRPr kumimoji="1" lang="ja-JP" altLang="en-US" sz="1800" dirty="0"/>
        </a:p>
      </dgm:t>
    </dgm:pt>
    <dgm:pt modelId="{2EE2024B-45F6-4FCE-A85C-B0121227FE06}" type="parTrans" cxnId="{39D83803-49D3-4FAE-9D50-D645F78AA487}">
      <dgm:prSet/>
      <dgm:spPr/>
      <dgm:t>
        <a:bodyPr/>
        <a:lstStyle/>
        <a:p>
          <a:endParaRPr kumimoji="1" lang="ja-JP" altLang="en-US"/>
        </a:p>
      </dgm:t>
    </dgm:pt>
    <dgm:pt modelId="{A95ACB36-83D9-4942-9AD1-74F474ACA47D}" type="sibTrans" cxnId="{39D83803-49D3-4FAE-9D50-D645F78AA487}">
      <dgm:prSet/>
      <dgm:spPr/>
      <dgm:t>
        <a:bodyPr/>
        <a:lstStyle/>
        <a:p>
          <a:endParaRPr kumimoji="1" lang="ja-JP" altLang="en-US"/>
        </a:p>
      </dgm:t>
    </dgm:pt>
    <dgm:pt modelId="{25E48D94-F30B-43E1-8584-A8EAC8BBE573}">
      <dgm:prSet phldrT="[テキスト]" custT="1"/>
      <dgm:spPr>
        <a:solidFill>
          <a:schemeClr val="accent1">
            <a:lumMod val="75000"/>
          </a:schemeClr>
        </a:solidFill>
      </dgm:spPr>
      <dgm:t>
        <a:bodyPr/>
        <a:lstStyle/>
        <a:p>
          <a:r>
            <a:rPr kumimoji="1" lang="ja-JP" altLang="en-US" sz="1800" dirty="0" smtClean="0"/>
            <a:t>令和</a:t>
          </a:r>
          <a:r>
            <a:rPr kumimoji="1" lang="en-US" altLang="ja-JP" sz="1800" dirty="0" smtClean="0"/>
            <a:t>6</a:t>
          </a:r>
          <a:r>
            <a:rPr kumimoji="1" lang="ja-JP" altLang="en-US" sz="1800" dirty="0" smtClean="0"/>
            <a:t>年</a:t>
          </a:r>
          <a:r>
            <a:rPr kumimoji="1" lang="en-US" altLang="ja-JP" sz="1800" dirty="0" smtClean="0"/>
            <a:t>6</a:t>
          </a:r>
          <a:r>
            <a:rPr kumimoji="1" lang="ja-JP" altLang="en-US" sz="1800" dirty="0" smtClean="0"/>
            <a:t>月</a:t>
          </a:r>
          <a:r>
            <a:rPr kumimoji="1" lang="en-US" altLang="ja-JP" sz="1800" dirty="0" smtClean="0"/>
            <a:t>28</a:t>
          </a:r>
          <a:r>
            <a:rPr kumimoji="1" lang="ja-JP" altLang="en-US" sz="1800" dirty="0" smtClean="0"/>
            <a:t>日発</a:t>
          </a:r>
          <a:endParaRPr kumimoji="1" lang="ja-JP" altLang="en-US" sz="1800" dirty="0"/>
        </a:p>
      </dgm:t>
    </dgm:pt>
    <dgm:pt modelId="{AAC70C54-4620-4F09-83FA-AA5416F1FA9F}" type="parTrans" cxnId="{C6E0AC0D-B2E3-43F0-AB4F-23B9B5DAD5CB}">
      <dgm:prSet/>
      <dgm:spPr/>
      <dgm:t>
        <a:bodyPr/>
        <a:lstStyle/>
        <a:p>
          <a:endParaRPr kumimoji="1" lang="ja-JP" altLang="en-US"/>
        </a:p>
      </dgm:t>
    </dgm:pt>
    <dgm:pt modelId="{BC8BB890-7AF6-4D6B-B3D2-583AD1579BDD}" type="sibTrans" cxnId="{C6E0AC0D-B2E3-43F0-AB4F-23B9B5DAD5CB}">
      <dgm:prSet/>
      <dgm:spPr/>
      <dgm:t>
        <a:bodyPr/>
        <a:lstStyle/>
        <a:p>
          <a:endParaRPr kumimoji="1" lang="ja-JP" altLang="en-US"/>
        </a:p>
      </dgm:t>
    </dgm:pt>
    <dgm:pt modelId="{C632528C-2A18-4E20-ABCA-ECA8F082E0BE}" type="pres">
      <dgm:prSet presAssocID="{500E8646-CDDD-4787-867F-C53E5ADCA541}" presName="rootNode" presStyleCnt="0">
        <dgm:presLayoutVars>
          <dgm:chMax/>
          <dgm:chPref/>
          <dgm:dir/>
          <dgm:animLvl val="lvl"/>
        </dgm:presLayoutVars>
      </dgm:prSet>
      <dgm:spPr/>
      <dgm:t>
        <a:bodyPr/>
        <a:lstStyle/>
        <a:p>
          <a:endParaRPr kumimoji="1" lang="ja-JP" altLang="en-US"/>
        </a:p>
      </dgm:t>
    </dgm:pt>
    <dgm:pt modelId="{89FC45A0-2248-40D5-8B8C-01D2382C8D00}" type="pres">
      <dgm:prSet presAssocID="{61820D6C-ED04-4830-8DF2-49E534A4AB8B}" presName="composite" presStyleCnt="0"/>
      <dgm:spPr/>
    </dgm:pt>
    <dgm:pt modelId="{134ADDAE-C0DD-4F80-999D-4FDF11926F2A}" type="pres">
      <dgm:prSet presAssocID="{61820D6C-ED04-4830-8DF2-49E534A4AB8B}" presName="ParentText" presStyleLbl="node1" presStyleIdx="0" presStyleCnt="3" custScaleX="143271" custScaleY="136565" custLinFactNeighborX="14506" custLinFactNeighborY="-79992">
        <dgm:presLayoutVars>
          <dgm:chMax val="1"/>
          <dgm:chPref val="1"/>
          <dgm:bulletEnabled val="1"/>
        </dgm:presLayoutVars>
      </dgm:prSet>
      <dgm:spPr/>
      <dgm:t>
        <a:bodyPr/>
        <a:lstStyle/>
        <a:p>
          <a:endParaRPr kumimoji="1" lang="ja-JP" altLang="en-US"/>
        </a:p>
      </dgm:t>
    </dgm:pt>
    <dgm:pt modelId="{EB21EA4B-677F-494D-84D9-D15B9B91F97A}" type="pres">
      <dgm:prSet presAssocID="{61820D6C-ED04-4830-8DF2-49E534A4AB8B}" presName="Image" presStyleLbl="bgImgPlace1" presStyleIdx="0" presStyleCnt="3" custScaleX="87378" custScaleY="87378" custLinFactNeighborX="15275" custLinFactNeighborY="-14511"/>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kumimoji="1" lang="ja-JP" altLang="en-US"/>
        </a:p>
      </dgm:t>
    </dgm:pt>
    <dgm:pt modelId="{07F3485C-B663-495E-B8EC-631C4FB69E36}" type="pres">
      <dgm:prSet presAssocID="{61820D6C-ED04-4830-8DF2-49E534A4AB8B}" presName="ChildText" presStyleLbl="fgAcc1" presStyleIdx="0" presStyleCnt="0">
        <dgm:presLayoutVars>
          <dgm:chMax val="0"/>
          <dgm:chPref val="0"/>
          <dgm:bulletEnabled val="1"/>
        </dgm:presLayoutVars>
      </dgm:prSet>
      <dgm:spPr/>
      <dgm:t>
        <a:bodyPr/>
        <a:lstStyle/>
        <a:p>
          <a:endParaRPr kumimoji="1" lang="ja-JP" altLang="en-US"/>
        </a:p>
      </dgm:t>
    </dgm:pt>
    <dgm:pt modelId="{EC22E4A8-5A5E-4F1E-ADC7-03F1B3548749}" type="pres">
      <dgm:prSet presAssocID="{67577739-EB18-4BE6-BD3D-B50A316A3322}" presName="sibTrans" presStyleCnt="0"/>
      <dgm:spPr/>
    </dgm:pt>
    <dgm:pt modelId="{003E455E-1365-4053-9A47-FADEEEEED0A3}" type="pres">
      <dgm:prSet presAssocID="{BD10D9F5-D7F6-4ADC-8E8D-F0B10820D484}" presName="composite" presStyleCnt="0"/>
      <dgm:spPr/>
    </dgm:pt>
    <dgm:pt modelId="{81751AE3-4893-449C-A819-1E3C0B9B085D}" type="pres">
      <dgm:prSet presAssocID="{BD10D9F5-D7F6-4ADC-8E8D-F0B10820D484}" presName="ParentText" presStyleLbl="node1" presStyleIdx="1" presStyleCnt="3" custScaleX="142617" custScaleY="136565" custLinFactNeighborX="12899" custLinFactNeighborY="-54361">
        <dgm:presLayoutVars>
          <dgm:chMax val="1"/>
          <dgm:chPref val="1"/>
          <dgm:bulletEnabled val="1"/>
        </dgm:presLayoutVars>
      </dgm:prSet>
      <dgm:spPr/>
      <dgm:t>
        <a:bodyPr/>
        <a:lstStyle/>
        <a:p>
          <a:endParaRPr kumimoji="1" lang="ja-JP" altLang="en-US"/>
        </a:p>
      </dgm:t>
    </dgm:pt>
    <dgm:pt modelId="{F9D679F3-E7B3-4781-A1F7-16593AE674DB}" type="pres">
      <dgm:prSet presAssocID="{BD10D9F5-D7F6-4ADC-8E8D-F0B10820D484}" presName="Image" presStyleLbl="bgImgPlace1" presStyleIdx="1" presStyleCnt="3" custScaleX="90102" custScaleY="100147" custLinFactNeighborX="14602" custLinFactNeighborY="-11318"/>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t>
        <a:bodyPr/>
        <a:lstStyle/>
        <a:p>
          <a:endParaRPr kumimoji="1" lang="ja-JP" altLang="en-US"/>
        </a:p>
      </dgm:t>
    </dgm:pt>
    <dgm:pt modelId="{5F6D1A41-3E4B-465B-AF7B-9042D3E3FE06}" type="pres">
      <dgm:prSet presAssocID="{BD10D9F5-D7F6-4ADC-8E8D-F0B10820D484}" presName="ChildText" presStyleLbl="fgAcc1" presStyleIdx="0" presStyleCnt="0">
        <dgm:presLayoutVars>
          <dgm:chMax val="0"/>
          <dgm:chPref val="0"/>
          <dgm:bulletEnabled val="1"/>
        </dgm:presLayoutVars>
      </dgm:prSet>
      <dgm:spPr/>
    </dgm:pt>
    <dgm:pt modelId="{CCDFF0A7-E775-4D88-8942-85C8ABFB86F8}" type="pres">
      <dgm:prSet presAssocID="{A95ACB36-83D9-4942-9AD1-74F474ACA47D}" presName="sibTrans" presStyleCnt="0"/>
      <dgm:spPr/>
    </dgm:pt>
    <dgm:pt modelId="{8BAB652B-86AD-4A4D-8DD1-A1138F9EAD74}" type="pres">
      <dgm:prSet presAssocID="{25E48D94-F30B-43E1-8584-A8EAC8BBE573}" presName="composite" presStyleCnt="0"/>
      <dgm:spPr/>
    </dgm:pt>
    <dgm:pt modelId="{52ED44F9-3456-4BFB-BC53-7DF779AEE95F}" type="pres">
      <dgm:prSet presAssocID="{25E48D94-F30B-43E1-8584-A8EAC8BBE573}" presName="ParentText" presStyleLbl="node1" presStyleIdx="2" presStyleCnt="3" custScaleX="142317" custScaleY="136565" custLinFactNeighborX="8216" custLinFactNeighborY="-49219">
        <dgm:presLayoutVars>
          <dgm:chMax val="1"/>
          <dgm:chPref val="1"/>
          <dgm:bulletEnabled val="1"/>
        </dgm:presLayoutVars>
      </dgm:prSet>
      <dgm:spPr/>
      <dgm:t>
        <a:bodyPr/>
        <a:lstStyle/>
        <a:p>
          <a:endParaRPr kumimoji="1" lang="ja-JP" altLang="en-US"/>
        </a:p>
      </dgm:t>
    </dgm:pt>
    <dgm:pt modelId="{4667B5D8-3190-44FE-8E7D-0FA7078CA591}" type="pres">
      <dgm:prSet presAssocID="{25E48D94-F30B-43E1-8584-A8EAC8BBE573}" presName="Image" presStyleLbl="bgImgPlace1" presStyleIdx="2" presStyleCnt="3" custScaleX="85899" custScaleY="100937" custLinFactNeighborX="11907" custLinFactNeighborY="-9482"/>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kumimoji="1" lang="ja-JP" altLang="en-US"/>
        </a:p>
      </dgm:t>
    </dgm:pt>
    <dgm:pt modelId="{733C90DE-DBF2-4576-8D61-0DF098F3E83F}" type="pres">
      <dgm:prSet presAssocID="{25E48D94-F30B-43E1-8584-A8EAC8BBE573}" presName="ChildText" presStyleLbl="fgAcc1" presStyleIdx="0" presStyleCnt="0">
        <dgm:presLayoutVars>
          <dgm:chMax val="0"/>
          <dgm:chPref val="0"/>
          <dgm:bulletEnabled val="1"/>
        </dgm:presLayoutVars>
      </dgm:prSet>
      <dgm:spPr/>
    </dgm:pt>
  </dgm:ptLst>
  <dgm:cxnLst>
    <dgm:cxn modelId="{C6E0AC0D-B2E3-43F0-AB4F-23B9B5DAD5CB}" srcId="{500E8646-CDDD-4787-867F-C53E5ADCA541}" destId="{25E48D94-F30B-43E1-8584-A8EAC8BBE573}" srcOrd="2" destOrd="0" parTransId="{AAC70C54-4620-4F09-83FA-AA5416F1FA9F}" sibTransId="{BC8BB890-7AF6-4D6B-B3D2-583AD1579BDD}"/>
    <dgm:cxn modelId="{282F2A8F-0E7D-4489-BD7D-D7A7AEE79B93}" type="presOf" srcId="{25E48D94-F30B-43E1-8584-A8EAC8BBE573}" destId="{52ED44F9-3456-4BFB-BC53-7DF779AEE95F}" srcOrd="0" destOrd="0" presId="urn:microsoft.com/office/officeart/2008/layout/TitledPictureBlocks"/>
    <dgm:cxn modelId="{D5087399-901D-4B36-A57A-77B715AA72D2}" type="presOf" srcId="{61820D6C-ED04-4830-8DF2-49E534A4AB8B}" destId="{134ADDAE-C0DD-4F80-999D-4FDF11926F2A}" srcOrd="0" destOrd="0" presId="urn:microsoft.com/office/officeart/2008/layout/TitledPictureBlocks"/>
    <dgm:cxn modelId="{38846E46-1DCC-4C78-9F7A-001514CB23A6}" type="presOf" srcId="{BD10D9F5-D7F6-4ADC-8E8D-F0B10820D484}" destId="{81751AE3-4893-449C-A819-1E3C0B9B085D}" srcOrd="0" destOrd="0" presId="urn:microsoft.com/office/officeart/2008/layout/TitledPictureBlocks"/>
    <dgm:cxn modelId="{0D07ED35-7BD4-4B5A-BFA5-A60C714ACF72}" type="presOf" srcId="{500E8646-CDDD-4787-867F-C53E5ADCA541}" destId="{C632528C-2A18-4E20-ABCA-ECA8F082E0BE}" srcOrd="0" destOrd="0" presId="urn:microsoft.com/office/officeart/2008/layout/TitledPictureBlocks"/>
    <dgm:cxn modelId="{133BF4AB-15E1-4532-A46F-3D300016F57F}" srcId="{500E8646-CDDD-4787-867F-C53E5ADCA541}" destId="{61820D6C-ED04-4830-8DF2-49E534A4AB8B}" srcOrd="0" destOrd="0" parTransId="{ADA895EA-1242-4337-B55A-CC4BEE0E8221}" sibTransId="{67577739-EB18-4BE6-BD3D-B50A316A3322}"/>
    <dgm:cxn modelId="{39D83803-49D3-4FAE-9D50-D645F78AA487}" srcId="{500E8646-CDDD-4787-867F-C53E5ADCA541}" destId="{BD10D9F5-D7F6-4ADC-8E8D-F0B10820D484}" srcOrd="1" destOrd="0" parTransId="{2EE2024B-45F6-4FCE-A85C-B0121227FE06}" sibTransId="{A95ACB36-83D9-4942-9AD1-74F474ACA47D}"/>
    <dgm:cxn modelId="{857DEB9C-C808-4D02-862F-2000FFEE021E}" type="presParOf" srcId="{C632528C-2A18-4E20-ABCA-ECA8F082E0BE}" destId="{89FC45A0-2248-40D5-8B8C-01D2382C8D00}" srcOrd="0" destOrd="0" presId="urn:microsoft.com/office/officeart/2008/layout/TitledPictureBlocks"/>
    <dgm:cxn modelId="{57FF4942-5FFA-48FF-A3EC-054D726769EF}" type="presParOf" srcId="{89FC45A0-2248-40D5-8B8C-01D2382C8D00}" destId="{134ADDAE-C0DD-4F80-999D-4FDF11926F2A}" srcOrd="0" destOrd="0" presId="urn:microsoft.com/office/officeart/2008/layout/TitledPictureBlocks"/>
    <dgm:cxn modelId="{D94ECE68-50B9-44EC-A606-CC2BEE6F8FA7}" type="presParOf" srcId="{89FC45A0-2248-40D5-8B8C-01D2382C8D00}" destId="{EB21EA4B-677F-494D-84D9-D15B9B91F97A}" srcOrd="1" destOrd="0" presId="urn:microsoft.com/office/officeart/2008/layout/TitledPictureBlocks"/>
    <dgm:cxn modelId="{C2F3CFF0-DFAA-4CC4-928D-93897D36FD7D}" type="presParOf" srcId="{89FC45A0-2248-40D5-8B8C-01D2382C8D00}" destId="{07F3485C-B663-495E-B8EC-631C4FB69E36}" srcOrd="2" destOrd="0" presId="urn:microsoft.com/office/officeart/2008/layout/TitledPictureBlocks"/>
    <dgm:cxn modelId="{A8B4992F-334C-4306-92AD-BCB76ED6B103}" type="presParOf" srcId="{C632528C-2A18-4E20-ABCA-ECA8F082E0BE}" destId="{EC22E4A8-5A5E-4F1E-ADC7-03F1B3548749}" srcOrd="1" destOrd="0" presId="urn:microsoft.com/office/officeart/2008/layout/TitledPictureBlocks"/>
    <dgm:cxn modelId="{201AC56D-574F-424E-998F-C2224AABCC4C}" type="presParOf" srcId="{C632528C-2A18-4E20-ABCA-ECA8F082E0BE}" destId="{003E455E-1365-4053-9A47-FADEEEEED0A3}" srcOrd="2" destOrd="0" presId="urn:microsoft.com/office/officeart/2008/layout/TitledPictureBlocks"/>
    <dgm:cxn modelId="{B44E8301-361F-4756-ADF2-FF87934735D7}" type="presParOf" srcId="{003E455E-1365-4053-9A47-FADEEEEED0A3}" destId="{81751AE3-4893-449C-A819-1E3C0B9B085D}" srcOrd="0" destOrd="0" presId="urn:microsoft.com/office/officeart/2008/layout/TitledPictureBlocks"/>
    <dgm:cxn modelId="{3A75B154-B69D-41B3-AB1A-BDD4105C9B8A}" type="presParOf" srcId="{003E455E-1365-4053-9A47-FADEEEEED0A3}" destId="{F9D679F3-E7B3-4781-A1F7-16593AE674DB}" srcOrd="1" destOrd="0" presId="urn:microsoft.com/office/officeart/2008/layout/TitledPictureBlocks"/>
    <dgm:cxn modelId="{9B815977-C00A-4856-873B-326CAB758718}" type="presParOf" srcId="{003E455E-1365-4053-9A47-FADEEEEED0A3}" destId="{5F6D1A41-3E4B-465B-AF7B-9042D3E3FE06}" srcOrd="2" destOrd="0" presId="urn:microsoft.com/office/officeart/2008/layout/TitledPictureBlocks"/>
    <dgm:cxn modelId="{17918855-97BD-4BD8-B908-02DC9221387C}" type="presParOf" srcId="{C632528C-2A18-4E20-ABCA-ECA8F082E0BE}" destId="{CCDFF0A7-E775-4D88-8942-85C8ABFB86F8}" srcOrd="3" destOrd="0" presId="urn:microsoft.com/office/officeart/2008/layout/TitledPictureBlocks"/>
    <dgm:cxn modelId="{1689EC28-57FC-471E-ADC0-5438396C3A2B}" type="presParOf" srcId="{C632528C-2A18-4E20-ABCA-ECA8F082E0BE}" destId="{8BAB652B-86AD-4A4D-8DD1-A1138F9EAD74}" srcOrd="4" destOrd="0" presId="urn:microsoft.com/office/officeart/2008/layout/TitledPictureBlocks"/>
    <dgm:cxn modelId="{D73A06E5-19D3-4DA4-A6F6-CC7FB522D5D9}" type="presParOf" srcId="{8BAB652B-86AD-4A4D-8DD1-A1138F9EAD74}" destId="{52ED44F9-3456-4BFB-BC53-7DF779AEE95F}" srcOrd="0" destOrd="0" presId="urn:microsoft.com/office/officeart/2008/layout/TitledPictureBlocks"/>
    <dgm:cxn modelId="{D4AE46C7-0266-4A92-A22F-01F850B99754}" type="presParOf" srcId="{8BAB652B-86AD-4A4D-8DD1-A1138F9EAD74}" destId="{4667B5D8-3190-44FE-8E7D-0FA7078CA591}" srcOrd="1" destOrd="0" presId="urn:microsoft.com/office/officeart/2008/layout/TitledPictureBlocks"/>
    <dgm:cxn modelId="{D0597D5E-4E14-4F3C-AD45-777592BC34E4}" type="presParOf" srcId="{8BAB652B-86AD-4A4D-8DD1-A1138F9EAD74}" destId="{733C90DE-DBF2-4576-8D61-0DF098F3E83F}"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6F923-2EEB-4F1E-BCD8-6F0194A2C3F4}">
      <dsp:nvSpPr>
        <dsp:cNvPr id="0" name=""/>
        <dsp:cNvSpPr/>
      </dsp:nvSpPr>
      <dsp:spPr>
        <a:xfrm rot="5400000">
          <a:off x="4984313" y="-2074629"/>
          <a:ext cx="1213510" cy="6968205"/>
        </a:xfrm>
        <a:prstGeom prst="round2SameRect">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130000"/>
            </a:lnSpc>
            <a:spcBef>
              <a:spcPct val="0"/>
            </a:spcBef>
            <a:spcAft>
              <a:spcPct val="15000"/>
            </a:spcAft>
            <a:buChar char="••"/>
          </a:pPr>
          <a:r>
            <a:rPr kumimoji="1" lang="ja-JP" altLang="en-US" sz="2200" kern="1200" dirty="0" smtClean="0">
              <a:solidFill>
                <a:schemeClr val="tx1"/>
              </a:solidFill>
            </a:rPr>
            <a:t>県域</a:t>
          </a:r>
          <a:r>
            <a:rPr kumimoji="1" lang="ja-JP" altLang="en-US" sz="2200" kern="1200" dirty="0" smtClean="0">
              <a:solidFill>
                <a:schemeClr val="bg2">
                  <a:lumMod val="25000"/>
                </a:schemeClr>
              </a:solidFill>
            </a:rPr>
            <a:t>での許可申請における運用変更</a:t>
          </a:r>
          <a:endParaRPr kumimoji="1" lang="ja-JP" altLang="en-US" sz="2200" kern="1200" dirty="0">
            <a:solidFill>
              <a:schemeClr val="bg2">
                <a:lumMod val="25000"/>
              </a:schemeClr>
            </a:solidFill>
          </a:endParaRPr>
        </a:p>
        <a:p>
          <a:pPr marL="228600" lvl="1" indent="-228600" algn="l" defTabSz="977900">
            <a:lnSpc>
              <a:spcPct val="130000"/>
            </a:lnSpc>
            <a:spcBef>
              <a:spcPct val="0"/>
            </a:spcBef>
            <a:spcAft>
              <a:spcPct val="15000"/>
            </a:spcAft>
            <a:buChar char="••"/>
          </a:pPr>
          <a:r>
            <a:rPr kumimoji="1" lang="ja-JP" altLang="en-US" sz="2200" kern="1200" dirty="0" smtClean="0">
              <a:solidFill>
                <a:schemeClr val="bg2">
                  <a:lumMod val="25000"/>
                </a:schemeClr>
              </a:solidFill>
            </a:rPr>
            <a:t>近年発出された通知等について</a:t>
          </a:r>
          <a:endParaRPr kumimoji="1" lang="ja-JP" altLang="en-US" sz="2200" kern="1200" dirty="0">
            <a:solidFill>
              <a:schemeClr val="bg2">
                <a:lumMod val="25000"/>
              </a:schemeClr>
            </a:solidFill>
          </a:endParaRPr>
        </a:p>
      </dsp:txBody>
      <dsp:txXfrm rot="-5400000">
        <a:off x="2106966" y="861957"/>
        <a:ext cx="6908966" cy="1095032"/>
      </dsp:txXfrm>
    </dsp:sp>
    <dsp:sp modelId="{90C2438A-2A5A-46A1-B7E8-DB429921C7DA}">
      <dsp:nvSpPr>
        <dsp:cNvPr id="0" name=""/>
        <dsp:cNvSpPr/>
      </dsp:nvSpPr>
      <dsp:spPr>
        <a:xfrm>
          <a:off x="76720" y="73343"/>
          <a:ext cx="1953524" cy="3055325"/>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152400" rIns="304800" bIns="152400" numCol="1" spcCol="1270" anchor="ctr" anchorCtr="0">
          <a:noAutofit/>
        </a:bodyPr>
        <a:lstStyle/>
        <a:p>
          <a:pPr lvl="0" algn="ctr" defTabSz="3556000">
            <a:lnSpc>
              <a:spcPct val="90000"/>
            </a:lnSpc>
            <a:spcBef>
              <a:spcPct val="0"/>
            </a:spcBef>
            <a:spcAft>
              <a:spcPct val="35000"/>
            </a:spcAft>
          </a:pPr>
          <a:r>
            <a:rPr kumimoji="1" lang="ja-JP" altLang="en-US" sz="8000" i="1" kern="1200" dirty="0" smtClean="0">
              <a:ln>
                <a:solidFill>
                  <a:sysClr val="windowText" lastClr="000000"/>
                </a:solidFill>
              </a:ln>
              <a:solidFill>
                <a:schemeClr val="bg2">
                  <a:lumMod val="25000"/>
                </a:schemeClr>
              </a:solidFill>
            </a:rPr>
            <a:t>１</a:t>
          </a:r>
          <a:endParaRPr kumimoji="1" lang="ja-JP" altLang="en-US" sz="8000" i="1" kern="1200" dirty="0">
            <a:ln>
              <a:solidFill>
                <a:sysClr val="windowText" lastClr="000000"/>
              </a:solidFill>
            </a:ln>
            <a:solidFill>
              <a:schemeClr val="bg2">
                <a:lumMod val="25000"/>
              </a:schemeClr>
            </a:solidFill>
          </a:endParaRPr>
        </a:p>
      </dsp:txBody>
      <dsp:txXfrm>
        <a:off x="172083" y="168706"/>
        <a:ext cx="1762798" cy="2864599"/>
      </dsp:txXfrm>
    </dsp:sp>
    <dsp:sp modelId="{7A4A7DF0-9E27-4F2F-90F1-33467D89FC5D}">
      <dsp:nvSpPr>
        <dsp:cNvPr id="0" name=""/>
        <dsp:cNvSpPr/>
      </dsp:nvSpPr>
      <dsp:spPr>
        <a:xfrm rot="5400000">
          <a:off x="4351522" y="840579"/>
          <a:ext cx="2444260" cy="6968205"/>
        </a:xfrm>
        <a:prstGeom prst="round2SameRect">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130000"/>
            </a:lnSpc>
            <a:spcBef>
              <a:spcPct val="0"/>
            </a:spcBef>
            <a:spcAft>
              <a:spcPct val="15000"/>
            </a:spcAft>
            <a:buChar char="••"/>
          </a:pPr>
          <a:r>
            <a:rPr lang="ja-JP" altLang="en-US" sz="2200" b="0" i="0" kern="1200" dirty="0" smtClean="0">
              <a:solidFill>
                <a:schemeClr val="bg2">
                  <a:lumMod val="25000"/>
                </a:schemeClr>
              </a:solidFill>
            </a:rPr>
            <a:t>プラスチックに係る資源循環の促進等に関する法律</a:t>
          </a:r>
          <a:endParaRPr kumimoji="1" lang="ja-JP" altLang="en-US" sz="2200" kern="1200" dirty="0">
            <a:solidFill>
              <a:schemeClr val="bg2">
                <a:lumMod val="25000"/>
              </a:schemeClr>
            </a:solidFill>
          </a:endParaRPr>
        </a:p>
        <a:p>
          <a:pPr marL="228600" lvl="1" indent="-228600" algn="l" defTabSz="977900">
            <a:lnSpc>
              <a:spcPct val="130000"/>
            </a:lnSpc>
            <a:spcBef>
              <a:spcPct val="0"/>
            </a:spcBef>
            <a:spcAft>
              <a:spcPct val="15000"/>
            </a:spcAft>
            <a:buChar char="••"/>
          </a:pPr>
          <a:r>
            <a:rPr lang="ja-JP" altLang="en-US" sz="2200" kern="1200" dirty="0" smtClean="0">
              <a:solidFill>
                <a:schemeClr val="bg2">
                  <a:lumMod val="25000"/>
                </a:schemeClr>
              </a:solidFill>
            </a:rPr>
            <a:t>神奈川県プラスチック資源循環推進等計画</a:t>
          </a:r>
          <a:endParaRPr kumimoji="1" lang="ja-JP" altLang="en-US" sz="2200" kern="1200" dirty="0">
            <a:solidFill>
              <a:schemeClr val="bg2">
                <a:lumMod val="25000"/>
              </a:schemeClr>
            </a:solidFill>
          </a:endParaRPr>
        </a:p>
        <a:p>
          <a:pPr marL="228600" lvl="1" indent="-228600" algn="l" defTabSz="977900">
            <a:lnSpc>
              <a:spcPct val="130000"/>
            </a:lnSpc>
            <a:spcBef>
              <a:spcPct val="0"/>
            </a:spcBef>
            <a:spcAft>
              <a:spcPct val="15000"/>
            </a:spcAft>
            <a:buChar char="••"/>
          </a:pPr>
          <a:r>
            <a:rPr kumimoji="1" lang="ja-JP" altLang="en-US" sz="2200" kern="1200" dirty="0" smtClean="0">
              <a:solidFill>
                <a:schemeClr val="bg2">
                  <a:lumMod val="25000"/>
                </a:schemeClr>
              </a:solidFill>
            </a:rPr>
            <a:t>廃棄物自主管理事業における取組みについて</a:t>
          </a:r>
          <a:endParaRPr kumimoji="1" lang="ja-JP" altLang="en-US" sz="2200" kern="1200" dirty="0">
            <a:solidFill>
              <a:schemeClr val="bg2">
                <a:lumMod val="25000"/>
              </a:schemeClr>
            </a:solidFill>
          </a:endParaRPr>
        </a:p>
        <a:p>
          <a:pPr marL="228600" lvl="1" indent="-228600" algn="l" defTabSz="977900">
            <a:lnSpc>
              <a:spcPct val="130000"/>
            </a:lnSpc>
            <a:spcBef>
              <a:spcPct val="0"/>
            </a:spcBef>
            <a:spcAft>
              <a:spcPct val="15000"/>
            </a:spcAft>
            <a:buChar char="••"/>
          </a:pPr>
          <a:r>
            <a:rPr kumimoji="1" lang="ja-JP" altLang="en-US" sz="2200" kern="1200" dirty="0" smtClean="0">
              <a:solidFill>
                <a:schemeClr val="bg2">
                  <a:lumMod val="25000"/>
                </a:schemeClr>
              </a:solidFill>
            </a:rPr>
            <a:t>再資源化事業等高度化法</a:t>
          </a:r>
          <a:endParaRPr kumimoji="1" lang="ja-JP" altLang="en-US" sz="2200" kern="1200" dirty="0">
            <a:solidFill>
              <a:schemeClr val="bg2">
                <a:lumMod val="25000"/>
              </a:schemeClr>
            </a:solidFill>
          </a:endParaRPr>
        </a:p>
        <a:p>
          <a:pPr marL="228600" lvl="1" indent="-228600" algn="l" defTabSz="977900">
            <a:lnSpc>
              <a:spcPct val="130000"/>
            </a:lnSpc>
            <a:spcBef>
              <a:spcPct val="0"/>
            </a:spcBef>
            <a:spcAft>
              <a:spcPct val="15000"/>
            </a:spcAft>
            <a:buChar char="••"/>
          </a:pPr>
          <a:r>
            <a:rPr kumimoji="1" lang="ja-JP" altLang="en-US" sz="2200" kern="1200" dirty="0" smtClean="0">
              <a:solidFill>
                <a:schemeClr val="bg2">
                  <a:lumMod val="25000"/>
                </a:schemeClr>
              </a:solidFill>
            </a:rPr>
            <a:t>神奈川県循環型社会づくり計画</a:t>
          </a:r>
          <a:endParaRPr kumimoji="1" lang="ja-JP" altLang="en-US" sz="2200" kern="1200" dirty="0">
            <a:solidFill>
              <a:schemeClr val="bg2">
                <a:lumMod val="25000"/>
              </a:schemeClr>
            </a:solidFill>
          </a:endParaRPr>
        </a:p>
      </dsp:txBody>
      <dsp:txXfrm rot="-5400000">
        <a:off x="2089550" y="3221871"/>
        <a:ext cx="6848886" cy="2205622"/>
      </dsp:txXfrm>
    </dsp:sp>
    <dsp:sp modelId="{78BE5CB5-A0E3-41B0-B266-6EDC38354995}">
      <dsp:nvSpPr>
        <dsp:cNvPr id="0" name=""/>
        <dsp:cNvSpPr/>
      </dsp:nvSpPr>
      <dsp:spPr>
        <a:xfrm>
          <a:off x="68016" y="3064290"/>
          <a:ext cx="1953524" cy="3055325"/>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152400" rIns="304800" bIns="152400" numCol="1" spcCol="1270" anchor="ctr" anchorCtr="0">
          <a:noAutofit/>
        </a:bodyPr>
        <a:lstStyle/>
        <a:p>
          <a:pPr lvl="0" algn="ctr" defTabSz="3556000">
            <a:lnSpc>
              <a:spcPct val="90000"/>
            </a:lnSpc>
            <a:spcBef>
              <a:spcPct val="0"/>
            </a:spcBef>
            <a:spcAft>
              <a:spcPct val="35000"/>
            </a:spcAft>
          </a:pPr>
          <a:r>
            <a:rPr kumimoji="1" lang="ja-JP" altLang="en-US" sz="8000" i="1" kern="1200" dirty="0" smtClean="0">
              <a:ln>
                <a:solidFill>
                  <a:sysClr val="windowText" lastClr="000000"/>
                </a:solidFill>
              </a:ln>
              <a:solidFill>
                <a:schemeClr val="bg2">
                  <a:lumMod val="25000"/>
                </a:schemeClr>
              </a:solidFill>
            </a:rPr>
            <a:t>２</a:t>
          </a:r>
          <a:endParaRPr kumimoji="1" lang="ja-JP" altLang="en-US" sz="8000" i="1" kern="1200" dirty="0">
            <a:ln>
              <a:solidFill>
                <a:sysClr val="windowText" lastClr="000000"/>
              </a:solidFill>
            </a:ln>
            <a:solidFill>
              <a:schemeClr val="bg2">
                <a:lumMod val="25000"/>
              </a:schemeClr>
            </a:solidFill>
          </a:endParaRPr>
        </a:p>
      </dsp:txBody>
      <dsp:txXfrm>
        <a:off x="163379" y="3159653"/>
        <a:ext cx="1762798" cy="2864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1EA4B-677F-494D-84D9-D15B9B91F97A}">
      <dsp:nvSpPr>
        <dsp:cNvPr id="0" name=""/>
        <dsp:cNvSpPr/>
      </dsp:nvSpPr>
      <dsp:spPr>
        <a:xfrm>
          <a:off x="681908" y="1002178"/>
          <a:ext cx="1364289" cy="115595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4ADDAE-C0DD-4F80-999D-4FDF11926F2A}">
      <dsp:nvSpPr>
        <dsp:cNvPr id="0" name=""/>
        <dsp:cNvSpPr/>
      </dsp:nvSpPr>
      <dsp:spPr>
        <a:xfrm>
          <a:off x="233555" y="634530"/>
          <a:ext cx="2236983" cy="3111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令和</a:t>
          </a:r>
          <a:r>
            <a:rPr kumimoji="1" lang="en-US" altLang="ja-JP" sz="1800" kern="1200" dirty="0" smtClean="0"/>
            <a:t>5</a:t>
          </a:r>
          <a:r>
            <a:rPr kumimoji="1" lang="ja-JP" altLang="en-US" sz="1800" kern="1200" dirty="0" smtClean="0"/>
            <a:t>年</a:t>
          </a:r>
          <a:r>
            <a:rPr kumimoji="1" lang="en-US" altLang="ja-JP" sz="1800" kern="1200" dirty="0" smtClean="0"/>
            <a:t>5</a:t>
          </a:r>
          <a:r>
            <a:rPr kumimoji="1" lang="ja-JP" altLang="en-US" sz="1800" kern="1200" dirty="0" smtClean="0"/>
            <a:t>月</a:t>
          </a:r>
          <a:r>
            <a:rPr kumimoji="1" lang="en-US" altLang="ja-JP" sz="1800" kern="1200" dirty="0" smtClean="0"/>
            <a:t>31</a:t>
          </a:r>
          <a:r>
            <a:rPr kumimoji="1" lang="ja-JP" altLang="en-US" sz="1800" kern="1200" dirty="0" smtClean="0"/>
            <a:t>日発</a:t>
          </a:r>
          <a:endParaRPr kumimoji="1" lang="ja-JP" altLang="en-US" sz="1800" kern="1200" dirty="0"/>
        </a:p>
      </dsp:txBody>
      <dsp:txXfrm>
        <a:off x="233555" y="634530"/>
        <a:ext cx="2236983" cy="311100"/>
      </dsp:txXfrm>
    </dsp:sp>
    <dsp:sp modelId="{F9D679F3-E7B3-4781-A1F7-16593AE674DB}">
      <dsp:nvSpPr>
        <dsp:cNvPr id="0" name=""/>
        <dsp:cNvSpPr/>
      </dsp:nvSpPr>
      <dsp:spPr>
        <a:xfrm>
          <a:off x="3482902" y="917725"/>
          <a:ext cx="1406821" cy="132487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751AE3-4893-449C-A819-1E3C0B9B085D}">
      <dsp:nvSpPr>
        <dsp:cNvPr id="0" name=""/>
        <dsp:cNvSpPr/>
      </dsp:nvSpPr>
      <dsp:spPr>
        <a:xfrm>
          <a:off x="3046337" y="650687"/>
          <a:ext cx="2226772" cy="3111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令和</a:t>
          </a:r>
          <a:r>
            <a:rPr kumimoji="1" lang="en-US" altLang="ja-JP" sz="1800" kern="1200" dirty="0" smtClean="0"/>
            <a:t>6</a:t>
          </a:r>
          <a:r>
            <a:rPr kumimoji="1" lang="ja-JP" altLang="en-US" sz="1800" kern="1200" dirty="0" smtClean="0"/>
            <a:t>年</a:t>
          </a:r>
          <a:r>
            <a:rPr kumimoji="1" lang="en-US" altLang="ja-JP" sz="1800" kern="1200" dirty="0" smtClean="0"/>
            <a:t>3</a:t>
          </a:r>
          <a:r>
            <a:rPr kumimoji="1" lang="ja-JP" altLang="en-US" sz="1800" kern="1200" dirty="0" smtClean="0"/>
            <a:t>月</a:t>
          </a:r>
          <a:r>
            <a:rPr kumimoji="1" lang="en-US" altLang="ja-JP" sz="1800" kern="1200" dirty="0" smtClean="0"/>
            <a:t>29</a:t>
          </a:r>
          <a:r>
            <a:rPr kumimoji="1" lang="ja-JP" altLang="en-US" sz="1800" kern="1200" dirty="0" smtClean="0"/>
            <a:t>日発</a:t>
          </a:r>
          <a:endParaRPr kumimoji="1" lang="ja-JP" altLang="en-US" sz="1800" kern="1200" dirty="0"/>
        </a:p>
      </dsp:txBody>
      <dsp:txXfrm>
        <a:off x="3046337" y="650687"/>
        <a:ext cx="2226772" cy="311100"/>
      </dsp:txXfrm>
    </dsp:sp>
    <dsp:sp modelId="{4667B5D8-3190-44FE-8E7D-0FA7078CA591}">
      <dsp:nvSpPr>
        <dsp:cNvPr id="0" name=""/>
        <dsp:cNvSpPr/>
      </dsp:nvSpPr>
      <dsp:spPr>
        <a:xfrm>
          <a:off x="6304061" y="934176"/>
          <a:ext cx="1341196" cy="133533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ED44F9-3456-4BFB-BC53-7DF779AEE95F}">
      <dsp:nvSpPr>
        <dsp:cNvPr id="0" name=""/>
        <dsp:cNvSpPr/>
      </dsp:nvSpPr>
      <dsp:spPr>
        <a:xfrm>
          <a:off x="5805986" y="659788"/>
          <a:ext cx="2222087" cy="3111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令和</a:t>
          </a:r>
          <a:r>
            <a:rPr kumimoji="1" lang="en-US" altLang="ja-JP" sz="1800" kern="1200" dirty="0" smtClean="0"/>
            <a:t>6</a:t>
          </a:r>
          <a:r>
            <a:rPr kumimoji="1" lang="ja-JP" altLang="en-US" sz="1800" kern="1200" dirty="0" smtClean="0"/>
            <a:t>年</a:t>
          </a:r>
          <a:r>
            <a:rPr kumimoji="1" lang="en-US" altLang="ja-JP" sz="1800" kern="1200" dirty="0" smtClean="0"/>
            <a:t>6</a:t>
          </a:r>
          <a:r>
            <a:rPr kumimoji="1" lang="ja-JP" altLang="en-US" sz="1800" kern="1200" dirty="0" smtClean="0"/>
            <a:t>月</a:t>
          </a:r>
          <a:r>
            <a:rPr kumimoji="1" lang="en-US" altLang="ja-JP" sz="1800" kern="1200" dirty="0" smtClean="0"/>
            <a:t>28</a:t>
          </a:r>
          <a:r>
            <a:rPr kumimoji="1" lang="ja-JP" altLang="en-US" sz="1800" kern="1200" dirty="0" smtClean="0"/>
            <a:t>日発</a:t>
          </a:r>
          <a:endParaRPr kumimoji="1" lang="ja-JP" altLang="en-US" sz="1800" kern="1200" dirty="0"/>
        </a:p>
      </dsp:txBody>
      <dsp:txXfrm>
        <a:off x="5805986" y="659788"/>
        <a:ext cx="2222087" cy="3111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273DFC92-EFCC-42C7-831E-2BA6F0A939CE}" type="datetimeFigureOut">
              <a:rPr kumimoji="1" lang="ja-JP" altLang="en-US" smtClean="0"/>
              <a:t>2024/11/19</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15C8EF7B-F820-459E-BC36-6B54BE7FAB0C}" type="slidenum">
              <a:rPr kumimoji="1" lang="ja-JP" altLang="en-US" smtClean="0"/>
              <a:t>‹#›</a:t>
            </a:fld>
            <a:endParaRPr kumimoji="1" lang="ja-JP" altLang="en-US"/>
          </a:p>
        </p:txBody>
      </p:sp>
    </p:spTree>
    <p:extLst>
      <p:ext uri="{BB962C8B-B14F-4D97-AF65-F5344CB8AC3E}">
        <p14:creationId xmlns:p14="http://schemas.microsoft.com/office/powerpoint/2010/main" val="1473210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E2797BB3-3C7B-4A11-8F7C-016BC0F54DF7}" type="datetimeFigureOut">
              <a:rPr kumimoji="1" lang="ja-JP" altLang="en-US" smtClean="0"/>
              <a:t>2024/11/19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AC044BF-F28E-4985-A4FC-7A708562874E}" type="slidenum">
              <a:rPr kumimoji="1" lang="ja-JP" altLang="en-US" smtClean="0"/>
              <a:t>‹#›</a:t>
            </a:fld>
            <a:endParaRPr kumimoji="1" lang="ja-JP" altLang="en-US"/>
          </a:p>
        </p:txBody>
      </p:sp>
    </p:spTree>
    <p:extLst>
      <p:ext uri="{BB962C8B-B14F-4D97-AF65-F5344CB8AC3E}">
        <p14:creationId xmlns:p14="http://schemas.microsoft.com/office/powerpoint/2010/main" val="2897635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0</a:t>
            </a:fld>
            <a:endParaRPr kumimoji="1" lang="ja-JP" altLang="en-US"/>
          </a:p>
        </p:txBody>
      </p:sp>
    </p:spTree>
    <p:extLst>
      <p:ext uri="{BB962C8B-B14F-4D97-AF65-F5344CB8AC3E}">
        <p14:creationId xmlns:p14="http://schemas.microsoft.com/office/powerpoint/2010/main" val="2404673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20</a:t>
            </a:fld>
            <a:endParaRPr kumimoji="1" lang="ja-JP" altLang="en-US"/>
          </a:p>
        </p:txBody>
      </p:sp>
    </p:spTree>
    <p:extLst>
      <p:ext uri="{BB962C8B-B14F-4D97-AF65-F5344CB8AC3E}">
        <p14:creationId xmlns:p14="http://schemas.microsoft.com/office/powerpoint/2010/main" val="2584942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21</a:t>
            </a:fld>
            <a:endParaRPr kumimoji="1" lang="ja-JP" altLang="en-US"/>
          </a:p>
        </p:txBody>
      </p:sp>
    </p:spTree>
    <p:extLst>
      <p:ext uri="{BB962C8B-B14F-4D97-AF65-F5344CB8AC3E}">
        <p14:creationId xmlns:p14="http://schemas.microsoft.com/office/powerpoint/2010/main" val="1156566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22</a:t>
            </a:fld>
            <a:endParaRPr kumimoji="1" lang="ja-JP" altLang="en-US"/>
          </a:p>
        </p:txBody>
      </p:sp>
    </p:spTree>
    <p:extLst>
      <p:ext uri="{BB962C8B-B14F-4D97-AF65-F5344CB8AC3E}">
        <p14:creationId xmlns:p14="http://schemas.microsoft.com/office/powerpoint/2010/main" val="235130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a:t>
            </a:fld>
            <a:endParaRPr kumimoji="1" lang="ja-JP" altLang="en-US"/>
          </a:p>
        </p:txBody>
      </p:sp>
    </p:spTree>
    <p:extLst>
      <p:ext uri="{BB962C8B-B14F-4D97-AF65-F5344CB8AC3E}">
        <p14:creationId xmlns:p14="http://schemas.microsoft.com/office/powerpoint/2010/main" val="379402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a:t>
            </a:fld>
            <a:endParaRPr kumimoji="1" lang="ja-JP" altLang="en-US"/>
          </a:p>
        </p:txBody>
      </p:sp>
    </p:spTree>
    <p:extLst>
      <p:ext uri="{BB962C8B-B14F-4D97-AF65-F5344CB8AC3E}">
        <p14:creationId xmlns:p14="http://schemas.microsoft.com/office/powerpoint/2010/main" val="332531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a:t>
            </a:fld>
            <a:endParaRPr kumimoji="1" lang="ja-JP" altLang="en-US"/>
          </a:p>
        </p:txBody>
      </p:sp>
    </p:spTree>
    <p:extLst>
      <p:ext uri="{BB962C8B-B14F-4D97-AF65-F5344CB8AC3E}">
        <p14:creationId xmlns:p14="http://schemas.microsoft.com/office/powerpoint/2010/main" val="1532365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4</a:t>
            </a:fld>
            <a:endParaRPr kumimoji="1" lang="ja-JP" altLang="en-US"/>
          </a:p>
        </p:txBody>
      </p:sp>
    </p:spTree>
    <p:extLst>
      <p:ext uri="{BB962C8B-B14F-4D97-AF65-F5344CB8AC3E}">
        <p14:creationId xmlns:p14="http://schemas.microsoft.com/office/powerpoint/2010/main" val="304121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5</a:t>
            </a:fld>
            <a:endParaRPr kumimoji="1" lang="ja-JP" altLang="en-US"/>
          </a:p>
        </p:txBody>
      </p:sp>
    </p:spTree>
    <p:extLst>
      <p:ext uri="{BB962C8B-B14F-4D97-AF65-F5344CB8AC3E}">
        <p14:creationId xmlns:p14="http://schemas.microsoft.com/office/powerpoint/2010/main" val="290296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6</a:t>
            </a:fld>
            <a:endParaRPr kumimoji="1" lang="ja-JP" altLang="en-US"/>
          </a:p>
        </p:txBody>
      </p:sp>
    </p:spTree>
    <p:extLst>
      <p:ext uri="{BB962C8B-B14F-4D97-AF65-F5344CB8AC3E}">
        <p14:creationId xmlns:p14="http://schemas.microsoft.com/office/powerpoint/2010/main" val="26099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7</a:t>
            </a:fld>
            <a:endParaRPr kumimoji="1" lang="ja-JP" altLang="en-US"/>
          </a:p>
        </p:txBody>
      </p:sp>
    </p:spTree>
    <p:extLst>
      <p:ext uri="{BB962C8B-B14F-4D97-AF65-F5344CB8AC3E}">
        <p14:creationId xmlns:p14="http://schemas.microsoft.com/office/powerpoint/2010/main" val="770204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8</a:t>
            </a:fld>
            <a:endParaRPr kumimoji="1" lang="ja-JP" altLang="en-US"/>
          </a:p>
        </p:txBody>
      </p:sp>
    </p:spTree>
    <p:extLst>
      <p:ext uri="{BB962C8B-B14F-4D97-AF65-F5344CB8AC3E}">
        <p14:creationId xmlns:p14="http://schemas.microsoft.com/office/powerpoint/2010/main" val="2374131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8" name="サブタイトル 2"/>
          <p:cNvSpPr txBox="1">
            <a:spLocks/>
          </p:cNvSpPr>
          <p:nvPr userDrawn="1"/>
        </p:nvSpPr>
        <p:spPr>
          <a:xfrm>
            <a:off x="1035608" y="4215610"/>
            <a:ext cx="6552728" cy="816496"/>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endParaRPr lang="ja-JP" altLang="en-US" dirty="0"/>
          </a:p>
        </p:txBody>
      </p:sp>
      <p:sp>
        <p:nvSpPr>
          <p:cNvPr id="9" name="タイトル 1"/>
          <p:cNvSpPr>
            <a:spLocks noGrp="1"/>
          </p:cNvSpPr>
          <p:nvPr>
            <p:ph type="ctrTitle" hasCustomPrompt="1"/>
          </p:nvPr>
        </p:nvSpPr>
        <p:spPr>
          <a:xfrm>
            <a:off x="1035608" y="2239850"/>
            <a:ext cx="5760640" cy="1800200"/>
          </a:xfrm>
        </p:spPr>
        <p:txBody>
          <a:bodyPr anchor="t"/>
          <a:lstStyle>
            <a:lvl1pPr algn="l">
              <a:lnSpc>
                <a:spcPts val="4400"/>
              </a:lnSpc>
              <a:defRPr sz="32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10" name="サブタイトル 2"/>
          <p:cNvSpPr>
            <a:spLocks noGrp="1"/>
          </p:cNvSpPr>
          <p:nvPr>
            <p:ph type="subTitle" idx="1"/>
          </p:nvPr>
        </p:nvSpPr>
        <p:spPr>
          <a:xfrm>
            <a:off x="1035608" y="4391170"/>
            <a:ext cx="6552728" cy="816496"/>
          </a:xfrm>
        </p:spPr>
        <p:txBody>
          <a:bodyPr>
            <a:normAutofit/>
          </a:bodyPr>
          <a:lstStyle>
            <a:lvl1pPr marL="0" indent="0" algn="l">
              <a:buNone/>
              <a:defRPr sz="1800">
                <a:solidFill>
                  <a:srgbClr val="59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34" y="-35858"/>
            <a:ext cx="9180000" cy="7068996"/>
          </a:xfrm>
          <a:prstGeom prst="rect">
            <a:avLst/>
          </a:prstGeom>
        </p:spPr>
      </p:pic>
    </p:spTree>
    <p:extLst>
      <p:ext uri="{BB962C8B-B14F-4D97-AF65-F5344CB8AC3E}">
        <p14:creationId xmlns:p14="http://schemas.microsoft.com/office/powerpoint/2010/main" val="26517162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42880173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24217906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4025328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41411318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
        <p:nvSpPr>
          <p:cNvPr id="8" name="タイトル 1"/>
          <p:cNvSpPr>
            <a:spLocks noGrp="1"/>
          </p:cNvSpPr>
          <p:nvPr>
            <p:ph type="ctrTitle"/>
          </p:nvPr>
        </p:nvSpPr>
        <p:spPr>
          <a:xfrm>
            <a:off x="971600" y="2334478"/>
            <a:ext cx="6552728" cy="1059904"/>
          </a:xfrm>
        </p:spPr>
        <p:txBody>
          <a:bodyPr>
            <a:normAutofit/>
          </a:bodyPr>
          <a:lstStyle>
            <a:lvl1pPr algn="l">
              <a:defRPr sz="30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9" name="サブタイトル 2"/>
          <p:cNvSpPr>
            <a:spLocks noGrp="1"/>
          </p:cNvSpPr>
          <p:nvPr>
            <p:ph type="subTitle" idx="1"/>
          </p:nvPr>
        </p:nvSpPr>
        <p:spPr>
          <a:xfrm>
            <a:off x="971600" y="3789040"/>
            <a:ext cx="5760640" cy="1368152"/>
          </a:xfrm>
        </p:spPr>
        <p:txBody>
          <a:bodyPr>
            <a:normAutofit/>
          </a:bodyPr>
          <a:lstStyle>
            <a:lvl1pPr marL="0" indent="0" algn="l">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4" y="-9147"/>
            <a:ext cx="9180000" cy="7040185"/>
          </a:xfrm>
          <a:prstGeom prst="rect">
            <a:avLst/>
          </a:prstGeom>
        </p:spPr>
      </p:pic>
    </p:spTree>
    <p:extLst>
      <p:ext uri="{BB962C8B-B14F-4D97-AF65-F5344CB8AC3E}">
        <p14:creationId xmlns:p14="http://schemas.microsoft.com/office/powerpoint/2010/main" val="1595561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pPr/>
              <a:t>‹#›</a:t>
            </a:fld>
            <a:endParaRPr lang="ja-JP" altLang="en-US" dirty="0"/>
          </a:p>
        </p:txBody>
      </p:sp>
      <p:sp>
        <p:nvSpPr>
          <p:cNvPr id="6" name="コンテンツ プレースホルダー 2"/>
          <p:cNvSpPr>
            <a:spLocks noGrp="1"/>
          </p:cNvSpPr>
          <p:nvPr>
            <p:ph idx="1"/>
          </p:nvPr>
        </p:nvSpPr>
        <p:spPr>
          <a:xfrm>
            <a:off x="628650" y="1825625"/>
            <a:ext cx="7543750" cy="4351338"/>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40583691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pPr/>
              <a:t>‹#›</a:t>
            </a:fld>
            <a:endParaRPr lang="ja-JP" altLang="en-US" dirty="0"/>
          </a:p>
        </p:txBody>
      </p:sp>
      <p:sp>
        <p:nvSpPr>
          <p:cNvPr id="6" name="コンテンツ プレースホルダー 2"/>
          <p:cNvSpPr>
            <a:spLocks noGrp="1"/>
          </p:cNvSpPr>
          <p:nvPr>
            <p:ph idx="1"/>
          </p:nvPr>
        </p:nvSpPr>
        <p:spPr>
          <a:xfrm>
            <a:off x="971600" y="1340767"/>
            <a:ext cx="6120680" cy="4176465"/>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3447972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9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511319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8089614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4946333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21307389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6746730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1975" y="0"/>
            <a:ext cx="8692025" cy="6858000"/>
          </a:xfrm>
          <a:prstGeom prst="rect">
            <a:avLst/>
          </a:prstGeom>
        </p:spPr>
      </p:pic>
      <p:sp>
        <p:nvSpPr>
          <p:cNvPr id="2" name="Title Placeholder 1"/>
          <p:cNvSpPr>
            <a:spLocks noGrp="1"/>
          </p:cNvSpPr>
          <p:nvPr>
            <p:ph type="title"/>
          </p:nvPr>
        </p:nvSpPr>
        <p:spPr>
          <a:xfrm>
            <a:off x="628650" y="365126"/>
            <a:ext cx="74880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4880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a:pPr>
            <a:r>
              <a:rPr kumimoji="1" lang="ja-JP" altLang="en-US" sz="2000" b="0" i="0" u="none" strike="noStrike" kern="1200" cap="none" spc="0" normalizeH="0" baseline="0" noProof="0" dirty="0" smtClean="0">
                <a:ln>
                  <a:noFill/>
                </a:ln>
                <a:solidFill>
                  <a:srgbClr val="595757"/>
                </a:solidFill>
                <a:effectLst/>
                <a:uLnTx/>
                <a:uFillTx/>
                <a:latin typeface="Arial"/>
                <a:ea typeface="メイリオ"/>
                <a:cs typeface="+mn-cs"/>
              </a:rPr>
              <a:t>マスター テキストの書式設定</a:t>
            </a:r>
          </a:p>
          <a:p>
            <a:pPr marL="685800" marR="0" lvl="1"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2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143000" marR="0" lvl="2"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3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600200" marR="0" lvl="3"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4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lvl="0"/>
            <a:endParaRPr lang="ja-JP" altLang="en-US" dirty="0" smtClean="0"/>
          </a:p>
        </p:txBody>
      </p:sp>
      <p:sp>
        <p:nvSpPr>
          <p:cNvPr id="4" name="Date Placeholder 3"/>
          <p:cNvSpPr>
            <a:spLocks noGrp="1"/>
          </p:cNvSpPr>
          <p:nvPr>
            <p:ph type="dt" sz="half" idx="2"/>
          </p:nvPr>
        </p:nvSpPr>
        <p:spPr>
          <a:xfrm>
            <a:off x="628650" y="6430448"/>
            <a:ext cx="20574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5" name="Footer Placeholder 4"/>
          <p:cNvSpPr>
            <a:spLocks noGrp="1"/>
          </p:cNvSpPr>
          <p:nvPr>
            <p:ph type="ftr" sz="quarter" idx="3"/>
          </p:nvPr>
        </p:nvSpPr>
        <p:spPr>
          <a:xfrm>
            <a:off x="3028950" y="6430448"/>
            <a:ext cx="30861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6" name="Slide Number Placeholder 5"/>
          <p:cNvSpPr>
            <a:spLocks noGrp="1"/>
          </p:cNvSpPr>
          <p:nvPr>
            <p:ph type="sldNum" sz="quarter" idx="4"/>
          </p:nvPr>
        </p:nvSpPr>
        <p:spPr>
          <a:xfrm>
            <a:off x="6906186" y="6407826"/>
            <a:ext cx="2057400" cy="365125"/>
          </a:xfrm>
          <a:prstGeom prst="rect">
            <a:avLst/>
          </a:prstGeom>
        </p:spPr>
        <p:txBody>
          <a:bodyPr vert="horz" lIns="91440" tIns="45720" rIns="91440" bIns="45720" rtlCol="0" anchor="ctr"/>
          <a:lstStyle>
            <a:lvl1pPr algn="r">
              <a:defRPr sz="1300">
                <a:solidFill>
                  <a:schemeClr val="tx1">
                    <a:tint val="75000"/>
                  </a:schemeClr>
                </a:solidFill>
                <a:latin typeface="ＭＳ ゴシック" panose="020B0609070205080204" pitchFamily="49" charset="-128"/>
                <a:ea typeface="ＭＳ ゴシック" panose="020B0609070205080204" pitchFamily="49" charset="-128"/>
              </a:defRPr>
            </a:lvl1pPr>
          </a:lstStyle>
          <a:p>
            <a:fld id="{BFFF0799-BCF5-4C8E-BCD2-41538FEDF1AE}" type="slidenum">
              <a:rPr lang="ja-JP" altLang="en-US" smtClean="0"/>
              <a:pPr/>
              <a:t>‹#›</a:t>
            </a:fld>
            <a:endParaRPr lang="ja-JP" altLang="en-US" dirty="0"/>
          </a:p>
        </p:txBody>
      </p:sp>
    </p:spTree>
    <p:extLst>
      <p:ext uri="{BB962C8B-B14F-4D97-AF65-F5344CB8AC3E}">
        <p14:creationId xmlns:p14="http://schemas.microsoft.com/office/powerpoint/2010/main" val="3950422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メイリオ" panose="020B0604030504040204" pitchFamily="50" charset="-128"/>
          <a:ea typeface="メイリオ" panose="020B0604030504040204" pitchFamily="50" charset="-128"/>
          <a:cs typeface="+mj-cs"/>
        </a:defRPr>
      </a:lvl1pPr>
    </p:titleStyle>
    <p:body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1035608" y="3033346"/>
            <a:ext cx="7572061" cy="2826712"/>
          </a:xfrm>
        </p:spPr>
        <p:txBody>
          <a:bodyPr>
            <a:normAutofit/>
          </a:bodyPr>
          <a:lstStyle/>
          <a:p>
            <a:r>
              <a:rPr kumimoji="1" lang="ja-JP" altLang="en-US" sz="5400" dirty="0" smtClean="0">
                <a:solidFill>
                  <a:schemeClr val="bg2">
                    <a:lumMod val="25000"/>
                  </a:schemeClr>
                </a:solidFill>
              </a:rPr>
              <a:t>行政情報の提供</a:t>
            </a:r>
            <a:endParaRPr kumimoji="1" lang="ja-JP" altLang="en-US" sz="5400" dirty="0">
              <a:solidFill>
                <a:schemeClr val="bg2">
                  <a:lumMod val="25000"/>
                </a:schemeClr>
              </a:solidFill>
            </a:endParaRPr>
          </a:p>
        </p:txBody>
      </p:sp>
      <p:sp>
        <p:nvSpPr>
          <p:cNvPr id="9" name="サブタイトル 8"/>
          <p:cNvSpPr>
            <a:spLocks noGrp="1"/>
          </p:cNvSpPr>
          <p:nvPr>
            <p:ph type="subTitle" idx="1"/>
          </p:nvPr>
        </p:nvSpPr>
        <p:spPr>
          <a:xfrm>
            <a:off x="1035608" y="4133540"/>
            <a:ext cx="6552728" cy="514938"/>
          </a:xfrm>
        </p:spPr>
        <p:txBody>
          <a:bodyPr/>
          <a:lstStyle/>
          <a:p>
            <a:r>
              <a:rPr kumimoji="1" lang="ja-JP" altLang="en-US" sz="2000" dirty="0" smtClean="0">
                <a:solidFill>
                  <a:schemeClr val="bg2">
                    <a:lumMod val="25000"/>
                  </a:schemeClr>
                </a:solidFill>
              </a:rPr>
              <a:t>神奈川県</a:t>
            </a:r>
            <a:r>
              <a:rPr kumimoji="1" lang="ja-JP" altLang="en-US" sz="2000" dirty="0" smtClean="0"/>
              <a:t>環境農政局環境部資源循環推進課</a:t>
            </a:r>
            <a:endParaRPr kumimoji="1" lang="ja-JP" altLang="en-US" sz="2000" dirty="0"/>
          </a:p>
        </p:txBody>
      </p:sp>
    </p:spTree>
    <p:extLst>
      <p:ext uri="{BB962C8B-B14F-4D97-AF65-F5344CB8AC3E}">
        <p14:creationId xmlns:p14="http://schemas.microsoft.com/office/powerpoint/2010/main" val="4244898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smtClean="0">
                <a:solidFill>
                  <a:srgbClr val="FFFFFF"/>
                </a:solidFill>
                <a:latin typeface="ＭＳ Ｐゴシック" panose="020B0600070205080204" pitchFamily="50" charset="-128"/>
                <a:ea typeface="ＭＳ Ｐゴシック" panose="020B0600070205080204" pitchFamily="50" charset="-128"/>
              </a:rPr>
              <a:t>近年発出された通知等について</a:t>
            </a:r>
            <a:endParaRPr lang="ja-JP" altLang="en-US" sz="2400" dirty="0">
              <a:solidFill>
                <a:srgbClr val="FFFFFF"/>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許可</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申請</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に</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関</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する留意</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事項</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460421" y="1374091"/>
            <a:ext cx="8154573" cy="512594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460419" y="1362989"/>
            <a:ext cx="7910948" cy="446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0" dirty="0" smtClean="0"/>
              <a:t>デジタル化に向けた廃棄物処理法の解釈の明確化等に関する環境省</a:t>
            </a:r>
            <a:r>
              <a:rPr lang="ja-JP" altLang="ja-JP" sz="1900" dirty="0" smtClean="0"/>
              <a:t>通知</a:t>
            </a:r>
            <a:endParaRPr kumimoji="1" lang="ja-JP" altLang="en-US" sz="1900" dirty="0"/>
          </a:p>
        </p:txBody>
      </p:sp>
      <p:sp>
        <p:nvSpPr>
          <p:cNvPr id="19" name="スライド番号プレースホルダー 1"/>
          <p:cNvSpPr>
            <a:spLocks noGrp="1"/>
          </p:cNvSpPr>
          <p:nvPr>
            <p:ph type="sldNum" sz="quarter" idx="12"/>
          </p:nvPr>
        </p:nvSpPr>
        <p:spPr>
          <a:xfrm>
            <a:off x="6906186" y="6407826"/>
            <a:ext cx="2057400" cy="365125"/>
          </a:xfrm>
        </p:spPr>
        <p:txBody>
          <a:bodyPr/>
          <a:lstStyle/>
          <a:p>
            <a:fld id="{BFFF0799-BCF5-4C8E-BCD2-41538FEDF1AE}" type="slidenum">
              <a:rPr kumimoji="1" lang="ja-JP" altLang="en-US" smtClean="0"/>
              <a:t>9</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1893765447"/>
              </p:ext>
            </p:extLst>
          </p:nvPr>
        </p:nvGraphicFramePr>
        <p:xfrm>
          <a:off x="653110" y="2376073"/>
          <a:ext cx="7804215" cy="3779520"/>
        </p:xfrm>
        <a:graphic>
          <a:graphicData uri="http://schemas.openxmlformats.org/drawingml/2006/table">
            <a:tbl>
              <a:tblPr firstRow="1" bandRow="1">
                <a:tableStyleId>{5C22544A-7EE6-4342-B048-85BDC9FD1C3A}</a:tableStyleId>
              </a:tblPr>
              <a:tblGrid>
                <a:gridCol w="1980931">
                  <a:extLst>
                    <a:ext uri="{9D8B030D-6E8A-4147-A177-3AD203B41FA5}">
                      <a16:colId xmlns:a16="http://schemas.microsoft.com/office/drawing/2014/main" val="2137987032"/>
                    </a:ext>
                  </a:extLst>
                </a:gridCol>
                <a:gridCol w="5823284">
                  <a:extLst>
                    <a:ext uri="{9D8B030D-6E8A-4147-A177-3AD203B41FA5}">
                      <a16:colId xmlns:a16="http://schemas.microsoft.com/office/drawing/2014/main" val="273001972"/>
                    </a:ext>
                  </a:extLst>
                </a:gridCol>
              </a:tblGrid>
              <a:tr h="303539">
                <a:tc>
                  <a:txBody>
                    <a:bodyPr/>
                    <a:lstStyle/>
                    <a:p>
                      <a:pPr algn="ctr"/>
                      <a:r>
                        <a:rPr kumimoji="1" lang="ja-JP" altLang="en-US" sz="1600" dirty="0" smtClean="0"/>
                        <a:t>項目</a:t>
                      </a:r>
                      <a:endParaRPr kumimoji="1" lang="ja-JP" altLang="en-US" sz="1600" dirty="0"/>
                    </a:p>
                  </a:txBody>
                  <a:tcPr/>
                </a:tc>
                <a:tc>
                  <a:txBody>
                    <a:bodyPr/>
                    <a:lstStyle/>
                    <a:p>
                      <a:pPr algn="ctr"/>
                      <a:r>
                        <a:rPr kumimoji="1" lang="ja-JP" altLang="en-US" sz="1600" dirty="0" smtClean="0"/>
                        <a:t>内容</a:t>
                      </a:r>
                      <a:endParaRPr kumimoji="1" lang="ja-JP" altLang="en-US" sz="1600" dirty="0"/>
                    </a:p>
                  </a:txBody>
                  <a:tcPr/>
                </a:tc>
                <a:extLst>
                  <a:ext uri="{0D108BD9-81ED-4DB2-BD59-A6C34878D82A}">
                    <a16:rowId xmlns:a16="http://schemas.microsoft.com/office/drawing/2014/main" val="646473482"/>
                  </a:ext>
                </a:extLst>
              </a:tr>
              <a:tr h="565581">
                <a:tc>
                  <a:txBody>
                    <a:bodyPr/>
                    <a:lstStyle/>
                    <a:p>
                      <a:r>
                        <a:rPr kumimoji="1" lang="ja-JP" altLang="en-US" sz="1600" dirty="0" smtClean="0">
                          <a:solidFill>
                            <a:schemeClr val="bg2">
                              <a:lumMod val="25000"/>
                            </a:schemeClr>
                          </a:solidFill>
                        </a:rPr>
                        <a:t>民間事業者等による書類の閲覧・縦覧</a:t>
                      </a:r>
                      <a:endParaRPr kumimoji="1" lang="ja-JP" altLang="en-US" sz="16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民間事業者等は、処理施設の維持管理記録等の閲覧・縦覧を、書面に代えて、ＰＣなどに保存されたデータやデータを印刷した書面により行うことが可能</a:t>
                      </a:r>
                      <a:endParaRPr kumimoji="1" lang="ja-JP" altLang="en-US" sz="1600" dirty="0">
                        <a:solidFill>
                          <a:schemeClr val="bg2">
                            <a:lumMod val="25000"/>
                          </a:schemeClr>
                        </a:solidFill>
                      </a:endParaRPr>
                    </a:p>
                  </a:txBody>
                  <a:tcPr/>
                </a:tc>
                <a:extLst>
                  <a:ext uri="{0D108BD9-81ED-4DB2-BD59-A6C34878D82A}">
                    <a16:rowId xmlns:a16="http://schemas.microsoft.com/office/drawing/2014/main" val="4228550892"/>
                  </a:ext>
                </a:extLst>
              </a:tr>
              <a:tr h="565581">
                <a:tc>
                  <a:txBody>
                    <a:bodyPr/>
                    <a:lstStyle/>
                    <a:p>
                      <a:r>
                        <a:rPr kumimoji="1" lang="ja-JP" altLang="en-US" sz="1600" dirty="0" smtClean="0">
                          <a:solidFill>
                            <a:schemeClr val="bg2">
                              <a:lumMod val="25000"/>
                            </a:schemeClr>
                          </a:solidFill>
                        </a:rPr>
                        <a:t>手数料の納付</a:t>
                      </a:r>
                      <a:endParaRPr kumimoji="1" lang="ja-JP" altLang="en-US" sz="16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申請等の手数料は、ＰＣ等の情報通信技術を利用した納付が可能</a:t>
                      </a:r>
                      <a:endParaRPr kumimoji="1" lang="en-US" altLang="ja-JP" sz="1600" dirty="0" smtClean="0">
                        <a:solidFill>
                          <a:schemeClr val="bg2">
                            <a:lumMod val="25000"/>
                          </a:schemeClr>
                        </a:solidFill>
                      </a:endParaRPr>
                    </a:p>
                    <a:p>
                      <a:r>
                        <a:rPr kumimoji="1" lang="ja-JP" altLang="en-US" sz="1600" dirty="0" smtClean="0">
                          <a:solidFill>
                            <a:schemeClr val="bg2">
                              <a:lumMod val="25000"/>
                            </a:schemeClr>
                          </a:solidFill>
                        </a:rPr>
                        <a:t>入力情報に電子署名を行い、併せて電子証明書を送信する場合や識別番号・暗証番号を入力して手数料を納付する場合は、当該申請等によって得た納付情報により行う</a:t>
                      </a:r>
                      <a:endParaRPr kumimoji="1" lang="ja-JP" altLang="en-US" sz="1600" dirty="0">
                        <a:solidFill>
                          <a:schemeClr val="bg2">
                            <a:lumMod val="25000"/>
                          </a:schemeClr>
                        </a:solidFill>
                      </a:endParaRPr>
                    </a:p>
                  </a:txBody>
                  <a:tcPr/>
                </a:tc>
                <a:extLst>
                  <a:ext uri="{0D108BD9-81ED-4DB2-BD59-A6C34878D82A}">
                    <a16:rowId xmlns:a16="http://schemas.microsoft.com/office/drawing/2014/main" val="2271407831"/>
                  </a:ext>
                </a:extLst>
              </a:tr>
              <a:tr h="565581">
                <a:tc>
                  <a:txBody>
                    <a:bodyPr/>
                    <a:lstStyle/>
                    <a:p>
                      <a:r>
                        <a:rPr kumimoji="1" lang="ja-JP" altLang="en-US" sz="1600" dirty="0" smtClean="0">
                          <a:solidFill>
                            <a:schemeClr val="bg2">
                              <a:lumMod val="25000"/>
                            </a:schemeClr>
                          </a:solidFill>
                        </a:rPr>
                        <a:t>処分通知</a:t>
                      </a:r>
                      <a:endParaRPr kumimoji="1" lang="ja-JP" altLang="en-US" sz="16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行政機関等は、ＰＣなどの電子情報処理組織を使用して処分通知等を行うことが可能</a:t>
                      </a:r>
                      <a:endParaRPr kumimoji="1" lang="en-US" altLang="ja-JP" sz="1600" dirty="0" smtClean="0">
                        <a:solidFill>
                          <a:schemeClr val="bg2">
                            <a:lumMod val="25000"/>
                          </a:schemeClr>
                        </a:solidFill>
                      </a:endParaRPr>
                    </a:p>
                    <a:p>
                      <a:r>
                        <a:rPr kumimoji="1" lang="ja-JP" altLang="en-US" sz="1600" dirty="0" smtClean="0">
                          <a:solidFill>
                            <a:schemeClr val="bg2">
                              <a:lumMod val="25000"/>
                            </a:schemeClr>
                          </a:solidFill>
                        </a:rPr>
                        <a:t>ＰＣなどにより処分通知等を行うとき、所定事項を書面などに入力し電子署名を行い、当該ＰＣ内ファイルに記録する</a:t>
                      </a:r>
                      <a:endParaRPr kumimoji="1" lang="en-US" altLang="ja-JP" sz="1600" dirty="0" smtClean="0">
                        <a:solidFill>
                          <a:schemeClr val="bg2">
                            <a:lumMod val="25000"/>
                          </a:schemeClr>
                        </a:solidFill>
                      </a:endParaRPr>
                    </a:p>
                    <a:p>
                      <a:r>
                        <a:rPr kumimoji="1" lang="ja-JP" altLang="en-US" sz="1600" dirty="0" smtClean="0">
                          <a:solidFill>
                            <a:schemeClr val="bg2">
                              <a:lumMod val="25000"/>
                            </a:schemeClr>
                          </a:solidFill>
                        </a:rPr>
                        <a:t>処分通知等を受ける者が</a:t>
                      </a:r>
                      <a:r>
                        <a:rPr kumimoji="1" lang="en-US" altLang="ja-JP" sz="1600" dirty="0" smtClean="0">
                          <a:solidFill>
                            <a:schemeClr val="bg2">
                              <a:lumMod val="25000"/>
                            </a:schemeClr>
                          </a:solidFill>
                        </a:rPr>
                        <a:t>24</a:t>
                      </a:r>
                      <a:r>
                        <a:rPr kumimoji="1" lang="ja-JP" altLang="en-US" sz="1600" dirty="0" smtClean="0">
                          <a:solidFill>
                            <a:schemeClr val="bg2">
                              <a:lumMod val="25000"/>
                            </a:schemeClr>
                          </a:solidFill>
                        </a:rPr>
                        <a:t>時間以内にＰＣ内にデータを保存しない場合は、書面等で通知等を行うことが可能</a:t>
                      </a:r>
                      <a:endParaRPr kumimoji="1" lang="en-US" altLang="ja-JP" sz="1600" dirty="0" smtClean="0">
                        <a:solidFill>
                          <a:schemeClr val="bg2">
                            <a:lumMod val="25000"/>
                          </a:schemeClr>
                        </a:solidFill>
                      </a:endParaRPr>
                    </a:p>
                  </a:txBody>
                  <a:tcPr/>
                </a:tc>
                <a:extLst>
                  <a:ext uri="{0D108BD9-81ED-4DB2-BD59-A6C34878D82A}">
                    <a16:rowId xmlns:a16="http://schemas.microsoft.com/office/drawing/2014/main" val="1142000701"/>
                  </a:ext>
                </a:extLst>
              </a:tr>
            </a:tbl>
          </a:graphicData>
        </a:graphic>
      </p:graphicFrame>
      <p:sp>
        <p:nvSpPr>
          <p:cNvPr id="3" name="テキスト ボックス 2"/>
          <p:cNvSpPr txBox="1"/>
          <p:nvPr/>
        </p:nvSpPr>
        <p:spPr>
          <a:xfrm>
            <a:off x="495441" y="1995639"/>
            <a:ext cx="4188967" cy="369332"/>
          </a:xfrm>
          <a:prstGeom prst="rect">
            <a:avLst/>
          </a:prstGeom>
          <a:noFill/>
        </p:spPr>
        <p:txBody>
          <a:bodyPr wrap="none" rtlCol="0">
            <a:spAutoFit/>
          </a:bodyPr>
          <a:lstStyle/>
          <a:p>
            <a:r>
              <a:rPr kumimoji="1" lang="ja-JP" altLang="en-US" b="1" dirty="0" smtClean="0">
                <a:solidFill>
                  <a:srgbClr val="482AA6"/>
                </a:solidFill>
                <a:latin typeface="メイリオ" panose="020B0604030504040204" pitchFamily="50" charset="-128"/>
                <a:ea typeface="メイリオ" panose="020B0604030504040204" pitchFamily="50" charset="-128"/>
              </a:rPr>
              <a:t>■令和６年３月</a:t>
            </a:r>
            <a:r>
              <a:rPr lang="en-US" altLang="ja-JP" b="1" dirty="0" smtClean="0">
                <a:solidFill>
                  <a:srgbClr val="482AA6"/>
                </a:solidFill>
                <a:latin typeface="メイリオ" panose="020B0604030504040204" pitchFamily="50" charset="-128"/>
                <a:ea typeface="メイリオ" panose="020B0604030504040204" pitchFamily="50" charset="-128"/>
              </a:rPr>
              <a:t>29</a:t>
            </a:r>
            <a:r>
              <a:rPr kumimoji="1" lang="ja-JP" altLang="en-US" b="1" dirty="0" smtClean="0">
                <a:solidFill>
                  <a:srgbClr val="482AA6"/>
                </a:solidFill>
                <a:latin typeface="メイリオ" panose="020B0604030504040204" pitchFamily="50" charset="-128"/>
                <a:ea typeface="メイリオ" panose="020B0604030504040204" pitchFamily="50" charset="-128"/>
              </a:rPr>
              <a:t>日に発出された通知</a:t>
            </a:r>
            <a:endParaRPr kumimoji="1" lang="ja-JP" altLang="en-US" b="1" dirty="0">
              <a:solidFill>
                <a:srgbClr val="482AA6"/>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50267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smtClean="0">
                <a:solidFill>
                  <a:srgbClr val="FFFFFF"/>
                </a:solidFill>
                <a:latin typeface="ＭＳ Ｐゴシック" panose="020B0600070205080204" pitchFamily="50" charset="-128"/>
                <a:ea typeface="ＭＳ Ｐゴシック" panose="020B0600070205080204" pitchFamily="50" charset="-128"/>
              </a:rPr>
              <a:t>近年発出された通知等について</a:t>
            </a:r>
            <a:endParaRPr lang="ja-JP" altLang="en-US" sz="2400" dirty="0">
              <a:solidFill>
                <a:srgbClr val="FFFFFF"/>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許可</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申請</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に</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関</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する留意</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事項</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460421" y="1374091"/>
            <a:ext cx="8154573" cy="520546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460419" y="1362989"/>
            <a:ext cx="7910948" cy="446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0" dirty="0" smtClean="0"/>
              <a:t>デジタル化に向けた廃棄物処理法の解釈の明確化等に関する環境省</a:t>
            </a:r>
            <a:r>
              <a:rPr lang="ja-JP" altLang="ja-JP" sz="1900" dirty="0" smtClean="0"/>
              <a:t>通知</a:t>
            </a:r>
            <a:endParaRPr kumimoji="1" lang="ja-JP" altLang="en-US" sz="1900" dirty="0"/>
          </a:p>
        </p:txBody>
      </p:sp>
      <p:sp>
        <p:nvSpPr>
          <p:cNvPr id="19" name="スライド番号プレースホルダー 1"/>
          <p:cNvSpPr>
            <a:spLocks noGrp="1"/>
          </p:cNvSpPr>
          <p:nvPr>
            <p:ph type="sldNum" sz="quarter" idx="12"/>
          </p:nvPr>
        </p:nvSpPr>
        <p:spPr>
          <a:xfrm>
            <a:off x="6906186" y="6407826"/>
            <a:ext cx="2057400" cy="365125"/>
          </a:xfrm>
        </p:spPr>
        <p:txBody>
          <a:bodyPr/>
          <a:lstStyle/>
          <a:p>
            <a:fld id="{BFFF0799-BCF5-4C8E-BCD2-41538FEDF1AE}" type="slidenum">
              <a:rPr kumimoji="1" lang="ja-JP" altLang="en-US" smtClean="0"/>
              <a:t>10</a:t>
            </a:fld>
            <a:endParaRPr kumimoji="1" lang="ja-JP" altLang="en-US"/>
          </a:p>
        </p:txBody>
      </p:sp>
      <p:sp>
        <p:nvSpPr>
          <p:cNvPr id="3" name="テキスト ボックス 2"/>
          <p:cNvSpPr txBox="1"/>
          <p:nvPr/>
        </p:nvSpPr>
        <p:spPr>
          <a:xfrm>
            <a:off x="495441" y="1942226"/>
            <a:ext cx="4188967" cy="369332"/>
          </a:xfrm>
          <a:prstGeom prst="rect">
            <a:avLst/>
          </a:prstGeom>
          <a:noFill/>
        </p:spPr>
        <p:txBody>
          <a:bodyPr wrap="none" rtlCol="0">
            <a:spAutoFit/>
          </a:bodyPr>
          <a:lstStyle/>
          <a:p>
            <a:r>
              <a:rPr kumimoji="1" lang="ja-JP" altLang="en-US" b="1" dirty="0" smtClean="0">
                <a:solidFill>
                  <a:srgbClr val="482AA6"/>
                </a:solidFill>
                <a:latin typeface="メイリオ" panose="020B0604030504040204" pitchFamily="50" charset="-128"/>
                <a:ea typeface="メイリオ" panose="020B0604030504040204" pitchFamily="50" charset="-128"/>
              </a:rPr>
              <a:t>■令和６年６月</a:t>
            </a:r>
            <a:r>
              <a:rPr lang="en-US" altLang="ja-JP" b="1" dirty="0" smtClean="0">
                <a:solidFill>
                  <a:srgbClr val="482AA6"/>
                </a:solidFill>
                <a:latin typeface="メイリオ" panose="020B0604030504040204" pitchFamily="50" charset="-128"/>
                <a:ea typeface="メイリオ" panose="020B0604030504040204" pitchFamily="50" charset="-128"/>
              </a:rPr>
              <a:t>28</a:t>
            </a:r>
            <a:r>
              <a:rPr kumimoji="1" lang="ja-JP" altLang="en-US" b="1" dirty="0" smtClean="0">
                <a:solidFill>
                  <a:srgbClr val="482AA6"/>
                </a:solidFill>
                <a:latin typeface="メイリオ" panose="020B0604030504040204" pitchFamily="50" charset="-128"/>
                <a:ea typeface="メイリオ" panose="020B0604030504040204" pitchFamily="50" charset="-128"/>
              </a:rPr>
              <a:t>日に発出された通知</a:t>
            </a:r>
            <a:endParaRPr kumimoji="1" lang="ja-JP" altLang="en-US" b="1" dirty="0">
              <a:solidFill>
                <a:srgbClr val="482AA6"/>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60419" y="2771199"/>
            <a:ext cx="3206327" cy="369332"/>
          </a:xfrm>
          <a:prstGeom prst="rect">
            <a:avLst/>
          </a:prstGeom>
          <a:noFill/>
        </p:spPr>
        <p:txBody>
          <a:bodyPr wrap="none" rtlCol="0">
            <a:spAutoFit/>
          </a:bodyPr>
          <a:lstStyle/>
          <a:p>
            <a:r>
              <a:rPr kumimoji="1" lang="ja-JP" altLang="en-US" b="1" dirty="0" smtClean="0">
                <a:solidFill>
                  <a:srgbClr val="FF3300"/>
                </a:solidFill>
                <a:latin typeface="HG丸ｺﾞｼｯｸM-PRO" panose="020F0600000000000000" pitchFamily="50" charset="-128"/>
                <a:ea typeface="HG丸ｺﾞｼｯｸM-PRO" panose="020F0600000000000000" pitchFamily="50" charset="-128"/>
              </a:rPr>
              <a:t>〇活用できるデジタル技術〇</a:t>
            </a:r>
            <a:endParaRPr kumimoji="1" lang="ja-JP" altLang="en-US" b="1" dirty="0">
              <a:solidFill>
                <a:srgbClr val="FF3300"/>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560530" y="2186424"/>
            <a:ext cx="8054464" cy="584775"/>
          </a:xfrm>
          <a:prstGeom prst="rect">
            <a:avLst/>
          </a:prstGeom>
          <a:noFill/>
        </p:spPr>
        <p:txBody>
          <a:bodyPr wrap="square" rtlCol="0">
            <a:spAutoFit/>
          </a:bodyPr>
          <a:lstStyle/>
          <a:p>
            <a:r>
              <a:rPr kumimoji="1" lang="ja-JP" altLang="en-US" sz="1600" dirty="0" smtClean="0">
                <a:solidFill>
                  <a:schemeClr val="bg2">
                    <a:lumMod val="25000"/>
                  </a:schemeClr>
                </a:solidFill>
              </a:rPr>
              <a:t>廃棄物処理施設に対して規定されている目視規制、定期検査・点検規制について、</a:t>
            </a:r>
            <a:r>
              <a:rPr lang="ja-JP" altLang="en-US" sz="1600" dirty="0" smtClean="0">
                <a:solidFill>
                  <a:schemeClr val="bg2">
                    <a:lumMod val="25000"/>
                  </a:schemeClr>
                </a:solidFill>
              </a:rPr>
              <a:t>デジタル技術を活用することが効果的かつ適切である場合には、デジタル技術を活用することが可能</a:t>
            </a:r>
            <a:endParaRPr kumimoji="1" lang="en-US" altLang="ja-JP" sz="1600" dirty="0" smtClean="0">
              <a:solidFill>
                <a:schemeClr val="bg2">
                  <a:lumMod val="25000"/>
                </a:schemeClr>
              </a:solidFill>
            </a:endParaRPr>
          </a:p>
        </p:txBody>
      </p:sp>
      <p:graphicFrame>
        <p:nvGraphicFramePr>
          <p:cNvPr id="14" name="表 13"/>
          <p:cNvGraphicFramePr>
            <a:graphicFrameLocks noGrp="1"/>
          </p:cNvGraphicFramePr>
          <p:nvPr/>
        </p:nvGraphicFramePr>
        <p:xfrm>
          <a:off x="668795" y="3151633"/>
          <a:ext cx="7837933" cy="3360706"/>
        </p:xfrm>
        <a:graphic>
          <a:graphicData uri="http://schemas.openxmlformats.org/drawingml/2006/table">
            <a:tbl>
              <a:tblPr firstRow="1" bandRow="1">
                <a:tableStyleId>{8A107856-5554-42FB-B03E-39F5DBC370BA}</a:tableStyleId>
              </a:tblPr>
              <a:tblGrid>
                <a:gridCol w="2130601">
                  <a:extLst>
                    <a:ext uri="{9D8B030D-6E8A-4147-A177-3AD203B41FA5}">
                      <a16:colId xmlns:a16="http://schemas.microsoft.com/office/drawing/2014/main" val="4205909400"/>
                    </a:ext>
                  </a:extLst>
                </a:gridCol>
                <a:gridCol w="5707332">
                  <a:extLst>
                    <a:ext uri="{9D8B030D-6E8A-4147-A177-3AD203B41FA5}">
                      <a16:colId xmlns:a16="http://schemas.microsoft.com/office/drawing/2014/main" val="250325851"/>
                    </a:ext>
                  </a:extLst>
                </a:gridCol>
              </a:tblGrid>
              <a:tr h="484106">
                <a:tc>
                  <a:txBody>
                    <a:bodyPr/>
                    <a:lstStyle/>
                    <a:p>
                      <a:r>
                        <a:rPr kumimoji="1" lang="ja-JP" altLang="en-US" sz="1300" b="0" dirty="0" smtClean="0"/>
                        <a:t>① オンライン会議システム等による現況等の確認</a:t>
                      </a:r>
                      <a:endParaRPr kumimoji="1" lang="ja-JP" altLang="en-US" sz="1300" b="0" dirty="0"/>
                    </a:p>
                  </a:txBody>
                  <a:tcPr/>
                </a:tc>
                <a:tc>
                  <a:txBody>
                    <a:bodyPr/>
                    <a:lstStyle/>
                    <a:p>
                      <a:r>
                        <a:rPr kumimoji="1" lang="ja-JP" altLang="en-US" sz="1300" b="0" dirty="0" smtClean="0"/>
                        <a:t>オンライン会議システム等で送られた現地の画像・映像をもとに、手元の図面や資料と照合</a:t>
                      </a:r>
                      <a:endParaRPr kumimoji="1" lang="ja-JP" altLang="en-US" sz="1300" b="0" dirty="0"/>
                    </a:p>
                  </a:txBody>
                  <a:tcPr/>
                </a:tc>
                <a:extLst>
                  <a:ext uri="{0D108BD9-81ED-4DB2-BD59-A6C34878D82A}">
                    <a16:rowId xmlns:a16="http://schemas.microsoft.com/office/drawing/2014/main" val="1049214073"/>
                  </a:ext>
                </a:extLst>
              </a:tr>
              <a:tr h="484106">
                <a:tc>
                  <a:txBody>
                    <a:bodyPr/>
                    <a:lstStyle/>
                    <a:p>
                      <a:r>
                        <a:rPr kumimoji="1" lang="ja-JP" altLang="en-US" sz="1300" dirty="0" smtClean="0"/>
                        <a:t>② センサーによるオンラインモニタリング</a:t>
                      </a:r>
                      <a:endParaRPr kumimoji="1" lang="ja-JP" altLang="en-US" sz="1300" dirty="0"/>
                    </a:p>
                  </a:txBody>
                  <a:tcPr/>
                </a:tc>
                <a:tc>
                  <a:txBody>
                    <a:bodyPr/>
                    <a:lstStyle/>
                    <a:p>
                      <a:r>
                        <a:rPr kumimoji="1" lang="ja-JP" altLang="en-US" sz="1300" dirty="0" smtClean="0"/>
                        <a:t>騒音計や臭気センサーなどのセンサーからの出力を伝送して遠隔で確認</a:t>
                      </a:r>
                      <a:endParaRPr kumimoji="1" lang="ja-JP" altLang="en-US" sz="1300" dirty="0"/>
                    </a:p>
                  </a:txBody>
                  <a:tcPr/>
                </a:tc>
                <a:extLst>
                  <a:ext uri="{0D108BD9-81ED-4DB2-BD59-A6C34878D82A}">
                    <a16:rowId xmlns:a16="http://schemas.microsoft.com/office/drawing/2014/main" val="2535893336"/>
                  </a:ext>
                </a:extLst>
              </a:tr>
              <a:tr h="484106">
                <a:tc>
                  <a:txBody>
                    <a:bodyPr/>
                    <a:lstStyle/>
                    <a:p>
                      <a:r>
                        <a:rPr kumimoji="1" lang="ja-JP" altLang="en-US" sz="1300" dirty="0" smtClean="0"/>
                        <a:t>③ 点群データによる測量</a:t>
                      </a:r>
                      <a:endParaRPr kumimoji="1" lang="ja-JP" altLang="en-US" sz="1300" dirty="0"/>
                    </a:p>
                  </a:txBody>
                  <a:tcPr/>
                </a:tc>
                <a:tc>
                  <a:txBody>
                    <a:bodyPr/>
                    <a:lstStyle/>
                    <a:p>
                      <a:r>
                        <a:rPr kumimoji="1" lang="ja-JP" altLang="en-US" sz="1300" dirty="0" smtClean="0"/>
                        <a:t>レーザースキャナーで取得した点群データ（測量結果）をもとに埋立の残余容量を求める</a:t>
                      </a:r>
                      <a:endParaRPr kumimoji="1" lang="ja-JP" altLang="en-US" sz="1300" dirty="0"/>
                    </a:p>
                  </a:txBody>
                  <a:tcPr/>
                </a:tc>
                <a:extLst>
                  <a:ext uri="{0D108BD9-81ED-4DB2-BD59-A6C34878D82A}">
                    <a16:rowId xmlns:a16="http://schemas.microsoft.com/office/drawing/2014/main" val="2729768723"/>
                  </a:ext>
                </a:extLst>
              </a:tr>
              <a:tr h="484106">
                <a:tc>
                  <a:txBody>
                    <a:bodyPr/>
                    <a:lstStyle/>
                    <a:p>
                      <a:r>
                        <a:rPr kumimoji="1" lang="ja-JP" altLang="en-US" sz="1300" dirty="0" smtClean="0"/>
                        <a:t>④ 点群データによる変位の解析</a:t>
                      </a:r>
                      <a:endParaRPr kumimoji="1" lang="ja-JP" altLang="en-US" sz="1300" dirty="0"/>
                    </a:p>
                  </a:txBody>
                  <a:tcPr/>
                </a:tc>
                <a:tc>
                  <a:txBody>
                    <a:bodyPr/>
                    <a:lstStyle/>
                    <a:p>
                      <a:r>
                        <a:rPr kumimoji="1" lang="ja-JP" altLang="en-US" sz="1300" dirty="0" smtClean="0"/>
                        <a:t>レーザースキャナーで取得した点群データを解析し基礎の沈下や変形を検知</a:t>
                      </a:r>
                      <a:endParaRPr kumimoji="1" lang="ja-JP" altLang="en-US" sz="1300" dirty="0"/>
                    </a:p>
                  </a:txBody>
                  <a:tcPr/>
                </a:tc>
                <a:extLst>
                  <a:ext uri="{0D108BD9-81ED-4DB2-BD59-A6C34878D82A}">
                    <a16:rowId xmlns:a16="http://schemas.microsoft.com/office/drawing/2014/main" val="1588997864"/>
                  </a:ext>
                </a:extLst>
              </a:tr>
              <a:tr h="343186">
                <a:tc>
                  <a:txBody>
                    <a:bodyPr/>
                    <a:lstStyle/>
                    <a:p>
                      <a:r>
                        <a:rPr kumimoji="1" lang="ja-JP" altLang="en-US" sz="1300" dirty="0" smtClean="0"/>
                        <a:t>⑤ ＡＩによる画像解析</a:t>
                      </a:r>
                      <a:endParaRPr kumimoji="1" lang="ja-JP" altLang="en-US" sz="1300" dirty="0"/>
                    </a:p>
                  </a:txBody>
                  <a:tcPr/>
                </a:tc>
                <a:tc>
                  <a:txBody>
                    <a:bodyPr/>
                    <a:lstStyle/>
                    <a:p>
                      <a:r>
                        <a:rPr kumimoji="1" lang="ja-JP" altLang="en-US" sz="1300" dirty="0" smtClean="0"/>
                        <a:t>検査対象物を撮影した画像をＡＩで分析して亀裂などを検出</a:t>
                      </a:r>
                      <a:endParaRPr kumimoji="1" lang="ja-JP" altLang="en-US" sz="1300" dirty="0"/>
                    </a:p>
                  </a:txBody>
                  <a:tcPr/>
                </a:tc>
                <a:extLst>
                  <a:ext uri="{0D108BD9-81ED-4DB2-BD59-A6C34878D82A}">
                    <a16:rowId xmlns:a16="http://schemas.microsoft.com/office/drawing/2014/main" val="2546610505"/>
                  </a:ext>
                </a:extLst>
              </a:tr>
              <a:tr h="287438">
                <a:tc>
                  <a:txBody>
                    <a:bodyPr/>
                    <a:lstStyle/>
                    <a:p>
                      <a:r>
                        <a:rPr kumimoji="1" lang="ja-JP" altLang="en-US" sz="1300" dirty="0" smtClean="0"/>
                        <a:t>⑥ 赤外線カメラ画像の解析</a:t>
                      </a:r>
                      <a:endParaRPr kumimoji="1" lang="ja-JP" altLang="en-US"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t>赤外線カメラで撮影した画像で擁壁等の劣化状況を検出</a:t>
                      </a:r>
                    </a:p>
                  </a:txBody>
                  <a:tcPr/>
                </a:tc>
                <a:extLst>
                  <a:ext uri="{0D108BD9-81ED-4DB2-BD59-A6C34878D82A}">
                    <a16:rowId xmlns:a16="http://schemas.microsoft.com/office/drawing/2014/main" val="99048125"/>
                  </a:ext>
                </a:extLst>
              </a:tr>
              <a:tr h="287438">
                <a:tc>
                  <a:txBody>
                    <a:bodyPr/>
                    <a:lstStyle/>
                    <a:p>
                      <a:r>
                        <a:rPr kumimoji="1" lang="ja-JP" altLang="en-US" sz="1300" dirty="0" smtClean="0"/>
                        <a:t>⑦ 機器の遠隔監視</a:t>
                      </a:r>
                      <a:endParaRPr kumimoji="1" lang="ja-JP" altLang="en-US" sz="1300" dirty="0"/>
                    </a:p>
                  </a:txBody>
                  <a:tcPr/>
                </a:tc>
                <a:tc>
                  <a:txBody>
                    <a:bodyPr/>
                    <a:lstStyle/>
                    <a:p>
                      <a:r>
                        <a:rPr kumimoji="1" lang="ja-JP" altLang="en-US" sz="1300" dirty="0" smtClean="0"/>
                        <a:t>ポンプなどの設備機器を対象とした遠隔監視システムで稼働状況を監視・確認</a:t>
                      </a:r>
                      <a:endParaRPr kumimoji="1" lang="ja-JP" altLang="en-US" sz="1300" dirty="0"/>
                    </a:p>
                  </a:txBody>
                  <a:tcPr/>
                </a:tc>
                <a:extLst>
                  <a:ext uri="{0D108BD9-81ED-4DB2-BD59-A6C34878D82A}">
                    <a16:rowId xmlns:a16="http://schemas.microsoft.com/office/drawing/2014/main" val="2197160321"/>
                  </a:ext>
                </a:extLst>
              </a:tr>
              <a:tr h="484106">
                <a:tc>
                  <a:txBody>
                    <a:bodyPr/>
                    <a:lstStyle/>
                    <a:p>
                      <a:r>
                        <a:rPr kumimoji="1" lang="ja-JP" altLang="en-US" sz="1300" dirty="0" smtClean="0"/>
                        <a:t>⑧ ドローンによる現況等の確認</a:t>
                      </a:r>
                      <a:endParaRPr kumimoji="1" lang="ja-JP" altLang="en-US" sz="1300" dirty="0"/>
                    </a:p>
                  </a:txBody>
                  <a:tcPr/>
                </a:tc>
                <a:tc>
                  <a:txBody>
                    <a:bodyPr/>
                    <a:lstStyle/>
                    <a:p>
                      <a:r>
                        <a:rPr kumimoji="1" lang="ja-JP" altLang="en-US" sz="1300" dirty="0" smtClean="0"/>
                        <a:t>ドローンに搭載したカメラ等から伝送される画像・映像をもとに、手元の図面や資料と照合</a:t>
                      </a:r>
                      <a:endParaRPr kumimoji="1" lang="ja-JP" altLang="en-US" sz="1300" dirty="0"/>
                    </a:p>
                  </a:txBody>
                  <a:tcPr/>
                </a:tc>
                <a:extLst>
                  <a:ext uri="{0D108BD9-81ED-4DB2-BD59-A6C34878D82A}">
                    <a16:rowId xmlns:a16="http://schemas.microsoft.com/office/drawing/2014/main" val="1544232654"/>
                  </a:ext>
                </a:extLst>
              </a:tr>
            </a:tbl>
          </a:graphicData>
        </a:graphic>
      </p:graphicFrame>
    </p:spTree>
    <p:extLst>
      <p:ext uri="{BB962C8B-B14F-4D97-AF65-F5344CB8AC3E}">
        <p14:creationId xmlns:p14="http://schemas.microsoft.com/office/powerpoint/2010/main" val="1396086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smtClean="0">
                <a:solidFill>
                  <a:srgbClr val="FFFFFF"/>
                </a:solidFill>
                <a:latin typeface="ＭＳ Ｐゴシック" panose="020B0600070205080204" pitchFamily="50" charset="-128"/>
                <a:ea typeface="ＭＳ Ｐゴシック" panose="020B0600070205080204" pitchFamily="50" charset="-128"/>
              </a:rPr>
              <a:t>近年発出された通知等について</a:t>
            </a:r>
            <a:endParaRPr lang="ja-JP" altLang="en-US" sz="2400" dirty="0">
              <a:solidFill>
                <a:srgbClr val="FFFFFF"/>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許可</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申請</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に</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関</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する留意</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事項</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460421" y="1374091"/>
            <a:ext cx="8154573" cy="512594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460419" y="1362989"/>
            <a:ext cx="7910948" cy="446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0" dirty="0" smtClean="0"/>
              <a:t>デジタル化に向けた廃棄物処理法の解釈の明確化等に関する環境省</a:t>
            </a:r>
            <a:r>
              <a:rPr lang="ja-JP" altLang="ja-JP" sz="1900" dirty="0" smtClean="0"/>
              <a:t>通知</a:t>
            </a:r>
            <a:endParaRPr kumimoji="1" lang="ja-JP" altLang="en-US" sz="1900" dirty="0"/>
          </a:p>
        </p:txBody>
      </p:sp>
      <p:sp>
        <p:nvSpPr>
          <p:cNvPr id="19" name="スライド番号プレースホルダー 1"/>
          <p:cNvSpPr>
            <a:spLocks noGrp="1"/>
          </p:cNvSpPr>
          <p:nvPr>
            <p:ph type="sldNum" sz="quarter" idx="12"/>
          </p:nvPr>
        </p:nvSpPr>
        <p:spPr>
          <a:xfrm>
            <a:off x="6906186" y="6407826"/>
            <a:ext cx="2057400" cy="365125"/>
          </a:xfrm>
        </p:spPr>
        <p:txBody>
          <a:bodyPr/>
          <a:lstStyle/>
          <a:p>
            <a:fld id="{BFFF0799-BCF5-4C8E-BCD2-41538FEDF1AE}" type="slidenum">
              <a:rPr kumimoji="1" lang="ja-JP" altLang="en-US" smtClean="0"/>
              <a:t>11</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233222672"/>
              </p:ext>
            </p:extLst>
          </p:nvPr>
        </p:nvGraphicFramePr>
        <p:xfrm>
          <a:off x="840920" y="2284194"/>
          <a:ext cx="7052583" cy="2631356"/>
        </p:xfrm>
        <a:graphic>
          <a:graphicData uri="http://schemas.openxmlformats.org/drawingml/2006/table">
            <a:tbl>
              <a:tblPr firstRow="1" bandRow="1">
                <a:tableStyleId>{5C22544A-7EE6-4342-B048-85BDC9FD1C3A}</a:tableStyleId>
              </a:tblPr>
              <a:tblGrid>
                <a:gridCol w="2874099">
                  <a:extLst>
                    <a:ext uri="{9D8B030D-6E8A-4147-A177-3AD203B41FA5}">
                      <a16:colId xmlns:a16="http://schemas.microsoft.com/office/drawing/2014/main" val="2137987032"/>
                    </a:ext>
                  </a:extLst>
                </a:gridCol>
                <a:gridCol w="470008">
                  <a:extLst>
                    <a:ext uri="{9D8B030D-6E8A-4147-A177-3AD203B41FA5}">
                      <a16:colId xmlns:a16="http://schemas.microsoft.com/office/drawing/2014/main" val="1637458339"/>
                    </a:ext>
                  </a:extLst>
                </a:gridCol>
                <a:gridCol w="2299062">
                  <a:extLst>
                    <a:ext uri="{9D8B030D-6E8A-4147-A177-3AD203B41FA5}">
                      <a16:colId xmlns:a16="http://schemas.microsoft.com/office/drawing/2014/main" val="2313549315"/>
                    </a:ext>
                  </a:extLst>
                </a:gridCol>
                <a:gridCol w="1409414">
                  <a:extLst>
                    <a:ext uri="{9D8B030D-6E8A-4147-A177-3AD203B41FA5}">
                      <a16:colId xmlns:a16="http://schemas.microsoft.com/office/drawing/2014/main" val="273001972"/>
                    </a:ext>
                  </a:extLst>
                </a:gridCol>
              </a:tblGrid>
              <a:tr h="375836">
                <a:tc gridSpan="2">
                  <a:txBody>
                    <a:bodyPr/>
                    <a:lstStyle/>
                    <a:p>
                      <a:pPr algn="ctr"/>
                      <a:r>
                        <a:rPr kumimoji="1" lang="ja-JP" altLang="en-US" sz="1600" dirty="0" smtClean="0"/>
                        <a:t>項目</a:t>
                      </a:r>
                      <a:endParaRPr kumimoji="1" lang="ja-JP" altLang="en-US" sz="1600" dirty="0"/>
                    </a:p>
                  </a:txBody>
                  <a:tcPr anchor="ctr"/>
                </a:tc>
                <a:tc hMerge="1">
                  <a:txBody>
                    <a:bodyPr/>
                    <a:lstStyle/>
                    <a:p>
                      <a:pPr algn="ctr"/>
                      <a:endParaRPr kumimoji="1" lang="ja-JP" altLang="en-US" sz="1600" dirty="0"/>
                    </a:p>
                  </a:txBody>
                  <a:tcPr/>
                </a:tc>
                <a:tc>
                  <a:txBody>
                    <a:bodyPr/>
                    <a:lstStyle/>
                    <a:p>
                      <a:pPr algn="ctr"/>
                      <a:r>
                        <a:rPr kumimoji="1" lang="ja-JP" altLang="en-US" sz="1600" dirty="0" smtClean="0"/>
                        <a:t>活用できるデジタル技術</a:t>
                      </a:r>
                      <a:endParaRPr kumimoji="1" lang="ja-JP" altLang="en-US" sz="1600" dirty="0"/>
                    </a:p>
                  </a:txBody>
                  <a:tcPr anchor="ctr"/>
                </a:tc>
                <a:tc>
                  <a:txBody>
                    <a:bodyPr/>
                    <a:lstStyle/>
                    <a:p>
                      <a:pPr algn="ctr"/>
                      <a:r>
                        <a:rPr kumimoji="1" lang="ja-JP" altLang="en-US" sz="1600" dirty="0" smtClean="0">
                          <a:solidFill>
                            <a:schemeClr val="bg1"/>
                          </a:solidFill>
                        </a:rPr>
                        <a:t>主な</a:t>
                      </a:r>
                      <a:r>
                        <a:rPr kumimoji="1" lang="ja-JP" altLang="en-US" sz="1600" dirty="0" smtClean="0"/>
                        <a:t>関係者</a:t>
                      </a:r>
                      <a:endParaRPr kumimoji="1" lang="ja-JP" altLang="en-US" sz="1600" dirty="0"/>
                    </a:p>
                  </a:txBody>
                  <a:tcPr anchor="ctr"/>
                </a:tc>
                <a:extLst>
                  <a:ext uri="{0D108BD9-81ED-4DB2-BD59-A6C34878D82A}">
                    <a16:rowId xmlns:a16="http://schemas.microsoft.com/office/drawing/2014/main" val="646473482"/>
                  </a:ext>
                </a:extLst>
              </a:tr>
              <a:tr h="324000">
                <a:tc>
                  <a:txBody>
                    <a:bodyPr/>
                    <a:lstStyle/>
                    <a:p>
                      <a:r>
                        <a:rPr kumimoji="1" lang="ja-JP" altLang="en-US" sz="1600" dirty="0" smtClean="0">
                          <a:solidFill>
                            <a:schemeClr val="bg2">
                              <a:lumMod val="25000"/>
                            </a:schemeClr>
                          </a:solidFill>
                        </a:rPr>
                        <a:t>実地確認</a:t>
                      </a:r>
                      <a:endParaRPr kumimoji="1" lang="ja-JP" altLang="en-US" sz="1600" dirty="0">
                        <a:solidFill>
                          <a:schemeClr val="bg2">
                            <a:lumMod val="25000"/>
                          </a:schemeClr>
                        </a:solidFill>
                      </a:endParaRPr>
                    </a:p>
                  </a:txBody>
                  <a:tcPr/>
                </a:tc>
                <a:tc rowSpan="6">
                  <a:txBody>
                    <a:bodyPr/>
                    <a:lstStyle/>
                    <a:p>
                      <a:pPr algn="ctr"/>
                      <a:r>
                        <a:rPr kumimoji="1" lang="ja-JP" altLang="en-US" sz="1600" dirty="0" smtClean="0">
                          <a:solidFill>
                            <a:schemeClr val="bg2">
                              <a:lumMod val="25000"/>
                            </a:schemeClr>
                          </a:solidFill>
                        </a:rPr>
                        <a:t>目視規制</a:t>
                      </a:r>
                      <a:endParaRPr kumimoji="1" lang="en-US" altLang="ja-JP" sz="1600" dirty="0" smtClean="0">
                        <a:solidFill>
                          <a:schemeClr val="bg2">
                            <a:lumMod val="25000"/>
                          </a:schemeClr>
                        </a:solidFill>
                      </a:endParaRPr>
                    </a:p>
                  </a:txBody>
                  <a:tcPr vert="eaVert" anchor="ctr"/>
                </a:tc>
                <a:tc>
                  <a:txBody>
                    <a:bodyPr/>
                    <a:lstStyle/>
                    <a:p>
                      <a:r>
                        <a:rPr kumimoji="1" lang="ja-JP" altLang="en-US" sz="1400" dirty="0" smtClean="0">
                          <a:solidFill>
                            <a:schemeClr val="bg2">
                              <a:lumMod val="25000"/>
                            </a:schemeClr>
                          </a:solidFill>
                        </a:rPr>
                        <a:t>④、⑤、⑥、⑧</a:t>
                      </a:r>
                      <a:endParaRPr kumimoji="1" lang="ja-JP" altLang="en-US" sz="14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市町村</a:t>
                      </a:r>
                      <a:endParaRPr kumimoji="1" lang="ja-JP" altLang="en-US" sz="1600" dirty="0">
                        <a:solidFill>
                          <a:schemeClr val="bg2">
                            <a:lumMod val="25000"/>
                          </a:schemeClr>
                        </a:solidFill>
                      </a:endParaRPr>
                    </a:p>
                  </a:txBody>
                  <a:tcPr/>
                </a:tc>
                <a:extLst>
                  <a:ext uri="{0D108BD9-81ED-4DB2-BD59-A6C34878D82A}">
                    <a16:rowId xmlns:a16="http://schemas.microsoft.com/office/drawing/2014/main" val="4228550892"/>
                  </a:ext>
                </a:extLst>
              </a:tr>
              <a:tr h="324000">
                <a:tc>
                  <a:txBody>
                    <a:bodyPr/>
                    <a:lstStyle/>
                    <a:p>
                      <a:r>
                        <a:rPr kumimoji="1" lang="ja-JP" altLang="en-US" sz="1600" dirty="0" smtClean="0">
                          <a:solidFill>
                            <a:schemeClr val="bg2">
                              <a:lumMod val="25000"/>
                            </a:schemeClr>
                          </a:solidFill>
                        </a:rPr>
                        <a:t>使用前検査、定期検査</a:t>
                      </a:r>
                      <a:endParaRPr kumimoji="1" lang="ja-JP" altLang="en-US" sz="1600" dirty="0">
                        <a:solidFill>
                          <a:schemeClr val="bg2">
                            <a:lumMod val="25000"/>
                          </a:schemeClr>
                        </a:solidFill>
                      </a:endParaRPr>
                    </a:p>
                  </a:txBody>
                  <a:tcPr/>
                </a:tc>
                <a:tc vMerge="1">
                  <a:txBody>
                    <a:bodyPr/>
                    <a:lstStyle/>
                    <a:p>
                      <a:endParaRPr kumimoji="1" lang="ja-JP" altLang="en-US" sz="1600" dirty="0"/>
                    </a:p>
                  </a:txBody>
                  <a:tcPr/>
                </a:tc>
                <a:tc>
                  <a:txBody>
                    <a:bodyPr/>
                    <a:lstStyle/>
                    <a:p>
                      <a:r>
                        <a:rPr kumimoji="1" lang="ja-JP" altLang="en-US" sz="1400" dirty="0" smtClean="0">
                          <a:solidFill>
                            <a:schemeClr val="bg2">
                              <a:lumMod val="25000"/>
                            </a:schemeClr>
                          </a:solidFill>
                        </a:rPr>
                        <a:t>①、②、④、⑤、⑥、⑦、⑧</a:t>
                      </a:r>
                      <a:endParaRPr kumimoji="1" lang="ja-JP" altLang="en-US" sz="14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県</a:t>
                      </a:r>
                      <a:endParaRPr kumimoji="1" lang="ja-JP" altLang="en-US" sz="1600" dirty="0">
                        <a:solidFill>
                          <a:schemeClr val="bg2">
                            <a:lumMod val="25000"/>
                          </a:schemeClr>
                        </a:solidFill>
                      </a:endParaRPr>
                    </a:p>
                  </a:txBody>
                  <a:tcPr/>
                </a:tc>
                <a:extLst>
                  <a:ext uri="{0D108BD9-81ED-4DB2-BD59-A6C34878D82A}">
                    <a16:rowId xmlns:a16="http://schemas.microsoft.com/office/drawing/2014/main" val="2271407831"/>
                  </a:ext>
                </a:extLst>
              </a:tr>
              <a:tr h="324000">
                <a:tc>
                  <a:txBody>
                    <a:bodyPr/>
                    <a:lstStyle/>
                    <a:p>
                      <a:r>
                        <a:rPr kumimoji="1" lang="ja-JP" altLang="en-US" sz="1600" dirty="0" smtClean="0">
                          <a:solidFill>
                            <a:schemeClr val="bg2">
                              <a:lumMod val="25000"/>
                            </a:schemeClr>
                          </a:solidFill>
                        </a:rPr>
                        <a:t>最終処分場の廃止確認</a:t>
                      </a:r>
                      <a:endParaRPr kumimoji="1" lang="ja-JP" altLang="en-US" sz="1600" dirty="0">
                        <a:solidFill>
                          <a:schemeClr val="bg2">
                            <a:lumMod val="25000"/>
                          </a:schemeClr>
                        </a:solidFill>
                      </a:endParaRPr>
                    </a:p>
                  </a:txBody>
                  <a:tcPr/>
                </a:tc>
                <a:tc vMerge="1">
                  <a:txBody>
                    <a:bodyPr/>
                    <a:lstStyle/>
                    <a:p>
                      <a:endParaRPr kumimoji="1" lang="ja-JP" altLang="en-US" sz="1600" dirty="0"/>
                    </a:p>
                  </a:txBody>
                  <a:tcPr/>
                </a:tc>
                <a:tc>
                  <a:txBody>
                    <a:bodyPr/>
                    <a:lstStyle/>
                    <a:p>
                      <a:r>
                        <a:rPr kumimoji="1" lang="ja-JP" altLang="en-US" sz="1400" dirty="0" smtClean="0">
                          <a:solidFill>
                            <a:schemeClr val="bg2">
                              <a:lumMod val="25000"/>
                            </a:schemeClr>
                          </a:solidFill>
                        </a:rPr>
                        <a:t>①、②、④、⑤、⑥、⑦、⑧</a:t>
                      </a:r>
                      <a:endParaRPr kumimoji="1" lang="ja-JP" altLang="en-US" sz="14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県</a:t>
                      </a:r>
                      <a:endParaRPr kumimoji="1" lang="ja-JP" altLang="en-US" sz="1600" dirty="0">
                        <a:solidFill>
                          <a:schemeClr val="bg2">
                            <a:lumMod val="25000"/>
                          </a:schemeClr>
                        </a:solidFill>
                      </a:endParaRPr>
                    </a:p>
                  </a:txBody>
                  <a:tcPr/>
                </a:tc>
                <a:extLst>
                  <a:ext uri="{0D108BD9-81ED-4DB2-BD59-A6C34878D82A}">
                    <a16:rowId xmlns:a16="http://schemas.microsoft.com/office/drawing/2014/main" val="1142000701"/>
                  </a:ext>
                </a:extLst>
              </a:tr>
              <a:tr h="324000">
                <a:tc>
                  <a:txBody>
                    <a:bodyPr/>
                    <a:lstStyle/>
                    <a:p>
                      <a:r>
                        <a:rPr kumimoji="1" lang="ja-JP" altLang="en-US" sz="1600" dirty="0" smtClean="0">
                          <a:solidFill>
                            <a:schemeClr val="bg2">
                              <a:lumMod val="25000"/>
                            </a:schemeClr>
                          </a:solidFill>
                        </a:rPr>
                        <a:t>最終処分場の外周仕切設備の構造規制</a:t>
                      </a:r>
                      <a:endParaRPr kumimoji="1" lang="ja-JP" altLang="en-US" sz="1600" dirty="0">
                        <a:solidFill>
                          <a:schemeClr val="bg2">
                            <a:lumMod val="25000"/>
                          </a:schemeClr>
                        </a:solidFill>
                      </a:endParaRPr>
                    </a:p>
                  </a:txBody>
                  <a:tcPr/>
                </a:tc>
                <a:tc vMerge="1">
                  <a:txBody>
                    <a:bodyPr/>
                    <a:lstStyle/>
                    <a:p>
                      <a:endParaRPr kumimoji="1" lang="ja-JP" altLang="en-US" sz="1600" dirty="0"/>
                    </a:p>
                  </a:txBody>
                  <a:tcPr/>
                </a:tc>
                <a:tc>
                  <a:txBody>
                    <a:bodyPr/>
                    <a:lstStyle/>
                    <a:p>
                      <a:r>
                        <a:rPr kumimoji="1" lang="ja-JP" altLang="en-US" sz="1400" dirty="0" smtClean="0">
                          <a:solidFill>
                            <a:schemeClr val="bg2">
                              <a:lumMod val="25000"/>
                            </a:schemeClr>
                          </a:solidFill>
                        </a:rPr>
                        <a:t>①、④、⑤、⑥、⑧</a:t>
                      </a:r>
                      <a:endParaRPr kumimoji="1" lang="ja-JP" altLang="en-US" sz="14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県</a:t>
                      </a:r>
                      <a:endParaRPr kumimoji="1" lang="ja-JP" altLang="en-US" sz="1600" dirty="0">
                        <a:solidFill>
                          <a:schemeClr val="bg2">
                            <a:lumMod val="25000"/>
                          </a:schemeClr>
                        </a:solidFill>
                      </a:endParaRPr>
                    </a:p>
                  </a:txBody>
                  <a:tcPr/>
                </a:tc>
                <a:extLst>
                  <a:ext uri="{0D108BD9-81ED-4DB2-BD59-A6C34878D82A}">
                    <a16:rowId xmlns:a16="http://schemas.microsoft.com/office/drawing/2014/main" val="618630518"/>
                  </a:ext>
                </a:extLst>
              </a:tr>
              <a:tr h="324000">
                <a:tc>
                  <a:txBody>
                    <a:bodyPr/>
                    <a:lstStyle/>
                    <a:p>
                      <a:r>
                        <a:rPr kumimoji="1" lang="ja-JP" altLang="en-US" sz="1600" dirty="0" smtClean="0">
                          <a:solidFill>
                            <a:schemeClr val="bg2">
                              <a:lumMod val="25000"/>
                            </a:schemeClr>
                          </a:solidFill>
                        </a:rPr>
                        <a:t>展開検査</a:t>
                      </a:r>
                      <a:endParaRPr kumimoji="1" lang="ja-JP" altLang="en-US" sz="1600" dirty="0">
                        <a:solidFill>
                          <a:schemeClr val="bg2">
                            <a:lumMod val="25000"/>
                          </a:schemeClr>
                        </a:solidFill>
                      </a:endParaRPr>
                    </a:p>
                  </a:txBody>
                  <a:tcPr/>
                </a:tc>
                <a:tc vMerge="1">
                  <a:txBody>
                    <a:bodyPr/>
                    <a:lstStyle/>
                    <a:p>
                      <a:endParaRPr kumimoji="1" lang="ja-JP" altLang="en-US" sz="1600" dirty="0"/>
                    </a:p>
                  </a:txBody>
                  <a:tcPr/>
                </a:tc>
                <a:tc>
                  <a:txBody>
                    <a:bodyPr/>
                    <a:lstStyle/>
                    <a:p>
                      <a:r>
                        <a:rPr kumimoji="1" lang="ja-JP" altLang="en-US" sz="1400" dirty="0" smtClean="0">
                          <a:solidFill>
                            <a:schemeClr val="bg2">
                              <a:lumMod val="25000"/>
                            </a:schemeClr>
                          </a:solidFill>
                        </a:rPr>
                        <a:t>①、⑤</a:t>
                      </a:r>
                      <a:endParaRPr kumimoji="1" lang="ja-JP" altLang="en-US" sz="14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最終処分業者</a:t>
                      </a:r>
                      <a:endParaRPr kumimoji="1" lang="ja-JP" altLang="en-US" sz="1600" dirty="0">
                        <a:solidFill>
                          <a:schemeClr val="bg2">
                            <a:lumMod val="25000"/>
                          </a:schemeClr>
                        </a:solidFill>
                      </a:endParaRPr>
                    </a:p>
                  </a:txBody>
                  <a:tcPr/>
                </a:tc>
                <a:extLst>
                  <a:ext uri="{0D108BD9-81ED-4DB2-BD59-A6C34878D82A}">
                    <a16:rowId xmlns:a16="http://schemas.microsoft.com/office/drawing/2014/main" val="2484333813"/>
                  </a:ext>
                </a:extLst>
              </a:tr>
              <a:tr h="324000">
                <a:tc>
                  <a:txBody>
                    <a:bodyPr/>
                    <a:lstStyle/>
                    <a:p>
                      <a:r>
                        <a:rPr kumimoji="1" lang="ja-JP" altLang="en-US" sz="1600" dirty="0" smtClean="0">
                          <a:solidFill>
                            <a:schemeClr val="bg2">
                              <a:lumMod val="25000"/>
                            </a:schemeClr>
                          </a:solidFill>
                        </a:rPr>
                        <a:t>固形燃料等の外観目視検査</a:t>
                      </a:r>
                      <a:endParaRPr kumimoji="1" lang="ja-JP" altLang="en-US" sz="1600" dirty="0">
                        <a:solidFill>
                          <a:schemeClr val="bg2">
                            <a:lumMod val="25000"/>
                          </a:schemeClr>
                        </a:solidFill>
                      </a:endParaRPr>
                    </a:p>
                  </a:txBody>
                  <a:tcPr/>
                </a:tc>
                <a:tc vMerge="1">
                  <a:txBody>
                    <a:bodyPr/>
                    <a:lstStyle/>
                    <a:p>
                      <a:pPr algn="ctr"/>
                      <a:endParaRPr kumimoji="1" lang="ja-JP" altLang="en-US" sz="1600" dirty="0"/>
                    </a:p>
                  </a:txBody>
                  <a:tcPr vert="eaVert" anchor="ctr"/>
                </a:tc>
                <a:tc>
                  <a:txBody>
                    <a:bodyPr/>
                    <a:lstStyle/>
                    <a:p>
                      <a:r>
                        <a:rPr kumimoji="1" lang="ja-JP" altLang="en-US" sz="1400" dirty="0" smtClean="0">
                          <a:solidFill>
                            <a:schemeClr val="bg2">
                              <a:lumMod val="25000"/>
                            </a:schemeClr>
                          </a:solidFill>
                        </a:rPr>
                        <a:t>①、⑤</a:t>
                      </a:r>
                      <a:endParaRPr kumimoji="1" lang="ja-JP" altLang="en-US" sz="14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中間処理業者</a:t>
                      </a:r>
                      <a:endParaRPr kumimoji="1" lang="ja-JP" altLang="en-US" sz="1600" dirty="0">
                        <a:solidFill>
                          <a:schemeClr val="bg2">
                            <a:lumMod val="25000"/>
                          </a:schemeClr>
                        </a:solidFill>
                      </a:endParaRPr>
                    </a:p>
                  </a:txBody>
                  <a:tcPr/>
                </a:tc>
                <a:extLst>
                  <a:ext uri="{0D108BD9-81ED-4DB2-BD59-A6C34878D82A}">
                    <a16:rowId xmlns:a16="http://schemas.microsoft.com/office/drawing/2014/main" val="372322663"/>
                  </a:ext>
                </a:extLst>
              </a:tr>
            </a:tbl>
          </a:graphicData>
        </a:graphic>
      </p:graphicFrame>
      <p:sp>
        <p:nvSpPr>
          <p:cNvPr id="3" name="テキスト ボックス 2"/>
          <p:cNvSpPr txBox="1"/>
          <p:nvPr/>
        </p:nvSpPr>
        <p:spPr>
          <a:xfrm>
            <a:off x="495441" y="1942226"/>
            <a:ext cx="4188967" cy="369332"/>
          </a:xfrm>
          <a:prstGeom prst="rect">
            <a:avLst/>
          </a:prstGeom>
          <a:noFill/>
        </p:spPr>
        <p:txBody>
          <a:bodyPr wrap="none" rtlCol="0">
            <a:spAutoFit/>
          </a:bodyPr>
          <a:lstStyle/>
          <a:p>
            <a:r>
              <a:rPr kumimoji="1" lang="ja-JP" altLang="en-US" b="1" dirty="0" smtClean="0">
                <a:solidFill>
                  <a:srgbClr val="482AA6"/>
                </a:solidFill>
                <a:latin typeface="メイリオ" panose="020B0604030504040204" pitchFamily="50" charset="-128"/>
                <a:ea typeface="メイリオ" panose="020B0604030504040204" pitchFamily="50" charset="-128"/>
              </a:rPr>
              <a:t>■令和６年６月</a:t>
            </a:r>
            <a:r>
              <a:rPr lang="en-US" altLang="ja-JP" b="1" dirty="0" smtClean="0">
                <a:solidFill>
                  <a:srgbClr val="482AA6"/>
                </a:solidFill>
                <a:latin typeface="メイリオ" panose="020B0604030504040204" pitchFamily="50" charset="-128"/>
                <a:ea typeface="メイリオ" panose="020B0604030504040204" pitchFamily="50" charset="-128"/>
              </a:rPr>
              <a:t>28</a:t>
            </a:r>
            <a:r>
              <a:rPr kumimoji="1" lang="ja-JP" altLang="en-US" b="1" dirty="0" smtClean="0">
                <a:solidFill>
                  <a:srgbClr val="482AA6"/>
                </a:solidFill>
                <a:latin typeface="メイリオ" panose="020B0604030504040204" pitchFamily="50" charset="-128"/>
                <a:ea typeface="メイリオ" panose="020B0604030504040204" pitchFamily="50" charset="-128"/>
              </a:rPr>
              <a:t>日に発出された通知</a:t>
            </a:r>
            <a:endParaRPr kumimoji="1" lang="ja-JP" altLang="en-US" b="1" dirty="0">
              <a:solidFill>
                <a:srgbClr val="482AA6"/>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36561" y="5276460"/>
            <a:ext cx="8002291" cy="954107"/>
          </a:xfrm>
          <a:prstGeom prst="rect">
            <a:avLst/>
          </a:prstGeom>
          <a:solidFill>
            <a:srgbClr val="FDF1E9"/>
          </a:solidFill>
          <a:ln w="28575">
            <a:solidFill>
              <a:srgbClr val="FF3300"/>
            </a:solidFill>
            <a:prstDash val="dashDot"/>
          </a:ln>
        </p:spPr>
        <p:txBody>
          <a:bodyPr wrap="square" rtlCol="0">
            <a:spAutoFit/>
          </a:bodyPr>
          <a:lstStyle/>
          <a:p>
            <a:r>
              <a:rPr kumimoji="1" lang="ja-JP" altLang="en-US" sz="1400" dirty="0" smtClean="0"/>
              <a:t>① オンライン会議システム等による現況等の確認 　　</a:t>
            </a:r>
            <a:r>
              <a:rPr lang="ja-JP" altLang="en-US" sz="1400" dirty="0" smtClean="0"/>
              <a:t>   ② </a:t>
            </a:r>
            <a:r>
              <a:rPr lang="ja-JP" altLang="en-US" sz="1400" dirty="0"/>
              <a:t>センサーによる</a:t>
            </a:r>
            <a:r>
              <a:rPr lang="ja-JP" altLang="en-US" sz="1400" dirty="0" smtClean="0"/>
              <a:t>オンラインモニタリング</a:t>
            </a:r>
            <a:endParaRPr kumimoji="1" lang="en-US" altLang="ja-JP" sz="1400" dirty="0" smtClean="0"/>
          </a:p>
          <a:p>
            <a:r>
              <a:rPr kumimoji="1" lang="ja-JP" altLang="en-US" sz="1400" dirty="0" smtClean="0"/>
              <a:t>③ 点群データによる測量　  　　 　　　  　　　　　　　　　　　④ </a:t>
            </a:r>
            <a:r>
              <a:rPr lang="ja-JP" altLang="en-US" sz="1400" dirty="0" smtClean="0"/>
              <a:t>点群データ</a:t>
            </a:r>
            <a:r>
              <a:rPr lang="ja-JP" altLang="en-US" sz="1400" dirty="0"/>
              <a:t>による変位の</a:t>
            </a:r>
            <a:r>
              <a:rPr lang="ja-JP" altLang="en-US" sz="1400" dirty="0" smtClean="0"/>
              <a:t>解析</a:t>
            </a:r>
            <a:endParaRPr kumimoji="1" lang="en-US" altLang="ja-JP" sz="1400" dirty="0" smtClean="0"/>
          </a:p>
          <a:p>
            <a:r>
              <a:rPr kumimoji="1" lang="ja-JP" altLang="en-US" sz="1400" dirty="0" smtClean="0"/>
              <a:t>⑤ </a:t>
            </a:r>
            <a:r>
              <a:rPr lang="ja-JP" altLang="en-US" sz="1400" dirty="0" smtClean="0"/>
              <a:t>ＡＩによる画像解析　　　　　　　　　　　　　　　　　　　　　 ⑥ 赤外線カメラ画像の解析</a:t>
            </a:r>
            <a:endParaRPr lang="en-US" altLang="ja-JP" sz="1400" dirty="0" smtClean="0"/>
          </a:p>
          <a:p>
            <a:r>
              <a:rPr kumimoji="1" lang="ja-JP" altLang="en-US" sz="1400" dirty="0" smtClean="0"/>
              <a:t>⑦ 機器の遠隔監視　　　　　　　　　　　　　　　　　　　　　　 </a:t>
            </a:r>
            <a:r>
              <a:rPr lang="ja-JP" altLang="en-US" sz="1400" dirty="0" smtClean="0"/>
              <a:t>⑧ ドローンによる現況等の確認</a:t>
            </a:r>
            <a:endParaRPr kumimoji="1" lang="en-US" altLang="ja-JP" sz="1400" dirty="0"/>
          </a:p>
        </p:txBody>
      </p:sp>
    </p:spTree>
    <p:extLst>
      <p:ext uri="{BB962C8B-B14F-4D97-AF65-F5344CB8AC3E}">
        <p14:creationId xmlns:p14="http://schemas.microsoft.com/office/powerpoint/2010/main" val="41188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smtClean="0">
                <a:solidFill>
                  <a:srgbClr val="FFFFFF"/>
                </a:solidFill>
                <a:latin typeface="ＭＳ Ｐゴシック" panose="020B0600070205080204" pitchFamily="50" charset="-128"/>
                <a:ea typeface="ＭＳ Ｐゴシック" panose="020B0600070205080204" pitchFamily="50" charset="-128"/>
              </a:rPr>
              <a:t>近年発出された通知等について</a:t>
            </a:r>
            <a:endParaRPr lang="ja-JP" altLang="en-US" sz="2400" dirty="0">
              <a:solidFill>
                <a:srgbClr val="FFFFFF"/>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許可</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申請</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に</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関</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する留意</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事項</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460421" y="1374091"/>
            <a:ext cx="8154573" cy="512594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460419" y="1362989"/>
            <a:ext cx="7910948" cy="446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0" dirty="0" smtClean="0"/>
              <a:t>デジタル化に向けた廃棄物処理法の解釈の明確化等に関する環境省</a:t>
            </a:r>
            <a:r>
              <a:rPr lang="ja-JP" altLang="ja-JP" sz="1900" dirty="0" smtClean="0"/>
              <a:t>通知</a:t>
            </a:r>
            <a:endParaRPr kumimoji="1" lang="ja-JP" altLang="en-US" sz="1900" dirty="0"/>
          </a:p>
        </p:txBody>
      </p:sp>
      <p:sp>
        <p:nvSpPr>
          <p:cNvPr id="19" name="スライド番号プレースホルダー 1"/>
          <p:cNvSpPr>
            <a:spLocks noGrp="1"/>
          </p:cNvSpPr>
          <p:nvPr>
            <p:ph type="sldNum" sz="quarter" idx="12"/>
          </p:nvPr>
        </p:nvSpPr>
        <p:spPr>
          <a:xfrm>
            <a:off x="6906186" y="6407826"/>
            <a:ext cx="2057400" cy="365125"/>
          </a:xfrm>
        </p:spPr>
        <p:txBody>
          <a:bodyPr/>
          <a:lstStyle/>
          <a:p>
            <a:fld id="{BFFF0799-BCF5-4C8E-BCD2-41538FEDF1AE}" type="slidenum">
              <a:rPr kumimoji="1" lang="ja-JP" altLang="en-US" smtClean="0"/>
              <a:t>12</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1668097487"/>
              </p:ext>
            </p:extLst>
          </p:nvPr>
        </p:nvGraphicFramePr>
        <p:xfrm>
          <a:off x="840920" y="2284194"/>
          <a:ext cx="7052583" cy="2722796"/>
        </p:xfrm>
        <a:graphic>
          <a:graphicData uri="http://schemas.openxmlformats.org/drawingml/2006/table">
            <a:tbl>
              <a:tblPr firstRow="1" bandRow="1">
                <a:tableStyleId>{5C22544A-7EE6-4342-B048-85BDC9FD1C3A}</a:tableStyleId>
              </a:tblPr>
              <a:tblGrid>
                <a:gridCol w="2874099">
                  <a:extLst>
                    <a:ext uri="{9D8B030D-6E8A-4147-A177-3AD203B41FA5}">
                      <a16:colId xmlns:a16="http://schemas.microsoft.com/office/drawing/2014/main" val="2137987032"/>
                    </a:ext>
                  </a:extLst>
                </a:gridCol>
                <a:gridCol w="470008">
                  <a:extLst>
                    <a:ext uri="{9D8B030D-6E8A-4147-A177-3AD203B41FA5}">
                      <a16:colId xmlns:a16="http://schemas.microsoft.com/office/drawing/2014/main" val="1637458339"/>
                    </a:ext>
                  </a:extLst>
                </a:gridCol>
                <a:gridCol w="2299062">
                  <a:extLst>
                    <a:ext uri="{9D8B030D-6E8A-4147-A177-3AD203B41FA5}">
                      <a16:colId xmlns:a16="http://schemas.microsoft.com/office/drawing/2014/main" val="2313549315"/>
                    </a:ext>
                  </a:extLst>
                </a:gridCol>
                <a:gridCol w="1409414">
                  <a:extLst>
                    <a:ext uri="{9D8B030D-6E8A-4147-A177-3AD203B41FA5}">
                      <a16:colId xmlns:a16="http://schemas.microsoft.com/office/drawing/2014/main" val="273001972"/>
                    </a:ext>
                  </a:extLst>
                </a:gridCol>
              </a:tblGrid>
              <a:tr h="375836">
                <a:tc gridSpan="2">
                  <a:txBody>
                    <a:bodyPr/>
                    <a:lstStyle/>
                    <a:p>
                      <a:pPr algn="ctr"/>
                      <a:r>
                        <a:rPr kumimoji="1" lang="ja-JP" altLang="en-US" sz="1600" dirty="0" smtClean="0"/>
                        <a:t>項目</a:t>
                      </a:r>
                      <a:endParaRPr kumimoji="1" lang="ja-JP" altLang="en-US" sz="1600" dirty="0"/>
                    </a:p>
                  </a:txBody>
                  <a:tcPr anchor="ctr"/>
                </a:tc>
                <a:tc hMerge="1">
                  <a:txBody>
                    <a:bodyPr/>
                    <a:lstStyle/>
                    <a:p>
                      <a:pPr algn="ctr"/>
                      <a:endParaRPr kumimoji="1" lang="ja-JP" altLang="en-US" sz="1600" dirty="0"/>
                    </a:p>
                  </a:txBody>
                  <a:tcPr/>
                </a:tc>
                <a:tc>
                  <a:txBody>
                    <a:bodyPr/>
                    <a:lstStyle/>
                    <a:p>
                      <a:pPr algn="ctr"/>
                      <a:r>
                        <a:rPr kumimoji="1" lang="ja-JP" altLang="en-US" sz="1600" dirty="0" smtClean="0"/>
                        <a:t>活用できるデジタル技術</a:t>
                      </a:r>
                      <a:endParaRPr kumimoji="1" lang="ja-JP" altLang="en-US" sz="1600" dirty="0"/>
                    </a:p>
                  </a:txBody>
                  <a:tcPr anchor="ctr"/>
                </a:tc>
                <a:tc>
                  <a:txBody>
                    <a:bodyPr/>
                    <a:lstStyle/>
                    <a:p>
                      <a:pPr algn="ctr"/>
                      <a:r>
                        <a:rPr kumimoji="1" lang="ja-JP" altLang="en-US" sz="1600" dirty="0" smtClean="0">
                          <a:solidFill>
                            <a:schemeClr val="bg1"/>
                          </a:solidFill>
                        </a:rPr>
                        <a:t>主な</a:t>
                      </a:r>
                      <a:r>
                        <a:rPr kumimoji="1" lang="ja-JP" altLang="en-US" sz="1600" dirty="0" smtClean="0"/>
                        <a:t>関係者</a:t>
                      </a:r>
                      <a:endParaRPr kumimoji="1" lang="ja-JP" altLang="en-US" sz="1600" dirty="0"/>
                    </a:p>
                  </a:txBody>
                  <a:tcPr anchor="ctr"/>
                </a:tc>
                <a:extLst>
                  <a:ext uri="{0D108BD9-81ED-4DB2-BD59-A6C34878D82A}">
                    <a16:rowId xmlns:a16="http://schemas.microsoft.com/office/drawing/2014/main" val="646473482"/>
                  </a:ext>
                </a:extLst>
              </a:tr>
              <a:tr h="324000">
                <a:tc>
                  <a:txBody>
                    <a:bodyPr/>
                    <a:lstStyle/>
                    <a:p>
                      <a:r>
                        <a:rPr kumimoji="1" lang="ja-JP" altLang="en-US" sz="1600" dirty="0" smtClean="0">
                          <a:solidFill>
                            <a:schemeClr val="bg2">
                              <a:lumMod val="25000"/>
                            </a:schemeClr>
                          </a:solidFill>
                        </a:rPr>
                        <a:t>実地確認</a:t>
                      </a:r>
                      <a:endParaRPr kumimoji="1" lang="ja-JP" altLang="en-US" sz="1600" dirty="0">
                        <a:solidFill>
                          <a:schemeClr val="bg2">
                            <a:lumMod val="25000"/>
                          </a:schemeClr>
                        </a:solidFill>
                      </a:endParaRPr>
                    </a:p>
                  </a:txBody>
                  <a:tcPr/>
                </a:tc>
                <a:tc rowSpan="7">
                  <a:txBody>
                    <a:bodyPr/>
                    <a:lstStyle/>
                    <a:p>
                      <a:pPr algn="ctr"/>
                      <a:r>
                        <a:rPr kumimoji="1" lang="ja-JP" altLang="en-US" sz="1600" dirty="0" smtClean="0">
                          <a:solidFill>
                            <a:schemeClr val="bg2">
                              <a:lumMod val="25000"/>
                            </a:schemeClr>
                          </a:solidFill>
                        </a:rPr>
                        <a:t>定期検査</a:t>
                      </a:r>
                      <a:endParaRPr kumimoji="1" lang="en-US" altLang="ja-JP" sz="1600" dirty="0" smtClean="0">
                        <a:solidFill>
                          <a:schemeClr val="bg2">
                            <a:lumMod val="25000"/>
                          </a:schemeClr>
                        </a:solidFill>
                      </a:endParaRPr>
                    </a:p>
                    <a:p>
                      <a:pPr algn="ctr"/>
                      <a:r>
                        <a:rPr kumimoji="1" lang="ja-JP" altLang="en-US" sz="1600" dirty="0" smtClean="0">
                          <a:solidFill>
                            <a:schemeClr val="bg2">
                              <a:lumMod val="25000"/>
                            </a:schemeClr>
                          </a:solidFill>
                        </a:rPr>
                        <a:t>・点検規制</a:t>
                      </a:r>
                      <a:endParaRPr kumimoji="1" lang="ja-JP" altLang="en-US" sz="1600" dirty="0">
                        <a:solidFill>
                          <a:schemeClr val="bg2">
                            <a:lumMod val="25000"/>
                          </a:schemeClr>
                        </a:solidFill>
                      </a:endParaRPr>
                    </a:p>
                  </a:txBody>
                  <a:tcPr vert="eaVert" anchor="ctr"/>
                </a:tc>
                <a:tc>
                  <a:txBody>
                    <a:bodyPr/>
                    <a:lstStyle/>
                    <a:p>
                      <a:r>
                        <a:rPr kumimoji="1" lang="ja-JP" altLang="en-US" sz="1400" dirty="0" smtClean="0">
                          <a:solidFill>
                            <a:schemeClr val="bg2">
                              <a:lumMod val="25000"/>
                            </a:schemeClr>
                          </a:solidFill>
                        </a:rPr>
                        <a:t>①、②、④、⑤、⑥、⑦、⑧</a:t>
                      </a:r>
                      <a:endParaRPr kumimoji="1" lang="ja-JP" altLang="en-US" sz="14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市町村</a:t>
                      </a:r>
                      <a:endParaRPr kumimoji="1" lang="ja-JP" altLang="en-US" sz="1600" dirty="0">
                        <a:solidFill>
                          <a:schemeClr val="bg2">
                            <a:lumMod val="25000"/>
                          </a:schemeClr>
                        </a:solidFill>
                      </a:endParaRPr>
                    </a:p>
                  </a:txBody>
                  <a:tcPr/>
                </a:tc>
                <a:extLst>
                  <a:ext uri="{0D108BD9-81ED-4DB2-BD59-A6C34878D82A}">
                    <a16:rowId xmlns:a16="http://schemas.microsoft.com/office/drawing/2014/main" val="4228550892"/>
                  </a:ext>
                </a:extLst>
              </a:tr>
              <a:tr h="324000">
                <a:tc>
                  <a:txBody>
                    <a:bodyPr/>
                    <a:lstStyle/>
                    <a:p>
                      <a:r>
                        <a:rPr kumimoji="1" lang="ja-JP" altLang="en-US" sz="1600" dirty="0" smtClean="0">
                          <a:solidFill>
                            <a:schemeClr val="bg2">
                              <a:lumMod val="25000"/>
                            </a:schemeClr>
                          </a:solidFill>
                        </a:rPr>
                        <a:t>機能検査</a:t>
                      </a:r>
                      <a:endParaRPr kumimoji="1" lang="ja-JP" altLang="en-US" sz="1600" dirty="0">
                        <a:solidFill>
                          <a:schemeClr val="bg2">
                            <a:lumMod val="25000"/>
                          </a:schemeClr>
                        </a:solidFill>
                      </a:endParaRPr>
                    </a:p>
                  </a:txBody>
                  <a:tcPr/>
                </a:tc>
                <a:tc vMerge="1">
                  <a:txBody>
                    <a:bodyPr/>
                    <a:lstStyle/>
                    <a:p>
                      <a:endParaRPr kumimoji="1" lang="ja-JP" altLang="en-US" sz="1600" dirty="0"/>
                    </a:p>
                  </a:txBody>
                  <a:tcPr/>
                </a:tc>
                <a:tc>
                  <a:txBody>
                    <a:bodyPr/>
                    <a:lstStyle/>
                    <a:p>
                      <a:r>
                        <a:rPr kumimoji="1" lang="ja-JP" altLang="en-US" sz="1400" dirty="0" smtClean="0">
                          <a:solidFill>
                            <a:schemeClr val="bg2">
                              <a:lumMod val="25000"/>
                            </a:schemeClr>
                          </a:solidFill>
                        </a:rPr>
                        <a:t>①、②、④、⑤、⑥、⑦、⑧</a:t>
                      </a:r>
                      <a:endParaRPr kumimoji="1" lang="ja-JP" altLang="en-US" sz="14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県</a:t>
                      </a:r>
                      <a:endParaRPr kumimoji="1" lang="ja-JP" altLang="en-US" sz="1600" dirty="0">
                        <a:solidFill>
                          <a:schemeClr val="bg2">
                            <a:lumMod val="25000"/>
                          </a:schemeClr>
                        </a:solidFill>
                      </a:endParaRPr>
                    </a:p>
                  </a:txBody>
                  <a:tcPr/>
                </a:tc>
                <a:extLst>
                  <a:ext uri="{0D108BD9-81ED-4DB2-BD59-A6C34878D82A}">
                    <a16:rowId xmlns:a16="http://schemas.microsoft.com/office/drawing/2014/main" val="2271407831"/>
                  </a:ext>
                </a:extLst>
              </a:tr>
              <a:tr h="324000">
                <a:tc>
                  <a:txBody>
                    <a:bodyPr/>
                    <a:lstStyle/>
                    <a:p>
                      <a:r>
                        <a:rPr kumimoji="1" lang="ja-JP" altLang="en-US" sz="1600" dirty="0" smtClean="0">
                          <a:solidFill>
                            <a:schemeClr val="bg2">
                              <a:lumMod val="25000"/>
                            </a:schemeClr>
                          </a:solidFill>
                        </a:rPr>
                        <a:t>廃棄物処理施設の定期検査</a:t>
                      </a:r>
                      <a:endParaRPr kumimoji="1" lang="ja-JP" altLang="en-US" sz="1600" dirty="0">
                        <a:solidFill>
                          <a:schemeClr val="bg2">
                            <a:lumMod val="25000"/>
                          </a:schemeClr>
                        </a:solidFill>
                      </a:endParaRPr>
                    </a:p>
                  </a:txBody>
                  <a:tcPr/>
                </a:tc>
                <a:tc vMerge="1">
                  <a:txBody>
                    <a:bodyPr/>
                    <a:lstStyle/>
                    <a:p>
                      <a:endParaRPr kumimoji="1" lang="ja-JP" altLang="en-US" sz="1600" dirty="0"/>
                    </a:p>
                  </a:txBody>
                  <a:tcPr/>
                </a:tc>
                <a:tc>
                  <a:txBody>
                    <a:bodyPr/>
                    <a:lstStyle/>
                    <a:p>
                      <a:r>
                        <a:rPr kumimoji="1" lang="ja-JP" altLang="en-US" sz="1400" dirty="0" smtClean="0">
                          <a:solidFill>
                            <a:schemeClr val="bg2">
                              <a:lumMod val="25000"/>
                            </a:schemeClr>
                          </a:solidFill>
                        </a:rPr>
                        <a:t>①、②、④、⑤、⑥、⑦、⑧</a:t>
                      </a:r>
                      <a:endParaRPr kumimoji="1" lang="ja-JP" altLang="en-US" sz="14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県</a:t>
                      </a:r>
                      <a:endParaRPr kumimoji="1" lang="ja-JP" altLang="en-US" sz="1600" dirty="0">
                        <a:solidFill>
                          <a:schemeClr val="bg2">
                            <a:lumMod val="25000"/>
                          </a:schemeClr>
                        </a:solidFill>
                      </a:endParaRPr>
                    </a:p>
                  </a:txBody>
                  <a:tcPr/>
                </a:tc>
                <a:extLst>
                  <a:ext uri="{0D108BD9-81ED-4DB2-BD59-A6C34878D82A}">
                    <a16:rowId xmlns:a16="http://schemas.microsoft.com/office/drawing/2014/main" val="1142000701"/>
                  </a:ext>
                </a:extLst>
              </a:tr>
              <a:tr h="324000">
                <a:tc>
                  <a:txBody>
                    <a:bodyPr/>
                    <a:lstStyle/>
                    <a:p>
                      <a:r>
                        <a:rPr kumimoji="1" lang="ja-JP" altLang="en-US" sz="1600" dirty="0" smtClean="0">
                          <a:solidFill>
                            <a:schemeClr val="bg2">
                              <a:lumMod val="25000"/>
                            </a:schemeClr>
                          </a:solidFill>
                        </a:rPr>
                        <a:t>定期点検</a:t>
                      </a:r>
                      <a:endParaRPr kumimoji="1" lang="ja-JP" altLang="en-US" sz="1600" dirty="0">
                        <a:solidFill>
                          <a:schemeClr val="bg2">
                            <a:lumMod val="25000"/>
                          </a:schemeClr>
                        </a:solidFill>
                      </a:endParaRPr>
                    </a:p>
                  </a:txBody>
                  <a:tcPr/>
                </a:tc>
                <a:tc vMerge="1">
                  <a:txBody>
                    <a:bodyPr/>
                    <a:lstStyle/>
                    <a:p>
                      <a:endParaRPr kumimoji="1" lang="ja-JP" altLang="en-US" sz="1600" dirty="0"/>
                    </a:p>
                  </a:txBody>
                  <a:tcPr/>
                </a:tc>
                <a:tc>
                  <a:txBody>
                    <a:bodyPr/>
                    <a:lstStyle/>
                    <a:p>
                      <a:r>
                        <a:rPr kumimoji="1" lang="ja-JP" altLang="en-US" sz="1400" dirty="0" smtClean="0">
                          <a:solidFill>
                            <a:schemeClr val="bg2">
                              <a:lumMod val="25000"/>
                            </a:schemeClr>
                          </a:solidFill>
                        </a:rPr>
                        <a:t>①、②、④、⑤、⑥、⑦、⑧</a:t>
                      </a:r>
                      <a:endParaRPr kumimoji="1" lang="ja-JP" altLang="en-US" sz="14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県</a:t>
                      </a:r>
                      <a:endParaRPr kumimoji="1" lang="ja-JP" altLang="en-US" sz="1600" dirty="0">
                        <a:solidFill>
                          <a:schemeClr val="bg2">
                            <a:lumMod val="25000"/>
                          </a:schemeClr>
                        </a:solidFill>
                      </a:endParaRPr>
                    </a:p>
                  </a:txBody>
                  <a:tcPr/>
                </a:tc>
                <a:extLst>
                  <a:ext uri="{0D108BD9-81ED-4DB2-BD59-A6C34878D82A}">
                    <a16:rowId xmlns:a16="http://schemas.microsoft.com/office/drawing/2014/main" val="618630518"/>
                  </a:ext>
                </a:extLst>
              </a:tr>
              <a:tr h="324000">
                <a:tc>
                  <a:txBody>
                    <a:bodyPr/>
                    <a:lstStyle/>
                    <a:p>
                      <a:r>
                        <a:rPr kumimoji="1" lang="ja-JP" altLang="en-US" sz="1600" dirty="0" smtClean="0">
                          <a:solidFill>
                            <a:schemeClr val="bg2">
                              <a:lumMod val="25000"/>
                            </a:schemeClr>
                          </a:solidFill>
                        </a:rPr>
                        <a:t>残余埋立容量の測定</a:t>
                      </a:r>
                      <a:endParaRPr kumimoji="1" lang="ja-JP" altLang="en-US" sz="1600" dirty="0">
                        <a:solidFill>
                          <a:schemeClr val="bg2">
                            <a:lumMod val="25000"/>
                          </a:schemeClr>
                        </a:solidFill>
                      </a:endParaRPr>
                    </a:p>
                  </a:txBody>
                  <a:tcPr/>
                </a:tc>
                <a:tc vMerge="1">
                  <a:txBody>
                    <a:bodyPr/>
                    <a:lstStyle/>
                    <a:p>
                      <a:endParaRPr kumimoji="1" lang="ja-JP" altLang="en-US" sz="1600" dirty="0"/>
                    </a:p>
                  </a:txBody>
                  <a:tcPr/>
                </a:tc>
                <a:tc>
                  <a:txBody>
                    <a:bodyPr/>
                    <a:lstStyle/>
                    <a:p>
                      <a:r>
                        <a:rPr kumimoji="1" lang="ja-JP" altLang="en-US" sz="1400" dirty="0" smtClean="0">
                          <a:solidFill>
                            <a:schemeClr val="bg2">
                              <a:lumMod val="25000"/>
                            </a:schemeClr>
                          </a:solidFill>
                        </a:rPr>
                        <a:t>③</a:t>
                      </a:r>
                      <a:endParaRPr kumimoji="1" lang="ja-JP" altLang="en-US" sz="14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最終処分業者</a:t>
                      </a:r>
                      <a:endParaRPr kumimoji="1" lang="ja-JP" altLang="en-US" sz="1600" dirty="0">
                        <a:solidFill>
                          <a:schemeClr val="bg2">
                            <a:lumMod val="25000"/>
                          </a:schemeClr>
                        </a:solidFill>
                      </a:endParaRPr>
                    </a:p>
                  </a:txBody>
                  <a:tcPr/>
                </a:tc>
                <a:extLst>
                  <a:ext uri="{0D108BD9-81ED-4DB2-BD59-A6C34878D82A}">
                    <a16:rowId xmlns:a16="http://schemas.microsoft.com/office/drawing/2014/main" val="2484333813"/>
                  </a:ext>
                </a:extLst>
              </a:tr>
              <a:tr h="324000">
                <a:tc>
                  <a:txBody>
                    <a:bodyPr/>
                    <a:lstStyle/>
                    <a:p>
                      <a:r>
                        <a:rPr kumimoji="1" lang="ja-JP" altLang="en-US" sz="1600" dirty="0" smtClean="0">
                          <a:solidFill>
                            <a:schemeClr val="bg2">
                              <a:lumMod val="25000"/>
                            </a:schemeClr>
                          </a:solidFill>
                        </a:rPr>
                        <a:t>温度、圧力等の測定</a:t>
                      </a:r>
                      <a:endParaRPr kumimoji="1" lang="ja-JP" altLang="en-US" sz="1600" dirty="0">
                        <a:solidFill>
                          <a:schemeClr val="bg2">
                            <a:lumMod val="25000"/>
                          </a:schemeClr>
                        </a:solidFill>
                      </a:endParaRPr>
                    </a:p>
                  </a:txBody>
                  <a:tcPr/>
                </a:tc>
                <a:tc vMerge="1">
                  <a:txBody>
                    <a:bodyPr/>
                    <a:lstStyle/>
                    <a:p>
                      <a:pPr algn="ctr"/>
                      <a:endParaRPr kumimoji="1" lang="ja-JP" altLang="en-US" sz="1600" dirty="0"/>
                    </a:p>
                  </a:txBody>
                  <a:tcPr vert="eaVert" anchor="ctr"/>
                </a:tc>
                <a:tc>
                  <a:txBody>
                    <a:bodyPr/>
                    <a:lstStyle/>
                    <a:p>
                      <a:r>
                        <a:rPr kumimoji="1" lang="ja-JP" altLang="en-US" sz="1400" dirty="0" smtClean="0">
                          <a:solidFill>
                            <a:schemeClr val="bg2">
                              <a:lumMod val="25000"/>
                            </a:schemeClr>
                          </a:solidFill>
                        </a:rPr>
                        <a:t>②</a:t>
                      </a:r>
                      <a:endParaRPr kumimoji="1" lang="ja-JP" altLang="en-US" sz="14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中間処理業者</a:t>
                      </a:r>
                      <a:endParaRPr kumimoji="1" lang="ja-JP" altLang="en-US" sz="1600" dirty="0">
                        <a:solidFill>
                          <a:schemeClr val="bg2">
                            <a:lumMod val="25000"/>
                          </a:schemeClr>
                        </a:solidFill>
                      </a:endParaRPr>
                    </a:p>
                  </a:txBody>
                  <a:tcPr/>
                </a:tc>
                <a:extLst>
                  <a:ext uri="{0D108BD9-81ED-4DB2-BD59-A6C34878D82A}">
                    <a16:rowId xmlns:a16="http://schemas.microsoft.com/office/drawing/2014/main" val="372322663"/>
                  </a:ext>
                </a:extLst>
              </a:tr>
              <a:tr h="324000">
                <a:tc>
                  <a:txBody>
                    <a:bodyPr/>
                    <a:lstStyle/>
                    <a:p>
                      <a:r>
                        <a:rPr kumimoji="1" lang="ja-JP" altLang="en-US" sz="1600" dirty="0" smtClean="0">
                          <a:solidFill>
                            <a:schemeClr val="bg2">
                              <a:lumMod val="25000"/>
                            </a:schemeClr>
                          </a:solidFill>
                        </a:rPr>
                        <a:t>精密機能検査</a:t>
                      </a:r>
                      <a:endParaRPr kumimoji="1" lang="ja-JP" altLang="en-US" sz="1600" dirty="0">
                        <a:solidFill>
                          <a:schemeClr val="bg2">
                            <a:lumMod val="25000"/>
                          </a:schemeClr>
                        </a:solidFill>
                      </a:endParaRPr>
                    </a:p>
                  </a:txBody>
                  <a:tcPr/>
                </a:tc>
                <a:tc vMerge="1">
                  <a:txBody>
                    <a:bodyPr/>
                    <a:lstStyle/>
                    <a:p>
                      <a:pPr algn="ctr"/>
                      <a:endParaRPr kumimoji="1" lang="ja-JP" altLang="en-US" sz="1600" dirty="0"/>
                    </a:p>
                  </a:txBody>
                  <a:tcPr vert="eaVert" anchor="ctr"/>
                </a:tc>
                <a:tc>
                  <a:txBody>
                    <a:bodyPr/>
                    <a:lstStyle/>
                    <a:p>
                      <a:r>
                        <a:rPr kumimoji="1" lang="ja-JP" altLang="en-US" sz="1400" dirty="0" smtClean="0">
                          <a:solidFill>
                            <a:schemeClr val="bg2">
                              <a:lumMod val="25000"/>
                            </a:schemeClr>
                          </a:solidFill>
                        </a:rPr>
                        <a:t>①、②、④、⑤、⑥、⑦、⑧</a:t>
                      </a:r>
                      <a:endParaRPr kumimoji="1" lang="ja-JP" altLang="en-US" sz="14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一廃処分業者</a:t>
                      </a:r>
                      <a:endParaRPr kumimoji="1" lang="ja-JP" altLang="en-US" sz="1600" dirty="0">
                        <a:solidFill>
                          <a:schemeClr val="bg2">
                            <a:lumMod val="25000"/>
                          </a:schemeClr>
                        </a:solidFill>
                      </a:endParaRPr>
                    </a:p>
                  </a:txBody>
                  <a:tcPr/>
                </a:tc>
                <a:extLst>
                  <a:ext uri="{0D108BD9-81ED-4DB2-BD59-A6C34878D82A}">
                    <a16:rowId xmlns:a16="http://schemas.microsoft.com/office/drawing/2014/main" val="2481330551"/>
                  </a:ext>
                </a:extLst>
              </a:tr>
            </a:tbl>
          </a:graphicData>
        </a:graphic>
      </p:graphicFrame>
      <p:sp>
        <p:nvSpPr>
          <p:cNvPr id="3" name="テキスト ボックス 2"/>
          <p:cNvSpPr txBox="1"/>
          <p:nvPr/>
        </p:nvSpPr>
        <p:spPr>
          <a:xfrm>
            <a:off x="495441" y="1942226"/>
            <a:ext cx="4188967" cy="369332"/>
          </a:xfrm>
          <a:prstGeom prst="rect">
            <a:avLst/>
          </a:prstGeom>
          <a:noFill/>
        </p:spPr>
        <p:txBody>
          <a:bodyPr wrap="none" rtlCol="0">
            <a:spAutoFit/>
          </a:bodyPr>
          <a:lstStyle/>
          <a:p>
            <a:r>
              <a:rPr kumimoji="1" lang="ja-JP" altLang="en-US" b="1" dirty="0" smtClean="0">
                <a:solidFill>
                  <a:srgbClr val="482AA6"/>
                </a:solidFill>
                <a:latin typeface="メイリオ" panose="020B0604030504040204" pitchFamily="50" charset="-128"/>
                <a:ea typeface="メイリオ" panose="020B0604030504040204" pitchFamily="50" charset="-128"/>
              </a:rPr>
              <a:t>■令和６年６月</a:t>
            </a:r>
            <a:r>
              <a:rPr lang="en-US" altLang="ja-JP" b="1" dirty="0" smtClean="0">
                <a:solidFill>
                  <a:srgbClr val="482AA6"/>
                </a:solidFill>
                <a:latin typeface="メイリオ" panose="020B0604030504040204" pitchFamily="50" charset="-128"/>
                <a:ea typeface="メイリオ" panose="020B0604030504040204" pitchFamily="50" charset="-128"/>
              </a:rPr>
              <a:t>28</a:t>
            </a:r>
            <a:r>
              <a:rPr kumimoji="1" lang="ja-JP" altLang="en-US" b="1" dirty="0" smtClean="0">
                <a:solidFill>
                  <a:srgbClr val="482AA6"/>
                </a:solidFill>
                <a:latin typeface="メイリオ" panose="020B0604030504040204" pitchFamily="50" charset="-128"/>
                <a:ea typeface="メイリオ" panose="020B0604030504040204" pitchFamily="50" charset="-128"/>
              </a:rPr>
              <a:t>日に発出された通知</a:t>
            </a:r>
            <a:endParaRPr kumimoji="1" lang="ja-JP" altLang="en-US" b="1" dirty="0">
              <a:solidFill>
                <a:srgbClr val="482AA6"/>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36561" y="5276460"/>
            <a:ext cx="8002291" cy="954107"/>
          </a:xfrm>
          <a:prstGeom prst="rect">
            <a:avLst/>
          </a:prstGeom>
          <a:solidFill>
            <a:srgbClr val="FDF1E9"/>
          </a:solidFill>
          <a:ln w="28575">
            <a:solidFill>
              <a:srgbClr val="FF3300"/>
            </a:solidFill>
            <a:prstDash val="dashDot"/>
          </a:ln>
        </p:spPr>
        <p:txBody>
          <a:bodyPr wrap="square" rtlCol="0">
            <a:spAutoFit/>
          </a:bodyPr>
          <a:lstStyle/>
          <a:p>
            <a:r>
              <a:rPr kumimoji="1" lang="ja-JP" altLang="en-US" sz="1400" dirty="0" smtClean="0"/>
              <a:t>① オンライン会議システム等による現況等の確認 　　</a:t>
            </a:r>
            <a:r>
              <a:rPr lang="ja-JP" altLang="en-US" sz="1400" dirty="0" smtClean="0"/>
              <a:t>   ② </a:t>
            </a:r>
            <a:r>
              <a:rPr lang="ja-JP" altLang="en-US" sz="1400" dirty="0"/>
              <a:t>センサーによる</a:t>
            </a:r>
            <a:r>
              <a:rPr lang="ja-JP" altLang="en-US" sz="1400" dirty="0" smtClean="0"/>
              <a:t>オンラインモニタリング</a:t>
            </a:r>
            <a:endParaRPr kumimoji="1" lang="en-US" altLang="ja-JP" sz="1400" dirty="0" smtClean="0"/>
          </a:p>
          <a:p>
            <a:r>
              <a:rPr kumimoji="1" lang="ja-JP" altLang="en-US" sz="1400" dirty="0" smtClean="0"/>
              <a:t>③ 点群データによる測量　  　　 　　　  　　　　　　　　　　　④ </a:t>
            </a:r>
            <a:r>
              <a:rPr lang="ja-JP" altLang="en-US" sz="1400" dirty="0" smtClean="0"/>
              <a:t>点群データ</a:t>
            </a:r>
            <a:r>
              <a:rPr lang="ja-JP" altLang="en-US" sz="1400" dirty="0"/>
              <a:t>による変位の</a:t>
            </a:r>
            <a:r>
              <a:rPr lang="ja-JP" altLang="en-US" sz="1400" dirty="0" smtClean="0"/>
              <a:t>解析</a:t>
            </a:r>
            <a:endParaRPr kumimoji="1" lang="en-US" altLang="ja-JP" sz="1400" dirty="0" smtClean="0"/>
          </a:p>
          <a:p>
            <a:r>
              <a:rPr kumimoji="1" lang="ja-JP" altLang="en-US" sz="1400" dirty="0" smtClean="0"/>
              <a:t>⑤ </a:t>
            </a:r>
            <a:r>
              <a:rPr lang="ja-JP" altLang="en-US" sz="1400" dirty="0" smtClean="0"/>
              <a:t>ＡＩによる画像解析　　　　　　　　　　　　　　　　　　　　　 ⑥ 赤外線カメラ画像の解析</a:t>
            </a:r>
            <a:endParaRPr lang="en-US" altLang="ja-JP" sz="1400" dirty="0" smtClean="0"/>
          </a:p>
          <a:p>
            <a:r>
              <a:rPr kumimoji="1" lang="ja-JP" altLang="en-US" sz="1400" dirty="0" smtClean="0"/>
              <a:t>⑦ 機器の遠隔監視　　　　　　　　　　　　　　　　　　　　　　 </a:t>
            </a:r>
            <a:r>
              <a:rPr lang="ja-JP" altLang="en-US" sz="1400" dirty="0" smtClean="0"/>
              <a:t>⑧ ドローンによる現況等の確認</a:t>
            </a:r>
            <a:endParaRPr kumimoji="1" lang="en-US" altLang="ja-JP" sz="1400" dirty="0"/>
          </a:p>
        </p:txBody>
      </p:sp>
    </p:spTree>
    <p:extLst>
      <p:ext uri="{BB962C8B-B14F-4D97-AF65-F5344CB8AC3E}">
        <p14:creationId xmlns:p14="http://schemas.microsoft.com/office/powerpoint/2010/main" val="2101840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smtClean="0">
                <a:solidFill>
                  <a:srgbClr val="FFFFFF"/>
                </a:solidFill>
                <a:latin typeface="ＭＳ Ｐゴシック" panose="020B0600070205080204" pitchFamily="50" charset="-128"/>
                <a:ea typeface="ＭＳ Ｐゴシック" panose="020B0600070205080204" pitchFamily="50" charset="-128"/>
              </a:rPr>
              <a:t>近年発出された通知等について</a:t>
            </a:r>
            <a:endParaRPr lang="ja-JP" altLang="en-US" sz="2400" dirty="0">
              <a:solidFill>
                <a:srgbClr val="FFFFFF"/>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許可</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申請</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に</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関</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する留意</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事項</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460421" y="1374092"/>
            <a:ext cx="8154573" cy="273039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95442" y="1860595"/>
            <a:ext cx="8119552" cy="1477328"/>
          </a:xfrm>
          <a:prstGeom prst="rect">
            <a:avLst/>
          </a:prstGeom>
          <a:noFill/>
        </p:spPr>
        <p:txBody>
          <a:bodyPr wrap="square" rtlCol="0">
            <a:spAutoFit/>
          </a:bodyPr>
          <a:lstStyle/>
          <a:p>
            <a:r>
              <a:rPr lang="ja-JP" altLang="en-US" dirty="0" smtClean="0">
                <a:solidFill>
                  <a:schemeClr val="bg2">
                    <a:lumMod val="25000"/>
                  </a:schemeClr>
                </a:solidFill>
              </a:rPr>
              <a:t>■ 通知は県産業資源循環協会ＨＰからご確認ください。</a:t>
            </a:r>
            <a:endParaRPr lang="en-US" altLang="ja-JP" dirty="0" smtClean="0">
              <a:solidFill>
                <a:schemeClr val="bg2">
                  <a:lumMod val="25000"/>
                </a:schemeClr>
              </a:solidFill>
            </a:endParaRPr>
          </a:p>
          <a:p>
            <a:r>
              <a:rPr lang="ja-JP" altLang="en-US" dirty="0"/>
              <a:t>　</a:t>
            </a:r>
            <a:r>
              <a:rPr lang="ja-JP" altLang="en-US" dirty="0" smtClean="0"/>
              <a:t>　　  </a:t>
            </a:r>
            <a:endParaRPr lang="en-US" altLang="ja-JP" dirty="0" smtClean="0"/>
          </a:p>
          <a:p>
            <a:r>
              <a:rPr lang="ja-JP" altLang="en-US" dirty="0" smtClean="0"/>
              <a:t>　　　　</a:t>
            </a:r>
            <a:endParaRPr lang="en-US" altLang="ja-JP" dirty="0"/>
          </a:p>
          <a:p>
            <a:endParaRPr lang="en-US" altLang="ja-JP" dirty="0" smtClean="0"/>
          </a:p>
          <a:p>
            <a:r>
              <a:rPr lang="ja-JP" altLang="en-US" dirty="0" smtClean="0"/>
              <a:t>　</a:t>
            </a:r>
            <a:endParaRPr lang="ja-JP" altLang="en-US" dirty="0"/>
          </a:p>
        </p:txBody>
      </p:sp>
      <p:sp>
        <p:nvSpPr>
          <p:cNvPr id="12" name="角丸四角形 11"/>
          <p:cNvSpPr/>
          <p:nvPr/>
        </p:nvSpPr>
        <p:spPr>
          <a:xfrm>
            <a:off x="460419" y="1362989"/>
            <a:ext cx="7910948" cy="446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0" dirty="0" smtClean="0"/>
              <a:t>デジタル化に向けた廃棄物処理法の解釈の明確化等に関する環境省</a:t>
            </a:r>
            <a:r>
              <a:rPr lang="ja-JP" altLang="ja-JP" sz="1900" dirty="0" smtClean="0"/>
              <a:t>通知</a:t>
            </a:r>
            <a:endParaRPr kumimoji="1" lang="ja-JP" altLang="en-US" sz="1900" dirty="0"/>
          </a:p>
        </p:txBody>
      </p:sp>
      <p:sp>
        <p:nvSpPr>
          <p:cNvPr id="19" name="スライド番号プレースホルダー 1"/>
          <p:cNvSpPr>
            <a:spLocks noGrp="1"/>
          </p:cNvSpPr>
          <p:nvPr>
            <p:ph type="sldNum" sz="quarter" idx="12"/>
          </p:nvPr>
        </p:nvSpPr>
        <p:spPr>
          <a:xfrm>
            <a:off x="6906186" y="6407826"/>
            <a:ext cx="2057400" cy="365125"/>
          </a:xfrm>
        </p:spPr>
        <p:txBody>
          <a:bodyPr/>
          <a:lstStyle/>
          <a:p>
            <a:fld id="{BFFF0799-BCF5-4C8E-BCD2-41538FEDF1AE}" type="slidenum">
              <a:rPr kumimoji="1" lang="ja-JP" altLang="en-US" smtClean="0"/>
              <a:t>13</a:t>
            </a:fld>
            <a:endParaRPr kumimoji="1" lang="ja-JP" altLang="en-US"/>
          </a:p>
        </p:txBody>
      </p:sp>
      <p:graphicFrame>
        <p:nvGraphicFramePr>
          <p:cNvPr id="4" name="図表 3"/>
          <p:cNvGraphicFramePr/>
          <p:nvPr>
            <p:extLst>
              <p:ext uri="{D42A27DB-BD31-4B8C-83A1-F6EECF244321}">
                <p14:modId xmlns:p14="http://schemas.microsoft.com/office/powerpoint/2010/main" val="4279571906"/>
              </p:ext>
            </p:extLst>
          </p:nvPr>
        </p:nvGraphicFramePr>
        <p:xfrm>
          <a:off x="506040" y="1809179"/>
          <a:ext cx="8108954" cy="3166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074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460421" y="1362989"/>
            <a:ext cx="8154573" cy="2899628"/>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95442" y="1775207"/>
            <a:ext cx="8119552" cy="2308324"/>
          </a:xfrm>
          <a:prstGeom prst="rect">
            <a:avLst/>
          </a:prstGeom>
          <a:noFill/>
        </p:spPr>
        <p:txBody>
          <a:bodyPr wrap="square" rtlCol="0">
            <a:spAutoFit/>
          </a:bodyPr>
          <a:lstStyle/>
          <a:p>
            <a:r>
              <a:rPr lang="ja-JP" altLang="ja-JP" dirty="0" smtClean="0">
                <a:solidFill>
                  <a:schemeClr val="bg2">
                    <a:lumMod val="25000"/>
                  </a:schemeClr>
                </a:solidFill>
              </a:rPr>
              <a:t>令和５年</a:t>
            </a:r>
            <a:r>
              <a:rPr lang="ja-JP" altLang="en-US" dirty="0" smtClean="0">
                <a:solidFill>
                  <a:schemeClr val="bg2">
                    <a:lumMod val="25000"/>
                  </a:schemeClr>
                </a:solidFill>
              </a:rPr>
              <a:t>５</a:t>
            </a:r>
            <a:r>
              <a:rPr lang="ja-JP" altLang="ja-JP" dirty="0" smtClean="0">
                <a:solidFill>
                  <a:schemeClr val="bg2">
                    <a:lumMod val="25000"/>
                  </a:schemeClr>
                </a:solidFill>
              </a:rPr>
              <a:t>月</a:t>
            </a:r>
            <a:r>
              <a:rPr lang="ja-JP" altLang="en-US" dirty="0" smtClean="0">
                <a:solidFill>
                  <a:schemeClr val="bg2">
                    <a:lumMod val="25000"/>
                  </a:schemeClr>
                </a:solidFill>
              </a:rPr>
              <a:t>に危険</a:t>
            </a:r>
            <a:r>
              <a:rPr lang="ja-JP" altLang="en-US" dirty="0">
                <a:solidFill>
                  <a:schemeClr val="bg2">
                    <a:lumMod val="25000"/>
                  </a:schemeClr>
                </a:solidFill>
              </a:rPr>
              <a:t>な盛土等を全国一律の基準で包括的に規制するため</a:t>
            </a:r>
            <a:r>
              <a:rPr lang="ja-JP" altLang="en-US" dirty="0" smtClean="0">
                <a:solidFill>
                  <a:schemeClr val="bg2">
                    <a:lumMod val="25000"/>
                  </a:schemeClr>
                </a:solidFill>
              </a:rPr>
              <a:t>、</a:t>
            </a:r>
            <a:r>
              <a:rPr lang="ja-JP" altLang="en-US" dirty="0">
                <a:solidFill>
                  <a:schemeClr val="bg2">
                    <a:lumMod val="25000"/>
                  </a:schemeClr>
                </a:solidFill>
              </a:rPr>
              <a:t>宅地造成等規制法が</a:t>
            </a:r>
            <a:r>
              <a:rPr lang="ja-JP" altLang="en-US" dirty="0" smtClean="0">
                <a:solidFill>
                  <a:schemeClr val="bg2">
                    <a:lumMod val="25000"/>
                  </a:schemeClr>
                </a:solidFill>
              </a:rPr>
              <a:t>改正された。盛土</a:t>
            </a:r>
            <a:r>
              <a:rPr lang="ja-JP" altLang="en-US" dirty="0">
                <a:solidFill>
                  <a:schemeClr val="bg2">
                    <a:lumMod val="25000"/>
                  </a:schemeClr>
                </a:solidFill>
              </a:rPr>
              <a:t>等に伴う</a:t>
            </a:r>
            <a:r>
              <a:rPr lang="ja-JP" altLang="en-US" dirty="0" smtClean="0">
                <a:solidFill>
                  <a:schemeClr val="bg2">
                    <a:lumMod val="25000"/>
                  </a:schemeClr>
                </a:solidFill>
              </a:rPr>
              <a:t>災害防止におい</a:t>
            </a:r>
            <a:r>
              <a:rPr lang="ja-JP" altLang="en-US" dirty="0">
                <a:solidFill>
                  <a:schemeClr val="bg2">
                    <a:lumMod val="25000"/>
                  </a:schemeClr>
                </a:solidFill>
              </a:rPr>
              <a:t>て</a:t>
            </a:r>
            <a:r>
              <a:rPr lang="ja-JP" altLang="en-US" dirty="0" smtClean="0">
                <a:solidFill>
                  <a:schemeClr val="bg2">
                    <a:lumMod val="25000"/>
                  </a:schemeClr>
                </a:solidFill>
              </a:rPr>
              <a:t>は</a:t>
            </a:r>
            <a:r>
              <a:rPr lang="ja-JP" altLang="en-US" dirty="0">
                <a:solidFill>
                  <a:schemeClr val="bg2">
                    <a:lumMod val="25000"/>
                  </a:schemeClr>
                </a:solidFill>
              </a:rPr>
              <a:t>、廃棄物</a:t>
            </a:r>
            <a:r>
              <a:rPr lang="ja-JP" altLang="en-US" dirty="0" smtClean="0">
                <a:solidFill>
                  <a:schemeClr val="bg2">
                    <a:lumMod val="25000"/>
                  </a:schemeClr>
                </a:solidFill>
              </a:rPr>
              <a:t>行政との連携が重要になることから、両法の適用関係</a:t>
            </a:r>
            <a:r>
              <a:rPr lang="ja-JP" altLang="en-US" dirty="0">
                <a:solidFill>
                  <a:schemeClr val="bg2">
                    <a:lumMod val="25000"/>
                  </a:schemeClr>
                </a:solidFill>
              </a:rPr>
              <a:t>及</a:t>
            </a:r>
            <a:r>
              <a:rPr lang="ja-JP" altLang="en-US" dirty="0" smtClean="0">
                <a:solidFill>
                  <a:schemeClr val="bg2">
                    <a:lumMod val="25000"/>
                  </a:schemeClr>
                </a:solidFill>
              </a:rPr>
              <a:t>び廃棄物処</a:t>
            </a:r>
            <a:r>
              <a:rPr lang="ja-JP" altLang="en-US" dirty="0">
                <a:solidFill>
                  <a:schemeClr val="bg2">
                    <a:lumMod val="25000"/>
                  </a:schemeClr>
                </a:solidFill>
              </a:rPr>
              <a:t>理法の運用における留意</a:t>
            </a:r>
            <a:r>
              <a:rPr lang="ja-JP" altLang="en-US" dirty="0" smtClean="0">
                <a:solidFill>
                  <a:schemeClr val="bg2">
                    <a:lumMod val="25000"/>
                  </a:schemeClr>
                </a:solidFill>
              </a:rPr>
              <a:t>事項が明確化された。</a:t>
            </a:r>
            <a:endParaRPr lang="en-US" altLang="ja-JP" dirty="0" smtClean="0">
              <a:solidFill>
                <a:schemeClr val="bg2">
                  <a:lumMod val="25000"/>
                </a:schemeClr>
              </a:solidFill>
            </a:endParaRPr>
          </a:p>
          <a:p>
            <a:r>
              <a:rPr lang="ja-JP" altLang="en-US" dirty="0" smtClean="0">
                <a:solidFill>
                  <a:schemeClr val="bg2">
                    <a:lumMod val="25000"/>
                  </a:schemeClr>
                </a:solidFill>
              </a:rPr>
              <a:t>（配布資料３参照）</a:t>
            </a:r>
            <a:endParaRPr lang="en-US" altLang="ja-JP" dirty="0" smtClean="0">
              <a:solidFill>
                <a:schemeClr val="bg2">
                  <a:lumMod val="25000"/>
                </a:schemeClr>
              </a:solidFill>
            </a:endParaRPr>
          </a:p>
          <a:p>
            <a:endParaRPr lang="en-US" altLang="ja-JP" dirty="0" smtClean="0">
              <a:solidFill>
                <a:schemeClr val="bg2">
                  <a:lumMod val="25000"/>
                </a:schemeClr>
              </a:solidFill>
            </a:endParaRPr>
          </a:p>
          <a:p>
            <a:r>
              <a:rPr lang="ja-JP" altLang="en-US" dirty="0" smtClean="0">
                <a:solidFill>
                  <a:schemeClr val="bg2">
                    <a:lumMod val="25000"/>
                  </a:schemeClr>
                </a:solidFill>
              </a:rPr>
              <a:t>　■ </a:t>
            </a:r>
            <a:r>
              <a:rPr lang="ja-JP" altLang="en-US" dirty="0">
                <a:solidFill>
                  <a:schemeClr val="bg2">
                    <a:lumMod val="25000"/>
                  </a:schemeClr>
                </a:solidFill>
              </a:rPr>
              <a:t>通知</a:t>
            </a:r>
            <a:r>
              <a:rPr lang="ja-JP" altLang="en-US" dirty="0" smtClean="0">
                <a:solidFill>
                  <a:schemeClr val="bg2">
                    <a:lumMod val="25000"/>
                  </a:schemeClr>
                </a:solidFill>
              </a:rPr>
              <a:t>は県</a:t>
            </a:r>
            <a:r>
              <a:rPr lang="ja-JP" altLang="en-US" dirty="0">
                <a:solidFill>
                  <a:schemeClr val="bg2">
                    <a:lumMod val="25000"/>
                  </a:schemeClr>
                </a:solidFill>
              </a:rPr>
              <a:t>産業資源循環協会</a:t>
            </a:r>
            <a:r>
              <a:rPr lang="ja-JP" altLang="en-US" dirty="0" smtClean="0">
                <a:solidFill>
                  <a:schemeClr val="bg2">
                    <a:lumMod val="25000"/>
                  </a:schemeClr>
                </a:solidFill>
              </a:rPr>
              <a:t>ＨＰからご確認ください。⇒</a:t>
            </a:r>
            <a:endParaRPr lang="en-US" altLang="ja-JP" dirty="0" smtClean="0">
              <a:solidFill>
                <a:schemeClr val="bg2">
                  <a:lumMod val="25000"/>
                </a:schemeClr>
              </a:solidFill>
            </a:endParaRPr>
          </a:p>
          <a:p>
            <a:endParaRPr lang="ja-JP" altLang="en-US" dirty="0"/>
          </a:p>
        </p:txBody>
      </p:sp>
      <p:sp>
        <p:nvSpPr>
          <p:cNvPr id="17" name="角丸四角形 16"/>
          <p:cNvSpPr/>
          <p:nvPr/>
        </p:nvSpPr>
        <p:spPr>
          <a:xfrm>
            <a:off x="460419" y="1363730"/>
            <a:ext cx="7821935" cy="439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t>盛土規制法及び廃棄物処理法の運用に係る留意事項に関する国通知</a:t>
            </a:r>
            <a:endParaRPr kumimoji="1" lang="ja-JP" altLang="en-US" sz="2000" dirty="0"/>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7143" t="6523" r="6692" b="6861"/>
          <a:stretch/>
        </p:blipFill>
        <p:spPr>
          <a:xfrm>
            <a:off x="6411112" y="2929369"/>
            <a:ext cx="1168655" cy="1174773"/>
          </a:xfrm>
          <a:prstGeom prst="rect">
            <a:avLst/>
          </a:prstGeom>
        </p:spPr>
      </p:pic>
      <p:sp>
        <p:nvSpPr>
          <p:cNvPr id="18"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smtClean="0">
                <a:solidFill>
                  <a:srgbClr val="FFFFFF"/>
                </a:solidFill>
                <a:latin typeface="ＭＳ Ｐゴシック" panose="020B0600070205080204" pitchFamily="50" charset="-128"/>
                <a:ea typeface="ＭＳ Ｐゴシック" panose="020B0600070205080204" pitchFamily="50" charset="-128"/>
              </a:rPr>
              <a:t>近年発出された通知等について</a:t>
            </a:r>
            <a:endParaRPr lang="ja-JP" altLang="en-US" sz="2400" dirty="0">
              <a:solidFill>
                <a:srgbClr val="FFFFFF"/>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許可</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申請</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に</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関</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する留意</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事項</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9" name="スライド番号プレースホルダー 1"/>
          <p:cNvSpPr>
            <a:spLocks noGrp="1"/>
          </p:cNvSpPr>
          <p:nvPr>
            <p:ph type="sldNum" sz="quarter" idx="12"/>
          </p:nvPr>
        </p:nvSpPr>
        <p:spPr>
          <a:xfrm>
            <a:off x="6906186" y="6407826"/>
            <a:ext cx="2057400" cy="365125"/>
          </a:xfrm>
        </p:spPr>
        <p:txBody>
          <a:bodyPr/>
          <a:lstStyle/>
          <a:p>
            <a:fld id="{BFFF0799-BCF5-4C8E-BCD2-41538FEDF1AE}" type="slidenum">
              <a:rPr kumimoji="1" lang="ja-JP" altLang="en-US" smtClean="0"/>
              <a:t>14</a:t>
            </a:fld>
            <a:endParaRPr kumimoji="1" lang="ja-JP" altLang="en-US"/>
          </a:p>
        </p:txBody>
      </p:sp>
    </p:spTree>
    <p:extLst>
      <p:ext uri="{BB962C8B-B14F-4D97-AF65-F5344CB8AC3E}">
        <p14:creationId xmlns:p14="http://schemas.microsoft.com/office/powerpoint/2010/main" val="2398519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84129" y="6370655"/>
            <a:ext cx="2057400" cy="365125"/>
          </a:xfrm>
        </p:spPr>
        <p:txBody>
          <a:bodyPr/>
          <a:lstStyle/>
          <a:p>
            <a:fld id="{BFFF0799-BCF5-4C8E-BCD2-41538FEDF1AE}" type="slidenum">
              <a:rPr kumimoji="1" lang="ja-JP" altLang="en-US" smtClean="0"/>
              <a:t>15</a:t>
            </a:fld>
            <a:endParaRPr kumimoji="1" lang="ja-JP" altLang="en-US" dirty="0"/>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資源循環推進に関する動向</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459159" y="5694754"/>
            <a:ext cx="7045518" cy="923330"/>
          </a:xfrm>
          <a:prstGeom prst="rect">
            <a:avLst/>
          </a:prstGeom>
          <a:solidFill>
            <a:schemeClr val="bg1"/>
          </a:solidFill>
        </p:spPr>
        <p:txBody>
          <a:bodyPr wrap="none" rtlCol="0">
            <a:spAutoFit/>
          </a:bodyPr>
          <a:lstStyle/>
          <a:p>
            <a:pPr marL="285750" indent="-285750">
              <a:buFont typeface="Wingdings" panose="05000000000000000000" pitchFamily="2" charset="2"/>
              <a:buChar char="Ø"/>
            </a:pPr>
            <a:r>
              <a:rPr kumimoji="1" lang="ja-JP" altLang="en-US" dirty="0" smtClean="0">
                <a:solidFill>
                  <a:schemeClr val="bg2">
                    <a:lumMod val="25000"/>
                  </a:schemeClr>
                </a:solidFill>
              </a:rPr>
              <a:t>プラスチック廃棄物の排出の抑制、再資源化に資する環境配慮設計</a:t>
            </a:r>
            <a:endParaRPr kumimoji="1" lang="en-US" altLang="ja-JP" dirty="0" smtClean="0">
              <a:solidFill>
                <a:schemeClr val="bg2">
                  <a:lumMod val="25000"/>
                </a:schemeClr>
              </a:solidFill>
            </a:endParaRPr>
          </a:p>
          <a:p>
            <a:pPr marL="285750" indent="-285750">
              <a:buFont typeface="Wingdings" panose="05000000000000000000" pitchFamily="2" charset="2"/>
              <a:buChar char="Ø"/>
            </a:pPr>
            <a:r>
              <a:rPr lang="ja-JP" altLang="en-US" dirty="0" smtClean="0">
                <a:solidFill>
                  <a:schemeClr val="bg2">
                    <a:lumMod val="25000"/>
                  </a:schemeClr>
                </a:solidFill>
              </a:rPr>
              <a:t>ワンウェイプラスチックの使用の合理化</a:t>
            </a:r>
            <a:endParaRPr lang="en-US" altLang="ja-JP" dirty="0" smtClean="0">
              <a:solidFill>
                <a:schemeClr val="bg2">
                  <a:lumMod val="25000"/>
                </a:schemeClr>
              </a:solidFill>
            </a:endParaRPr>
          </a:p>
          <a:p>
            <a:pPr marL="285750" indent="-285750">
              <a:buFont typeface="Wingdings" panose="05000000000000000000" pitchFamily="2" charset="2"/>
              <a:buChar char="Ø"/>
            </a:pPr>
            <a:r>
              <a:rPr kumimoji="1" lang="ja-JP" altLang="en-US" dirty="0" smtClean="0">
                <a:solidFill>
                  <a:schemeClr val="bg2">
                    <a:lumMod val="25000"/>
                  </a:schemeClr>
                </a:solidFill>
              </a:rPr>
              <a:t>プラスチック廃棄物の分別収集、自主回収、再資源化　等</a:t>
            </a:r>
            <a:endParaRPr kumimoji="1" lang="ja-JP" altLang="en-US" dirty="0">
              <a:solidFill>
                <a:schemeClr val="bg2">
                  <a:lumMod val="25000"/>
                </a:schemeClr>
              </a:solidFill>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4946" y="1953091"/>
            <a:ext cx="5650924" cy="3503572"/>
          </a:xfrm>
          <a:prstGeom prst="rect">
            <a:avLst/>
          </a:prstGeom>
        </p:spPr>
      </p:pic>
      <p:sp>
        <p:nvSpPr>
          <p:cNvPr id="14" name="テキスト ボックス 13"/>
          <p:cNvSpPr txBox="1"/>
          <p:nvPr/>
        </p:nvSpPr>
        <p:spPr>
          <a:xfrm>
            <a:off x="181642" y="1250285"/>
            <a:ext cx="8699634" cy="733534"/>
          </a:xfrm>
          <a:prstGeom prst="rect">
            <a:avLst/>
          </a:prstGeom>
          <a:noFill/>
        </p:spPr>
        <p:txBody>
          <a:bodyPr wrap="square" rtlCol="0">
            <a:spAutoFit/>
          </a:bodyPr>
          <a:lstStyle/>
          <a:p>
            <a:pPr>
              <a:lnSpc>
                <a:spcPts val="2500"/>
              </a:lnSpc>
            </a:pPr>
            <a:r>
              <a:rPr lang="ja-JP" altLang="en-US" sz="1600" dirty="0" smtClean="0">
                <a:solidFill>
                  <a:schemeClr val="tx1">
                    <a:lumMod val="85000"/>
                    <a:lumOff val="15000"/>
                  </a:schemeClr>
                </a:solidFill>
              </a:rPr>
              <a:t>プラスチック</a:t>
            </a:r>
            <a:r>
              <a:rPr lang="ja-JP" altLang="en-US" sz="1600" dirty="0">
                <a:solidFill>
                  <a:schemeClr val="tx1">
                    <a:lumMod val="85000"/>
                    <a:lumOff val="15000"/>
                  </a:schemeClr>
                </a:solidFill>
              </a:rPr>
              <a:t>使用製品の設計から</a:t>
            </a:r>
            <a:r>
              <a:rPr lang="ja-JP" altLang="en-US" sz="1600" dirty="0" smtClean="0">
                <a:solidFill>
                  <a:schemeClr val="tx1">
                    <a:lumMod val="85000"/>
                    <a:lumOff val="15000"/>
                  </a:schemeClr>
                </a:solidFill>
              </a:rPr>
              <a:t>プラスチック廃棄物</a:t>
            </a:r>
            <a:r>
              <a:rPr lang="ja-JP" altLang="en-US" sz="1600" dirty="0">
                <a:solidFill>
                  <a:schemeClr val="tx1">
                    <a:lumMod val="85000"/>
                    <a:lumOff val="15000"/>
                  </a:schemeClr>
                </a:solidFill>
              </a:rPr>
              <a:t>の処理まで</a:t>
            </a:r>
            <a:r>
              <a:rPr lang="ja-JP" altLang="en-US" sz="1600" dirty="0" smtClean="0">
                <a:solidFill>
                  <a:schemeClr val="tx1">
                    <a:lumMod val="85000"/>
                    <a:lumOff val="15000"/>
                  </a:schemeClr>
                </a:solidFill>
              </a:rPr>
              <a:t>、あらゆる</a:t>
            </a:r>
            <a:r>
              <a:rPr lang="ja-JP" altLang="en-US" sz="1600" dirty="0">
                <a:solidFill>
                  <a:schemeClr val="tx1">
                    <a:lumMod val="85000"/>
                    <a:lumOff val="15000"/>
                  </a:schemeClr>
                </a:solidFill>
              </a:rPr>
              <a:t>主体におけるプラスチックの資源循環の</a:t>
            </a:r>
            <a:r>
              <a:rPr lang="ja-JP" altLang="en-US" sz="1600" dirty="0" smtClean="0">
                <a:solidFill>
                  <a:schemeClr val="tx1">
                    <a:lumMod val="85000"/>
                    <a:lumOff val="15000"/>
                  </a:schemeClr>
                </a:solidFill>
              </a:rPr>
              <a:t>取組</a:t>
            </a:r>
            <a:r>
              <a:rPr lang="ja-JP" altLang="en-US" sz="1600" dirty="0" smtClean="0">
                <a:solidFill>
                  <a:srgbClr val="FF0000"/>
                </a:solidFill>
              </a:rPr>
              <a:t>（３Ｒ＋Ｒｅｎｅｗａｂｌｅ）</a:t>
            </a:r>
            <a:r>
              <a:rPr lang="ja-JP" altLang="en-US" sz="1600" dirty="0" smtClean="0">
                <a:solidFill>
                  <a:schemeClr val="tx1">
                    <a:lumMod val="85000"/>
                    <a:lumOff val="15000"/>
                  </a:schemeClr>
                </a:solidFill>
              </a:rPr>
              <a:t>を</a:t>
            </a:r>
            <a:r>
              <a:rPr lang="ja-JP" altLang="en-US" sz="1600" dirty="0">
                <a:solidFill>
                  <a:schemeClr val="tx1">
                    <a:lumMod val="85000"/>
                    <a:lumOff val="15000"/>
                  </a:schemeClr>
                </a:solidFill>
              </a:rPr>
              <a:t>促進するための</a:t>
            </a:r>
            <a:r>
              <a:rPr lang="ja-JP" altLang="en-US" sz="1600" dirty="0" smtClean="0">
                <a:solidFill>
                  <a:schemeClr val="tx1">
                    <a:lumMod val="85000"/>
                    <a:lumOff val="15000"/>
                  </a:schemeClr>
                </a:solidFill>
              </a:rPr>
              <a:t>措置について規定</a:t>
            </a:r>
            <a:endParaRPr kumimoji="1" lang="en-US" altLang="ja-JP" sz="1600" dirty="0" smtClean="0">
              <a:solidFill>
                <a:schemeClr val="tx1">
                  <a:lumMod val="85000"/>
                  <a:lumOff val="15000"/>
                </a:schemeClr>
              </a:solidFill>
            </a:endParaRPr>
          </a:p>
        </p:txBody>
      </p:sp>
      <p:sp>
        <p:nvSpPr>
          <p:cNvPr id="12" name="サブタイトル 3"/>
          <p:cNvSpPr txBox="1">
            <a:spLocks/>
          </p:cNvSpPr>
          <p:nvPr/>
        </p:nvSpPr>
        <p:spPr>
          <a:xfrm>
            <a:off x="181642" y="5361903"/>
            <a:ext cx="7143700" cy="465373"/>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20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r>
              <a:rPr lang="ja-JP" altLang="en-US" sz="2400" dirty="0" smtClean="0">
                <a:solidFill>
                  <a:schemeClr val="accent5">
                    <a:lumMod val="75000"/>
                  </a:schemeClr>
                </a:solidFill>
              </a:rPr>
              <a:t>■基本方針</a:t>
            </a:r>
            <a:endParaRPr lang="en-US" altLang="ja-JP" sz="2400" dirty="0" smtClean="0">
              <a:solidFill>
                <a:schemeClr val="accent5">
                  <a:lumMod val="75000"/>
                </a:schemeClr>
              </a:solidFill>
            </a:endParaRPr>
          </a:p>
        </p:txBody>
      </p:sp>
      <p:sp>
        <p:nvSpPr>
          <p:cNvPr id="15" name="テキスト ボックス 14"/>
          <p:cNvSpPr txBox="1"/>
          <p:nvPr/>
        </p:nvSpPr>
        <p:spPr>
          <a:xfrm>
            <a:off x="6315434" y="5105209"/>
            <a:ext cx="2795958" cy="507831"/>
          </a:xfrm>
          <a:prstGeom prst="rect">
            <a:avLst/>
          </a:prstGeom>
          <a:noFill/>
        </p:spPr>
        <p:txBody>
          <a:bodyPr wrap="none" rtlCol="0">
            <a:spAutoFit/>
          </a:bodyPr>
          <a:lstStyle/>
          <a:p>
            <a:r>
              <a:rPr lang="ja-JP" altLang="en-US" sz="900" dirty="0" smtClean="0"/>
              <a:t>出典：環境省ＨＰ</a:t>
            </a:r>
            <a:endParaRPr lang="en-US" altLang="ja-JP" sz="900" dirty="0" smtClean="0"/>
          </a:p>
          <a:p>
            <a:r>
              <a:rPr lang="ja-JP" altLang="en-US" sz="900" dirty="0" smtClean="0"/>
              <a:t>「プラスチックに係る資源循環の促進等に関する法律」</a:t>
            </a:r>
            <a:endParaRPr lang="en-US" altLang="ja-JP" sz="900" dirty="0"/>
          </a:p>
          <a:p>
            <a:r>
              <a:rPr lang="en-US" altLang="ja-JP" sz="900" dirty="0"/>
              <a:t>https://plastic-circulation.env.go.jp/about</a:t>
            </a:r>
          </a:p>
        </p:txBody>
      </p:sp>
      <p:sp>
        <p:nvSpPr>
          <p:cNvPr id="17"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a:solidFill>
                  <a:srgbClr val="FFFFFF"/>
                </a:solidFill>
                <a:latin typeface="ＭＳ Ｐゴシック" panose="020B0600070205080204" pitchFamily="50" charset="-128"/>
                <a:ea typeface="ＭＳ Ｐゴシック" panose="020B0600070205080204" pitchFamily="50" charset="-128"/>
              </a:rPr>
              <a:t>プラスチックに係る資源循環の促進等に関する</a:t>
            </a:r>
            <a:r>
              <a:rPr lang="ja-JP" altLang="en-US" sz="2400" dirty="0" smtClean="0">
                <a:solidFill>
                  <a:srgbClr val="FFFFFF"/>
                </a:solidFill>
                <a:latin typeface="ＭＳ Ｐゴシック" panose="020B0600070205080204" pitchFamily="50" charset="-128"/>
                <a:ea typeface="ＭＳ Ｐゴシック" panose="020B0600070205080204" pitchFamily="50" charset="-128"/>
              </a:rPr>
              <a:t>法律 </a:t>
            </a:r>
            <a:r>
              <a:rPr lang="en-US" altLang="ja-JP" sz="1400" dirty="0" smtClean="0">
                <a:solidFill>
                  <a:srgbClr val="FFFFFF"/>
                </a:solidFill>
                <a:latin typeface="ＭＳ Ｐゴシック" panose="020B0600070205080204" pitchFamily="50" charset="-128"/>
                <a:ea typeface="ＭＳ Ｐゴシック" panose="020B0600070205080204" pitchFamily="50" charset="-128"/>
              </a:rPr>
              <a:t>2022</a:t>
            </a:r>
            <a:r>
              <a:rPr lang="ja-JP" altLang="en-US" sz="1400" dirty="0" smtClean="0">
                <a:solidFill>
                  <a:srgbClr val="FFFFFF"/>
                </a:solidFill>
                <a:latin typeface="ＭＳ Ｐゴシック" panose="020B0600070205080204" pitchFamily="50" charset="-128"/>
                <a:ea typeface="ＭＳ Ｐゴシック" panose="020B0600070205080204" pitchFamily="50" charset="-128"/>
              </a:rPr>
              <a:t>年</a:t>
            </a:r>
            <a:r>
              <a:rPr lang="en-US" altLang="ja-JP" sz="1400" dirty="0" smtClean="0">
                <a:solidFill>
                  <a:srgbClr val="FFFFFF"/>
                </a:solidFill>
                <a:latin typeface="ＭＳ Ｐゴシック" panose="020B0600070205080204" pitchFamily="50" charset="-128"/>
                <a:ea typeface="ＭＳ Ｐゴシック" panose="020B0600070205080204" pitchFamily="50" charset="-128"/>
              </a:rPr>
              <a:t>4</a:t>
            </a:r>
            <a:r>
              <a:rPr lang="ja-JP" altLang="en-US" sz="1400" dirty="0" smtClean="0">
                <a:solidFill>
                  <a:srgbClr val="FFFFFF"/>
                </a:solidFill>
                <a:latin typeface="ＭＳ Ｐゴシック" panose="020B0600070205080204" pitchFamily="50" charset="-128"/>
                <a:ea typeface="ＭＳ Ｐゴシック" panose="020B0600070205080204" pitchFamily="50" charset="-128"/>
              </a:rPr>
              <a:t>月</a:t>
            </a:r>
            <a:r>
              <a:rPr lang="en-US" altLang="ja-JP" sz="1400" dirty="0" smtClean="0">
                <a:solidFill>
                  <a:srgbClr val="FFFFFF"/>
                </a:solidFill>
                <a:latin typeface="ＭＳ Ｐゴシック" panose="020B0600070205080204" pitchFamily="50" charset="-128"/>
                <a:ea typeface="ＭＳ Ｐゴシック" panose="020B0600070205080204" pitchFamily="50" charset="-128"/>
              </a:rPr>
              <a:t>1</a:t>
            </a:r>
            <a:r>
              <a:rPr lang="ja-JP" altLang="en-US" sz="1400" dirty="0" smtClean="0">
                <a:solidFill>
                  <a:srgbClr val="FFFFFF"/>
                </a:solidFill>
                <a:latin typeface="ＭＳ Ｐゴシック" panose="020B0600070205080204" pitchFamily="50" charset="-128"/>
                <a:ea typeface="ＭＳ Ｐゴシック" panose="020B0600070205080204" pitchFamily="50" charset="-128"/>
              </a:rPr>
              <a:t>日施行</a:t>
            </a:r>
            <a:endParaRPr lang="ja-JP" altLang="en-US" sz="1400" dirty="0">
              <a:solidFill>
                <a:srgbClr val="FFFFFF"/>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15323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16</a:t>
            </a:fld>
            <a:endParaRPr kumimoji="1" lang="ja-JP" altLang="en-US"/>
          </a:p>
        </p:txBody>
      </p:sp>
      <p:sp>
        <p:nvSpPr>
          <p:cNvPr id="4" name="サブタイトル 3"/>
          <p:cNvSpPr>
            <a:spLocks noGrp="1"/>
          </p:cNvSpPr>
          <p:nvPr>
            <p:ph type="subTitle" idx="1"/>
          </p:nvPr>
        </p:nvSpPr>
        <p:spPr/>
        <p:txBody>
          <a:bodyPr/>
          <a:lstStyle/>
          <a:p>
            <a:endParaRPr kumimoji="1" lang="ja-JP" altLang="en-US" dirty="0"/>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資源循環推進に関する動向</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t="3387"/>
          <a:stretch/>
        </p:blipFill>
        <p:spPr>
          <a:xfrm>
            <a:off x="508316" y="1143318"/>
            <a:ext cx="6306430" cy="5264508"/>
          </a:xfrm>
          <a:prstGeom prst="rect">
            <a:avLst/>
          </a:prstGeom>
        </p:spPr>
      </p:pic>
      <p:sp>
        <p:nvSpPr>
          <p:cNvPr id="11" name="サブタイトル 3"/>
          <p:cNvSpPr txBox="1">
            <a:spLocks/>
          </p:cNvSpPr>
          <p:nvPr/>
        </p:nvSpPr>
        <p:spPr>
          <a:xfrm>
            <a:off x="280070" y="723662"/>
            <a:ext cx="7143700" cy="465373"/>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20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r>
              <a:rPr lang="ja-JP" altLang="en-US" sz="2400" dirty="0" smtClean="0">
                <a:solidFill>
                  <a:schemeClr val="accent5">
                    <a:lumMod val="75000"/>
                  </a:schemeClr>
                </a:solidFill>
              </a:rPr>
              <a:t>■</a:t>
            </a:r>
            <a:r>
              <a:rPr lang="ja-JP" altLang="en-US" sz="2400" dirty="0">
                <a:solidFill>
                  <a:schemeClr val="accent5">
                    <a:lumMod val="75000"/>
                  </a:schemeClr>
                </a:solidFill>
              </a:rPr>
              <a:t>主</a:t>
            </a:r>
            <a:r>
              <a:rPr lang="ja-JP" altLang="en-US" sz="2400" dirty="0" smtClean="0">
                <a:solidFill>
                  <a:schemeClr val="accent5">
                    <a:lumMod val="75000"/>
                  </a:schemeClr>
                </a:solidFill>
              </a:rPr>
              <a:t>な措置内容　～個別の措置事項～</a:t>
            </a:r>
            <a:endParaRPr lang="en-US" altLang="ja-JP" sz="2400" dirty="0" smtClean="0">
              <a:solidFill>
                <a:schemeClr val="accent5">
                  <a:lumMod val="75000"/>
                </a:schemeClr>
              </a:solidFill>
            </a:endParaRPr>
          </a:p>
        </p:txBody>
      </p:sp>
      <p:sp>
        <p:nvSpPr>
          <p:cNvPr id="12" name="テキスト ボックス 11"/>
          <p:cNvSpPr txBox="1"/>
          <p:nvPr/>
        </p:nvSpPr>
        <p:spPr>
          <a:xfrm>
            <a:off x="6732240" y="5218791"/>
            <a:ext cx="2525050" cy="646331"/>
          </a:xfrm>
          <a:prstGeom prst="rect">
            <a:avLst/>
          </a:prstGeom>
          <a:noFill/>
        </p:spPr>
        <p:txBody>
          <a:bodyPr wrap="none" rtlCol="0">
            <a:spAutoFit/>
          </a:bodyPr>
          <a:lstStyle/>
          <a:p>
            <a:r>
              <a:rPr lang="ja-JP" altLang="en-US" sz="900" dirty="0" smtClean="0"/>
              <a:t>出典：環境省ＨＰ</a:t>
            </a:r>
            <a:endParaRPr lang="en-US" altLang="ja-JP" sz="900" dirty="0" smtClean="0"/>
          </a:p>
          <a:p>
            <a:r>
              <a:rPr lang="ja-JP" altLang="en-US" sz="900" dirty="0" smtClean="0"/>
              <a:t>「</a:t>
            </a:r>
            <a:r>
              <a:rPr lang="ja-JP" altLang="en-US" sz="900" dirty="0"/>
              <a:t>資源循環の促進のための再資源化事業等</a:t>
            </a:r>
            <a:r>
              <a:rPr lang="ja-JP" altLang="en-US" sz="900" dirty="0" smtClean="0"/>
              <a:t>の</a:t>
            </a:r>
            <a:endParaRPr lang="en-US" altLang="ja-JP" sz="900" dirty="0" smtClean="0"/>
          </a:p>
          <a:p>
            <a:r>
              <a:rPr lang="ja-JP" altLang="en-US" sz="900" dirty="0" smtClean="0"/>
              <a:t>高度化</a:t>
            </a:r>
            <a:r>
              <a:rPr lang="ja-JP" altLang="en-US" sz="900" dirty="0"/>
              <a:t>に関する法律案の閣議決定に</a:t>
            </a:r>
            <a:r>
              <a:rPr lang="ja-JP" altLang="en-US" sz="900" dirty="0" smtClean="0"/>
              <a:t>ついて」</a:t>
            </a:r>
            <a:endParaRPr lang="en-US" altLang="ja-JP" sz="900" dirty="0"/>
          </a:p>
          <a:p>
            <a:r>
              <a:rPr kumimoji="1" lang="ja-JP" altLang="en-US" sz="900" dirty="0" smtClean="0"/>
              <a:t> </a:t>
            </a:r>
            <a:r>
              <a:rPr lang="en-US" altLang="ja-JP" sz="900" dirty="0" smtClean="0"/>
              <a:t>https</a:t>
            </a:r>
            <a:r>
              <a:rPr lang="en-US" altLang="ja-JP" sz="900" dirty="0"/>
              <a:t>://</a:t>
            </a:r>
            <a:r>
              <a:rPr lang="en-US" altLang="ja-JP" sz="900" dirty="0" smtClean="0"/>
              <a:t>www.env.go.jp/content/000208833.pdf</a:t>
            </a:r>
            <a:endParaRPr kumimoji="1" lang="ja-JP" altLang="en-US" sz="900" dirty="0"/>
          </a:p>
        </p:txBody>
      </p:sp>
      <p:sp>
        <p:nvSpPr>
          <p:cNvPr id="3" name="角丸四角形 2"/>
          <p:cNvSpPr/>
          <p:nvPr/>
        </p:nvSpPr>
        <p:spPr>
          <a:xfrm>
            <a:off x="4775200" y="3210560"/>
            <a:ext cx="1957040" cy="2654562"/>
          </a:xfrm>
          <a:prstGeom prst="roundRect">
            <a:avLst>
              <a:gd name="adj" fmla="val 576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57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451231811"/>
              </p:ext>
            </p:extLst>
          </p:nvPr>
        </p:nvGraphicFramePr>
        <p:xfrm>
          <a:off x="140247" y="2848860"/>
          <a:ext cx="8823339" cy="3837154"/>
        </p:xfrm>
        <a:graphic>
          <a:graphicData uri="http://schemas.openxmlformats.org/drawingml/2006/table">
            <a:tbl>
              <a:tblPr/>
              <a:tblGrid>
                <a:gridCol w="1447392">
                  <a:extLst>
                    <a:ext uri="{9D8B030D-6E8A-4147-A177-3AD203B41FA5}">
                      <a16:colId xmlns:a16="http://schemas.microsoft.com/office/drawing/2014/main" val="20000"/>
                    </a:ext>
                  </a:extLst>
                </a:gridCol>
                <a:gridCol w="7375947">
                  <a:extLst>
                    <a:ext uri="{9D8B030D-6E8A-4147-A177-3AD203B41FA5}">
                      <a16:colId xmlns:a16="http://schemas.microsoft.com/office/drawing/2014/main" val="20001"/>
                    </a:ext>
                  </a:extLst>
                </a:gridCol>
              </a:tblGrid>
              <a:tr h="956786">
                <a:tc>
                  <a:txBody>
                    <a:bodyPr/>
                    <a:lstStyle/>
                    <a:p>
                      <a:r>
                        <a:rPr kumimoji="1" lang="ja-JP" altLang="en-US" sz="1800" dirty="0" smtClean="0">
                          <a:solidFill>
                            <a:schemeClr val="bg2">
                              <a:lumMod val="25000"/>
                            </a:schemeClr>
                          </a:solidFill>
                          <a:latin typeface="+mn-ea"/>
                          <a:ea typeface="+mn-ea"/>
                        </a:rPr>
                        <a:t>名称の変更</a:t>
                      </a:r>
                      <a:endParaRPr kumimoji="1" lang="ja-JP" altLang="en-US" sz="1800" dirty="0">
                        <a:solidFill>
                          <a:schemeClr val="bg2">
                            <a:lumMod val="25000"/>
                          </a:schemeClr>
                        </a:solidFill>
                        <a:latin typeface="+mn-ea"/>
                        <a:ea typeface="+mn-ea"/>
                      </a:endParaRPr>
                    </a:p>
                  </a:txBody>
                  <a:tcPr marL="91436" marR="91436" marT="45722" marB="45722" anchor="ctr">
                    <a:lnL w="12700" cmpd="sng">
                      <a:solidFill>
                        <a:srgbClr val="3333FF"/>
                      </a:solidFill>
                      <a:prstDash val="solid"/>
                    </a:lnL>
                    <a:lnR w="12700" cap="flat" cmpd="sng" algn="ctr">
                      <a:solidFill>
                        <a:srgbClr val="3333FF"/>
                      </a:solidFill>
                      <a:prstDash val="solid"/>
                      <a:round/>
                      <a:headEnd type="none" w="med" len="med"/>
                      <a:tailEnd type="none" w="med" len="med"/>
                    </a:lnR>
                    <a:lnT w="12700" cmpd="sng">
                      <a:solidFill>
                        <a:srgbClr val="3333FF"/>
                      </a:solidFill>
                      <a:prstDash val="solid"/>
                    </a:lnT>
                    <a:lnB w="12700" cap="flat" cmpd="sng" algn="ctr">
                      <a:solidFill>
                        <a:srgbClr val="3333FF"/>
                      </a:solidFill>
                      <a:prstDash val="solid"/>
                      <a:round/>
                      <a:headEnd type="none" w="med" len="med"/>
                      <a:tailEnd type="none" w="med" len="med"/>
                    </a:lnB>
                    <a:solidFill>
                      <a:srgbClr val="E3ECFD"/>
                    </a:solidFill>
                  </a:tcPr>
                </a:tc>
                <a:tc>
                  <a:txBody>
                    <a:bodyPr/>
                    <a:lstStyle/>
                    <a:p>
                      <a:pPr marL="0" indent="0">
                        <a:spcBef>
                          <a:spcPts val="600"/>
                        </a:spcBef>
                      </a:pPr>
                      <a:r>
                        <a:rPr lang="ja-JP" altLang="en-US" sz="1800" b="0" dirty="0" smtClean="0">
                          <a:solidFill>
                            <a:schemeClr val="bg2">
                              <a:lumMod val="25000"/>
                            </a:schemeClr>
                          </a:solidFill>
                          <a:latin typeface="ＭＳ Ｐゴシック" panose="020B0600070205080204" pitchFamily="50" charset="-128"/>
                          <a:ea typeface="+mn-ea"/>
                        </a:rPr>
                        <a:t>神奈川県廃棄物の不適正処理の防止等に関する条例から</a:t>
                      </a:r>
                      <a:r>
                        <a:rPr lang="ja-JP" altLang="en-US" sz="1800" dirty="0" smtClean="0">
                          <a:solidFill>
                            <a:schemeClr val="bg2">
                              <a:lumMod val="25000"/>
                            </a:schemeClr>
                          </a:solidFill>
                          <a:latin typeface="ＭＳ Ｐゴシック" panose="020B0600070205080204" pitchFamily="50" charset="-128"/>
                          <a:ea typeface="+mn-ea"/>
                        </a:rPr>
                        <a:t>神奈川県資源の循環的な利用等の推進、廃棄物の不適正処理の防止等に関する条例に変更</a:t>
                      </a:r>
                      <a:endParaRPr kumimoji="1" lang="ja-JP" altLang="en-US" sz="1800" dirty="0">
                        <a:solidFill>
                          <a:schemeClr val="bg2">
                            <a:lumMod val="25000"/>
                          </a:schemeClr>
                        </a:solidFill>
                        <a:latin typeface="+mn-ea"/>
                        <a:ea typeface="+mn-ea"/>
                      </a:endParaRPr>
                    </a:p>
                  </a:txBody>
                  <a:tcPr marL="91436" marR="91436" marT="45722" marB="45722" anchor="ctr">
                    <a:lnL w="12700" cap="flat" cmpd="sng" algn="ctr">
                      <a:solidFill>
                        <a:srgbClr val="3333FF"/>
                      </a:solidFill>
                      <a:prstDash val="solid"/>
                      <a:round/>
                      <a:headEnd type="none" w="med" len="med"/>
                      <a:tailEnd type="none" w="med" len="med"/>
                    </a:lnL>
                    <a:lnR w="12700" cmpd="sng">
                      <a:solidFill>
                        <a:srgbClr val="3333FF"/>
                      </a:solidFill>
                      <a:prstDash val="soli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chemeClr val="bg1"/>
                    </a:solidFill>
                  </a:tcPr>
                </a:tc>
                <a:extLst>
                  <a:ext uri="{0D108BD9-81ED-4DB2-BD59-A6C34878D82A}">
                    <a16:rowId xmlns:a16="http://schemas.microsoft.com/office/drawing/2014/main" val="124029455"/>
                  </a:ext>
                </a:extLst>
              </a:tr>
              <a:tr h="1236617">
                <a:tc>
                  <a:txBody>
                    <a:bodyPr/>
                    <a:lstStyle/>
                    <a:p>
                      <a:r>
                        <a:rPr kumimoji="1" lang="ja-JP" altLang="en-US" sz="1800" dirty="0" smtClean="0">
                          <a:solidFill>
                            <a:schemeClr val="bg2">
                              <a:lumMod val="25000"/>
                            </a:schemeClr>
                          </a:solidFill>
                          <a:latin typeface="+mn-ea"/>
                          <a:ea typeface="+mn-ea"/>
                        </a:rPr>
                        <a:t>県の責務の追加</a:t>
                      </a:r>
                      <a:endParaRPr kumimoji="1" lang="ja-JP" altLang="en-US" sz="1800" dirty="0">
                        <a:solidFill>
                          <a:schemeClr val="bg2">
                            <a:lumMod val="25000"/>
                          </a:schemeClr>
                        </a:solidFill>
                        <a:latin typeface="+mn-ea"/>
                        <a:ea typeface="+mn-ea"/>
                      </a:endParaRPr>
                    </a:p>
                  </a:txBody>
                  <a:tcPr marL="91436" marR="91436" marT="45722" marB="45722" anchor="ctr">
                    <a:lnL w="12700" cmpd="sng">
                      <a:solidFill>
                        <a:srgbClr val="3333FF"/>
                      </a:solidFill>
                      <a:prstDash val="soli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rgbClr val="E3ECFD"/>
                    </a:solidFill>
                  </a:tcPr>
                </a:tc>
                <a:tc>
                  <a:txBody>
                    <a:bodyPr/>
                    <a:lstStyle/>
                    <a:p>
                      <a:pPr marL="182563" indent="-182563"/>
                      <a:r>
                        <a:rPr kumimoji="1" lang="ja-JP" altLang="en-US" sz="1800" dirty="0" smtClean="0">
                          <a:solidFill>
                            <a:schemeClr val="bg2">
                              <a:lumMod val="25000"/>
                            </a:schemeClr>
                          </a:solidFill>
                          <a:latin typeface="+mn-ea"/>
                          <a:ea typeface="+mn-ea"/>
                        </a:rPr>
                        <a:t>美化活動の推進、教育・学習の振興に係る施策の実施を追加（３条各号）</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dirty="0" smtClean="0">
                          <a:solidFill>
                            <a:schemeClr val="bg2">
                              <a:lumMod val="25000"/>
                            </a:schemeClr>
                          </a:solidFill>
                          <a:latin typeface="+mn-ea"/>
                          <a:ea typeface="+mn-ea"/>
                        </a:rPr>
                        <a:t>３Ｒ</a:t>
                      </a:r>
                      <a:r>
                        <a:rPr kumimoji="1" lang="en-US" altLang="ja-JP" sz="1800" dirty="0" smtClean="0">
                          <a:solidFill>
                            <a:schemeClr val="bg2">
                              <a:lumMod val="25000"/>
                            </a:schemeClr>
                          </a:solidFill>
                          <a:latin typeface="+mn-ea"/>
                          <a:ea typeface="+mn-ea"/>
                        </a:rPr>
                        <a:t>+Renewable</a:t>
                      </a:r>
                      <a:r>
                        <a:rPr kumimoji="1" lang="ja-JP" altLang="en-US" sz="1800" dirty="0" smtClean="0">
                          <a:solidFill>
                            <a:schemeClr val="bg2">
                              <a:lumMod val="25000"/>
                            </a:schemeClr>
                          </a:solidFill>
                          <a:latin typeface="+mn-ea"/>
                          <a:ea typeface="+mn-ea"/>
                        </a:rPr>
                        <a:t>の考え方に基づきプラスチック資源循環の施策を実施する旨を追加（３条の２）</a:t>
                      </a:r>
                    </a:p>
                    <a:p>
                      <a:pPr marL="182563" indent="-182563">
                        <a:spcBef>
                          <a:spcPts val="600"/>
                        </a:spcBef>
                      </a:pPr>
                      <a:r>
                        <a:rPr kumimoji="1" lang="ja-JP" altLang="en-US" sz="1800" dirty="0" smtClean="0">
                          <a:solidFill>
                            <a:schemeClr val="bg2">
                              <a:lumMod val="25000"/>
                            </a:schemeClr>
                          </a:solidFill>
                          <a:latin typeface="+mn-ea"/>
                          <a:ea typeface="+mn-ea"/>
                        </a:rPr>
                        <a:t>「神奈川県プラスチック資源循環推進等計画」の策定義務を追加（９条の２）</a:t>
                      </a:r>
                      <a:endParaRPr kumimoji="1" lang="ja-JP" altLang="en-US" sz="1800" dirty="0">
                        <a:solidFill>
                          <a:schemeClr val="bg2">
                            <a:lumMod val="25000"/>
                          </a:schemeClr>
                        </a:solidFill>
                        <a:latin typeface="+mn-ea"/>
                        <a:ea typeface="+mn-ea"/>
                      </a:endParaRPr>
                    </a:p>
                  </a:txBody>
                  <a:tcPr marL="91436" marR="91436" marT="45722" marB="45722" anchor="ctr">
                    <a:lnL w="12700" cap="flat" cmpd="sng" algn="ctr">
                      <a:solidFill>
                        <a:srgbClr val="3333FF"/>
                      </a:solidFill>
                      <a:prstDash val="solid"/>
                      <a:round/>
                      <a:headEnd type="none" w="med" len="med"/>
                      <a:tailEnd type="none" w="med" len="med"/>
                    </a:lnL>
                    <a:lnR w="12700" cmpd="sng">
                      <a:solidFill>
                        <a:srgbClr val="3333FF"/>
                      </a:solidFill>
                      <a:prstDash val="soli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19324">
                <a:tc>
                  <a:txBody>
                    <a:bodyPr/>
                    <a:lstStyle/>
                    <a:p>
                      <a:r>
                        <a:rPr kumimoji="1" lang="ja-JP" altLang="en-US" sz="1800" dirty="0" smtClean="0">
                          <a:solidFill>
                            <a:schemeClr val="bg2">
                              <a:lumMod val="25000"/>
                            </a:schemeClr>
                          </a:solidFill>
                          <a:latin typeface="+mn-ea"/>
                          <a:ea typeface="+mn-ea"/>
                        </a:rPr>
                        <a:t>事業者、県民の責務の追加</a:t>
                      </a:r>
                      <a:endParaRPr kumimoji="1" lang="ja-JP" altLang="en-US" sz="1800" dirty="0">
                        <a:solidFill>
                          <a:schemeClr val="bg2">
                            <a:lumMod val="25000"/>
                          </a:schemeClr>
                        </a:solidFill>
                        <a:latin typeface="+mn-ea"/>
                        <a:ea typeface="+mn-ea"/>
                      </a:endParaRPr>
                    </a:p>
                  </a:txBody>
                  <a:tcPr marL="91436" marR="91436" marT="45722" marB="45722" anchor="ctr">
                    <a:lnL w="12700" cmpd="sng">
                      <a:solidFill>
                        <a:srgbClr val="3333FF"/>
                      </a:solidFill>
                      <a:prstDash val="soli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rgbClr val="E3ECFD"/>
                    </a:solidFill>
                  </a:tcPr>
                </a:tc>
                <a:tc>
                  <a:txBody>
                    <a:bodyPr/>
                    <a:lstStyle/>
                    <a:p>
                      <a:pPr marL="0" indent="-182563">
                        <a:spcBef>
                          <a:spcPts val="600"/>
                        </a:spcBef>
                      </a:pPr>
                      <a:r>
                        <a:rPr kumimoji="1" lang="ja-JP" altLang="en-US" sz="1800" dirty="0" smtClean="0">
                          <a:solidFill>
                            <a:schemeClr val="bg2">
                              <a:lumMod val="25000"/>
                            </a:schemeClr>
                          </a:solidFill>
                          <a:latin typeface="+mn-ea"/>
                          <a:ea typeface="+mn-ea"/>
                        </a:rPr>
                        <a:t>県及び市町村が実施する美化活動の推進に関する施策への協力について追加（６条２号）</a:t>
                      </a:r>
                      <a:endParaRPr kumimoji="1" lang="en-US" altLang="ja-JP" sz="1800" dirty="0" smtClean="0">
                        <a:solidFill>
                          <a:schemeClr val="bg2">
                            <a:lumMod val="25000"/>
                          </a:schemeClr>
                        </a:solidFill>
                        <a:latin typeface="+mn-ea"/>
                        <a:ea typeface="+mn-ea"/>
                      </a:endParaRPr>
                    </a:p>
                    <a:p>
                      <a:pPr marL="0" indent="-182563">
                        <a:spcBef>
                          <a:spcPts val="600"/>
                        </a:spcBef>
                      </a:pPr>
                      <a:r>
                        <a:rPr kumimoji="1" lang="ja-JP" altLang="en-US" sz="1800" dirty="0" smtClean="0">
                          <a:solidFill>
                            <a:schemeClr val="bg2">
                              <a:lumMod val="25000"/>
                            </a:schemeClr>
                          </a:solidFill>
                          <a:latin typeface="+mn-ea"/>
                          <a:ea typeface="+mn-ea"/>
                        </a:rPr>
                        <a:t>ポイ捨て禁止の対象とするごみの例示にペットボトル、食品の容器包装、裏スチック製買物袋を追加し、ごみを捨てる際の散乱防止に関する規定を追加（７条１号）</a:t>
                      </a:r>
                      <a:endParaRPr kumimoji="1" lang="ja-JP" altLang="en-US" sz="1800" dirty="0">
                        <a:solidFill>
                          <a:schemeClr val="bg2">
                            <a:lumMod val="25000"/>
                          </a:schemeClr>
                        </a:solidFill>
                        <a:latin typeface="+mn-ea"/>
                        <a:ea typeface="+mn-ea"/>
                      </a:endParaRPr>
                    </a:p>
                  </a:txBody>
                  <a:tcPr marL="91436" marR="91436" marT="45722" marB="45722" anchor="ctr">
                    <a:lnL w="12700" cap="flat" cmpd="sng" algn="ctr">
                      <a:solidFill>
                        <a:srgbClr val="3333FF"/>
                      </a:solidFill>
                      <a:prstDash val="solid"/>
                      <a:round/>
                      <a:headEnd type="none" w="med" len="med"/>
                      <a:tailEnd type="none" w="med" len="med"/>
                    </a:lnL>
                    <a:lnR w="12700" cmpd="sng">
                      <a:solidFill>
                        <a:srgbClr val="3333FF"/>
                      </a:solidFill>
                      <a:prstDash val="soli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chemeClr val="bg1"/>
                    </a:solidFill>
                  </a:tcPr>
                </a:tc>
                <a:extLst>
                  <a:ext uri="{0D108BD9-81ED-4DB2-BD59-A6C34878D82A}">
                    <a16:rowId xmlns:a16="http://schemas.microsoft.com/office/drawing/2014/main" val="3431915181"/>
                  </a:ext>
                </a:extLst>
              </a:tr>
            </a:tbl>
          </a:graphicData>
        </a:graphic>
      </p:graphicFrame>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17</a:t>
            </a:fld>
            <a:endParaRPr kumimoji="1" lang="ja-JP" altLang="en-US"/>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資源循環推進に関する動向</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 name="テキスト ボックス 6"/>
          <p:cNvSpPr txBox="1">
            <a:spLocks noChangeArrowheads="1"/>
          </p:cNvSpPr>
          <p:nvPr/>
        </p:nvSpPr>
        <p:spPr bwMode="auto">
          <a:xfrm>
            <a:off x="0" y="779379"/>
            <a:ext cx="8734425" cy="707886"/>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None/>
            </a:pPr>
            <a:r>
              <a:rPr lang="ja-JP" altLang="en-US" sz="2000" dirty="0">
                <a:solidFill>
                  <a:srgbClr val="FFFFFF"/>
                </a:solidFill>
                <a:latin typeface="ＭＳ Ｐゴシック" panose="020B0600070205080204" pitchFamily="50" charset="-128"/>
                <a:ea typeface="ＭＳ Ｐゴシック" panose="020B0600070205080204" pitchFamily="50" charset="-128"/>
              </a:rPr>
              <a:t>神奈川県資源の循環的な利用等の推進、廃棄物の不適正処理の防止等に関する</a:t>
            </a:r>
            <a:r>
              <a:rPr lang="ja-JP" altLang="en-US" sz="2000" dirty="0" smtClean="0">
                <a:solidFill>
                  <a:srgbClr val="FFFFFF"/>
                </a:solidFill>
                <a:latin typeface="ＭＳ Ｐゴシック" panose="020B0600070205080204" pitchFamily="50" charset="-128"/>
                <a:ea typeface="ＭＳ Ｐゴシック" panose="020B0600070205080204" pitchFamily="50" charset="-128"/>
              </a:rPr>
              <a:t>条例　</a:t>
            </a:r>
            <a:r>
              <a:rPr lang="en-US" altLang="ja-JP" sz="1400" dirty="0">
                <a:solidFill>
                  <a:srgbClr val="FFFFFF"/>
                </a:solidFill>
                <a:latin typeface="ＭＳ Ｐゴシック" panose="020B0600070205080204" pitchFamily="50" charset="-128"/>
                <a:ea typeface="ＭＳ Ｐゴシック" panose="020B0600070205080204" pitchFamily="50" charset="-128"/>
              </a:rPr>
              <a:t>2022</a:t>
            </a:r>
            <a:r>
              <a:rPr lang="ja-JP" altLang="en-US" sz="1400" dirty="0">
                <a:solidFill>
                  <a:srgbClr val="FFFFFF"/>
                </a:solidFill>
                <a:latin typeface="ＭＳ Ｐゴシック" panose="020B0600070205080204" pitchFamily="50" charset="-128"/>
                <a:ea typeface="ＭＳ Ｐゴシック" panose="020B0600070205080204" pitchFamily="50" charset="-128"/>
              </a:rPr>
              <a:t>年</a:t>
            </a:r>
            <a:r>
              <a:rPr lang="en-US" altLang="ja-JP" sz="1400" dirty="0">
                <a:solidFill>
                  <a:srgbClr val="FFFFFF"/>
                </a:solidFill>
                <a:latin typeface="ＭＳ Ｐゴシック" panose="020B0600070205080204" pitchFamily="50" charset="-128"/>
                <a:ea typeface="ＭＳ Ｐゴシック" panose="020B0600070205080204" pitchFamily="50" charset="-128"/>
              </a:rPr>
              <a:t>4</a:t>
            </a:r>
            <a:r>
              <a:rPr lang="ja-JP" altLang="en-US" sz="1400" dirty="0">
                <a:solidFill>
                  <a:srgbClr val="FFFFFF"/>
                </a:solidFill>
                <a:latin typeface="ＭＳ Ｐゴシック" panose="020B0600070205080204" pitchFamily="50" charset="-128"/>
                <a:ea typeface="ＭＳ Ｐゴシック" panose="020B0600070205080204" pitchFamily="50" charset="-128"/>
              </a:rPr>
              <a:t>月</a:t>
            </a:r>
            <a:r>
              <a:rPr lang="en-US" altLang="ja-JP" sz="1400" dirty="0">
                <a:solidFill>
                  <a:srgbClr val="FFFFFF"/>
                </a:solidFill>
                <a:latin typeface="ＭＳ Ｐゴシック" panose="020B0600070205080204" pitchFamily="50" charset="-128"/>
                <a:ea typeface="ＭＳ Ｐゴシック" panose="020B0600070205080204" pitchFamily="50" charset="-128"/>
              </a:rPr>
              <a:t>1</a:t>
            </a:r>
            <a:r>
              <a:rPr lang="ja-JP" altLang="en-US" sz="1400" dirty="0">
                <a:solidFill>
                  <a:srgbClr val="FFFFFF"/>
                </a:solidFill>
                <a:latin typeface="ＭＳ Ｐゴシック" panose="020B0600070205080204" pitchFamily="50" charset="-128"/>
                <a:ea typeface="ＭＳ Ｐゴシック" panose="020B0600070205080204" pitchFamily="50" charset="-128"/>
              </a:rPr>
              <a:t>日</a:t>
            </a:r>
            <a:r>
              <a:rPr lang="ja-JP" altLang="en-US" sz="1400" dirty="0" smtClean="0">
                <a:solidFill>
                  <a:srgbClr val="FFFFFF"/>
                </a:solidFill>
                <a:latin typeface="ＭＳ Ｐゴシック" panose="020B0600070205080204" pitchFamily="50" charset="-128"/>
                <a:ea typeface="ＭＳ Ｐゴシック" panose="020B0600070205080204" pitchFamily="50" charset="-128"/>
              </a:rPr>
              <a:t>施行</a:t>
            </a:r>
            <a:endParaRPr lang="ja-JP" altLang="en-US" sz="2000" dirty="0">
              <a:solidFill>
                <a:srgbClr val="FFFFFF"/>
              </a:solidFill>
              <a:latin typeface="ＭＳ Ｐゴシック" panose="020B0600070205080204" pitchFamily="50" charset="-128"/>
              <a:ea typeface="ＭＳ Ｐゴシック" panose="020B0600070205080204" pitchFamily="50" charset="-128"/>
            </a:endParaRPr>
          </a:p>
        </p:txBody>
      </p:sp>
      <p:sp>
        <p:nvSpPr>
          <p:cNvPr id="23" name="正方形/長方形 3"/>
          <p:cNvSpPr>
            <a:spLocks noChangeArrowheads="1"/>
          </p:cNvSpPr>
          <p:nvPr/>
        </p:nvSpPr>
        <p:spPr bwMode="auto">
          <a:xfrm>
            <a:off x="166645" y="1620313"/>
            <a:ext cx="8686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1800" b="0" dirty="0" smtClean="0">
                <a:solidFill>
                  <a:schemeClr val="bg2">
                    <a:lumMod val="25000"/>
                  </a:schemeClr>
                </a:solidFill>
                <a:latin typeface="ＭＳ Ｐゴシック" panose="020B0600070205080204" pitchFamily="50" charset="-128"/>
                <a:ea typeface="ＭＳ Ｐゴシック" panose="020B0600070205080204" pitchFamily="50" charset="-128"/>
              </a:rPr>
              <a:t>プラスチックに係る資源循環をより一層推進するため、「</a:t>
            </a:r>
            <a:r>
              <a:rPr lang="ja-JP" altLang="en-US" sz="1800" b="0" dirty="0">
                <a:solidFill>
                  <a:schemeClr val="bg2">
                    <a:lumMod val="25000"/>
                  </a:schemeClr>
                </a:solidFill>
                <a:latin typeface="ＭＳ Ｐゴシック" panose="020B0600070205080204" pitchFamily="50" charset="-128"/>
                <a:ea typeface="ＭＳ Ｐゴシック" panose="020B0600070205080204" pitchFamily="50" charset="-128"/>
              </a:rPr>
              <a:t>神奈川県廃棄物の不適正処理の防止等に関する条例</a:t>
            </a:r>
            <a:r>
              <a:rPr lang="ja-JP" altLang="en-US" sz="1800" b="0" dirty="0" smtClean="0">
                <a:solidFill>
                  <a:schemeClr val="bg2">
                    <a:lumMod val="25000"/>
                  </a:schemeClr>
                </a:solidFill>
                <a:latin typeface="ＭＳ Ｐゴシック" panose="020B0600070205080204" pitchFamily="50" charset="-128"/>
                <a:ea typeface="ＭＳ Ｐゴシック" panose="020B0600070205080204" pitchFamily="50" charset="-128"/>
              </a:rPr>
              <a:t>」を改正し、各主体の責務規定を追加した。</a:t>
            </a:r>
            <a:endParaRPr lang="en-US" altLang="ja-JP" sz="1800" b="0" dirty="0" smtClean="0">
              <a:solidFill>
                <a:schemeClr val="bg2">
                  <a:lumMod val="25000"/>
                </a:schemeClr>
              </a:solidFill>
              <a:latin typeface="ＭＳ Ｐゴシック" panose="020B0600070205080204" pitchFamily="50" charset="-128"/>
              <a:ea typeface="ＭＳ Ｐゴシック" panose="020B0600070205080204" pitchFamily="50" charset="-128"/>
            </a:endParaRPr>
          </a:p>
        </p:txBody>
      </p:sp>
      <p:sp>
        <p:nvSpPr>
          <p:cNvPr id="25" name="サブタイトル 3"/>
          <p:cNvSpPr>
            <a:spLocks noGrp="1"/>
          </p:cNvSpPr>
          <p:nvPr>
            <p:ph type="subTitle" idx="1"/>
          </p:nvPr>
        </p:nvSpPr>
        <p:spPr>
          <a:xfrm>
            <a:off x="181642" y="2399692"/>
            <a:ext cx="6112235" cy="465373"/>
          </a:xfrm>
        </p:spPr>
        <p:txBody>
          <a:bodyPr>
            <a:normAutofit/>
          </a:bodyPr>
          <a:lstStyle/>
          <a:p>
            <a:r>
              <a:rPr lang="ja-JP" altLang="en-US" sz="2400" dirty="0" smtClean="0">
                <a:solidFill>
                  <a:schemeClr val="accent5">
                    <a:lumMod val="75000"/>
                  </a:schemeClr>
                </a:solidFill>
              </a:rPr>
              <a:t>■プラスチックの資源循環に関する変更</a:t>
            </a:r>
            <a:endParaRPr lang="en-US" altLang="ja-JP" sz="2400" dirty="0" smtClean="0">
              <a:solidFill>
                <a:schemeClr val="accent5">
                  <a:lumMod val="75000"/>
                </a:schemeClr>
              </a:solidFill>
            </a:endParaRPr>
          </a:p>
        </p:txBody>
      </p:sp>
      <p:sp>
        <p:nvSpPr>
          <p:cNvPr id="8" name="角丸四角形 7"/>
          <p:cNvSpPr/>
          <p:nvPr/>
        </p:nvSpPr>
        <p:spPr>
          <a:xfrm>
            <a:off x="1631548" y="4767437"/>
            <a:ext cx="4419600" cy="41148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73466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a:solidFill>
                  <a:srgbClr val="FFFFFF"/>
                </a:solidFill>
                <a:latin typeface="ＭＳ Ｐゴシック" panose="020B0600070205080204" pitchFamily="50" charset="-128"/>
                <a:ea typeface="ＭＳ Ｐゴシック" panose="020B0600070205080204" pitchFamily="50" charset="-128"/>
              </a:rPr>
              <a:t>神奈川県プラスチック資源循環推進等計画</a:t>
            </a:r>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18</a:t>
            </a:fld>
            <a:endParaRPr kumimoji="1" lang="ja-JP" altLang="en-US"/>
          </a:p>
        </p:txBody>
      </p:sp>
      <p:sp>
        <p:nvSpPr>
          <p:cNvPr id="4" name="サブタイトル 3"/>
          <p:cNvSpPr>
            <a:spLocks noGrp="1"/>
          </p:cNvSpPr>
          <p:nvPr>
            <p:ph type="subTitle" idx="1"/>
          </p:nvPr>
        </p:nvSpPr>
        <p:spPr>
          <a:xfrm>
            <a:off x="330201" y="1549661"/>
            <a:ext cx="3169919" cy="465373"/>
          </a:xfrm>
        </p:spPr>
        <p:txBody>
          <a:bodyPr>
            <a:normAutofit/>
          </a:bodyPr>
          <a:lstStyle/>
          <a:p>
            <a:r>
              <a:rPr lang="ja-JP" altLang="en-US" sz="2400" dirty="0" smtClean="0">
                <a:solidFill>
                  <a:schemeClr val="accent5">
                    <a:lumMod val="75000"/>
                  </a:schemeClr>
                </a:solidFill>
              </a:rPr>
              <a:t>■計画策定の趣旨</a:t>
            </a:r>
            <a:endParaRPr lang="en-US" altLang="ja-JP" sz="2400" dirty="0" smtClean="0">
              <a:solidFill>
                <a:schemeClr val="accent5">
                  <a:lumMod val="75000"/>
                </a:schemeClr>
              </a:solidFill>
            </a:endParaRPr>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資源循環推進に関する動向</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287326" y="1876124"/>
            <a:ext cx="7894319" cy="733534"/>
          </a:xfrm>
          <a:prstGeom prst="rect">
            <a:avLst/>
          </a:prstGeom>
          <a:noFill/>
        </p:spPr>
        <p:txBody>
          <a:bodyPr wrap="square" rtlCol="0">
            <a:spAutoFit/>
          </a:bodyPr>
          <a:lstStyle/>
          <a:p>
            <a:pPr>
              <a:lnSpc>
                <a:spcPts val="2500"/>
              </a:lnSpc>
            </a:pPr>
            <a:r>
              <a:rPr kumimoji="1" lang="ja-JP" altLang="en-US" dirty="0" smtClean="0">
                <a:solidFill>
                  <a:schemeClr val="bg2">
                    <a:lumMod val="25000"/>
                  </a:schemeClr>
                </a:solidFill>
              </a:rPr>
              <a:t>  </a:t>
            </a:r>
            <a:r>
              <a:rPr kumimoji="1" lang="en-US" altLang="ja-JP" dirty="0" smtClean="0">
                <a:solidFill>
                  <a:schemeClr val="bg2">
                    <a:lumMod val="25000"/>
                  </a:schemeClr>
                </a:solidFill>
              </a:rPr>
              <a:t>2018</a:t>
            </a:r>
            <a:r>
              <a:rPr kumimoji="1" lang="ja-JP" altLang="en-US" dirty="0" smtClean="0">
                <a:solidFill>
                  <a:schemeClr val="bg2">
                    <a:lumMod val="25000"/>
                  </a:schemeClr>
                </a:solidFill>
              </a:rPr>
              <a:t>年</a:t>
            </a:r>
            <a:r>
              <a:rPr lang="en-US" altLang="ja-JP" dirty="0">
                <a:solidFill>
                  <a:schemeClr val="bg2">
                    <a:lumMod val="25000"/>
                  </a:schemeClr>
                </a:solidFill>
              </a:rPr>
              <a:t>9</a:t>
            </a:r>
            <a:r>
              <a:rPr kumimoji="1" lang="ja-JP" altLang="en-US" dirty="0" smtClean="0">
                <a:solidFill>
                  <a:schemeClr val="bg2">
                    <a:lumMod val="25000"/>
                  </a:schemeClr>
                </a:solidFill>
              </a:rPr>
              <a:t>月に発表した「かながわプラごみゼロ宣言」や</a:t>
            </a:r>
            <a:r>
              <a:rPr lang="ja-JP" altLang="en-US" dirty="0" smtClean="0">
                <a:solidFill>
                  <a:schemeClr val="bg2">
                    <a:lumMod val="25000"/>
                  </a:schemeClr>
                </a:solidFill>
              </a:rPr>
              <a:t>関連法の制定、条例改正 </a:t>
            </a:r>
            <a:endParaRPr lang="en-US" altLang="ja-JP" dirty="0" smtClean="0">
              <a:solidFill>
                <a:schemeClr val="bg2">
                  <a:lumMod val="25000"/>
                </a:schemeClr>
              </a:solidFill>
            </a:endParaRPr>
          </a:p>
          <a:p>
            <a:pPr>
              <a:lnSpc>
                <a:spcPts val="2500"/>
              </a:lnSpc>
            </a:pPr>
            <a:r>
              <a:rPr lang="en-US" altLang="ja-JP" dirty="0">
                <a:solidFill>
                  <a:schemeClr val="bg2">
                    <a:lumMod val="25000"/>
                  </a:schemeClr>
                </a:solidFill>
              </a:rPr>
              <a:t> </a:t>
            </a:r>
            <a:r>
              <a:rPr lang="en-US" altLang="ja-JP" dirty="0" smtClean="0">
                <a:solidFill>
                  <a:schemeClr val="bg2">
                    <a:lumMod val="25000"/>
                  </a:schemeClr>
                </a:solidFill>
              </a:rPr>
              <a:t> </a:t>
            </a:r>
            <a:r>
              <a:rPr lang="ja-JP" altLang="en-US" dirty="0" smtClean="0">
                <a:solidFill>
                  <a:schemeClr val="bg2">
                    <a:lumMod val="25000"/>
                  </a:schemeClr>
                </a:solidFill>
              </a:rPr>
              <a:t>を受け、本県におけるプラスチック資源循環の一層の推進のため本計画を策定</a:t>
            </a:r>
            <a:endParaRPr kumimoji="1" lang="ja-JP" altLang="en-US" dirty="0">
              <a:solidFill>
                <a:schemeClr val="bg2">
                  <a:lumMod val="25000"/>
                </a:schemeClr>
              </a:solidFill>
            </a:endParaRPr>
          </a:p>
        </p:txBody>
      </p:sp>
      <p:sp>
        <p:nvSpPr>
          <p:cNvPr id="13" name="テキスト ボックス 12"/>
          <p:cNvSpPr txBox="1"/>
          <p:nvPr/>
        </p:nvSpPr>
        <p:spPr>
          <a:xfrm>
            <a:off x="398194" y="4138052"/>
            <a:ext cx="7758331" cy="1054135"/>
          </a:xfrm>
          <a:prstGeom prst="rect">
            <a:avLst/>
          </a:prstGeom>
          <a:noFill/>
        </p:spPr>
        <p:txBody>
          <a:bodyPr wrap="square" rtlCol="0">
            <a:spAutoFit/>
          </a:bodyPr>
          <a:lstStyle/>
          <a:p>
            <a:pPr>
              <a:lnSpc>
                <a:spcPts val="2500"/>
              </a:lnSpc>
            </a:pPr>
            <a:r>
              <a:rPr lang="ja-JP" altLang="en-US" dirty="0">
                <a:solidFill>
                  <a:schemeClr val="bg2">
                    <a:lumMod val="25000"/>
                  </a:schemeClr>
                </a:solidFill>
              </a:rPr>
              <a:t>「かながわプラごみゼロ宣言」の実現を目指すと</a:t>
            </a:r>
            <a:r>
              <a:rPr lang="ja-JP" altLang="en-US" dirty="0" smtClean="0">
                <a:solidFill>
                  <a:schemeClr val="bg2">
                    <a:lumMod val="25000"/>
                  </a:schemeClr>
                </a:solidFill>
              </a:rPr>
              <a:t>ともに</a:t>
            </a:r>
            <a:r>
              <a:rPr lang="ja-JP" altLang="en-US" dirty="0">
                <a:solidFill>
                  <a:schemeClr val="bg2">
                    <a:lumMod val="25000"/>
                  </a:schemeClr>
                </a:solidFill>
              </a:rPr>
              <a:t>、県、市町村、県民、事業者が相互に連携しながら、</a:t>
            </a:r>
            <a:r>
              <a:rPr lang="ja-JP" altLang="en-US" dirty="0" smtClean="0">
                <a:solidFill>
                  <a:schemeClr val="bg2">
                    <a:lumMod val="25000"/>
                  </a:schemeClr>
                </a:solidFill>
              </a:rPr>
              <a:t>それぞれ</a:t>
            </a:r>
            <a:r>
              <a:rPr lang="ja-JP" altLang="en-US" dirty="0">
                <a:solidFill>
                  <a:schemeClr val="bg2">
                    <a:lumMod val="25000"/>
                  </a:schemeClr>
                </a:solidFill>
              </a:rPr>
              <a:t>の役割において、プラスチックの</a:t>
            </a:r>
            <a:r>
              <a:rPr lang="ja-JP" altLang="en-US" dirty="0">
                <a:solidFill>
                  <a:srgbClr val="FF0000"/>
                </a:solidFill>
              </a:rPr>
              <a:t>３Ｒ＋</a:t>
            </a:r>
            <a:r>
              <a:rPr lang="en-US" altLang="ja-JP" dirty="0" smtClean="0">
                <a:solidFill>
                  <a:srgbClr val="FF0000"/>
                </a:solidFill>
              </a:rPr>
              <a:t>Renewable</a:t>
            </a:r>
            <a:r>
              <a:rPr lang="ja-JP" altLang="en-US" dirty="0" smtClean="0">
                <a:solidFill>
                  <a:schemeClr val="bg2">
                    <a:lumMod val="25000"/>
                  </a:schemeClr>
                </a:solidFill>
              </a:rPr>
              <a:t>に</a:t>
            </a:r>
            <a:r>
              <a:rPr lang="ja-JP" altLang="en-US" dirty="0">
                <a:solidFill>
                  <a:schemeClr val="bg2">
                    <a:lumMod val="25000"/>
                  </a:schemeClr>
                </a:solidFill>
              </a:rPr>
              <a:t>係る取組みを進める</a:t>
            </a:r>
            <a:r>
              <a:rPr lang="ja-JP" altLang="en-US" dirty="0" smtClean="0">
                <a:solidFill>
                  <a:schemeClr val="bg2">
                    <a:lumMod val="25000"/>
                  </a:schemeClr>
                </a:solidFill>
              </a:rPr>
              <a:t>。</a:t>
            </a:r>
            <a:endParaRPr lang="ja-JP" altLang="en-US" dirty="0">
              <a:solidFill>
                <a:schemeClr val="bg2">
                  <a:lumMod val="25000"/>
                </a:schemeClr>
              </a:solidFill>
            </a:endParaRPr>
          </a:p>
        </p:txBody>
      </p:sp>
      <p:sp>
        <p:nvSpPr>
          <p:cNvPr id="14" name="サブタイトル 3"/>
          <p:cNvSpPr txBox="1">
            <a:spLocks/>
          </p:cNvSpPr>
          <p:nvPr/>
        </p:nvSpPr>
        <p:spPr>
          <a:xfrm>
            <a:off x="330201" y="2850964"/>
            <a:ext cx="4351019" cy="465373"/>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20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r>
              <a:rPr lang="ja-JP" altLang="en-US" sz="2400" dirty="0" smtClean="0">
                <a:solidFill>
                  <a:schemeClr val="accent5">
                    <a:lumMod val="75000"/>
                  </a:schemeClr>
                </a:solidFill>
              </a:rPr>
              <a:t>■計画期間</a:t>
            </a:r>
            <a:endParaRPr lang="en-US" altLang="ja-JP" sz="2400" dirty="0" smtClean="0">
              <a:solidFill>
                <a:schemeClr val="accent5">
                  <a:lumMod val="75000"/>
                </a:schemeClr>
              </a:solidFill>
            </a:endParaRPr>
          </a:p>
        </p:txBody>
      </p:sp>
      <p:sp>
        <p:nvSpPr>
          <p:cNvPr id="15" name="テキスト ボックス 14"/>
          <p:cNvSpPr txBox="1"/>
          <p:nvPr/>
        </p:nvSpPr>
        <p:spPr>
          <a:xfrm>
            <a:off x="398194" y="3134216"/>
            <a:ext cx="7894319" cy="389209"/>
          </a:xfrm>
          <a:prstGeom prst="rect">
            <a:avLst/>
          </a:prstGeom>
          <a:noFill/>
        </p:spPr>
        <p:txBody>
          <a:bodyPr wrap="square" rtlCol="0">
            <a:spAutoFit/>
          </a:bodyPr>
          <a:lstStyle/>
          <a:p>
            <a:pPr>
              <a:lnSpc>
                <a:spcPts val="2500"/>
              </a:lnSpc>
            </a:pPr>
            <a:r>
              <a:rPr lang="en-US" altLang="ja-JP" dirty="0" smtClean="0">
                <a:solidFill>
                  <a:schemeClr val="bg2">
                    <a:lumMod val="25000"/>
                  </a:schemeClr>
                </a:solidFill>
              </a:rPr>
              <a:t>2023</a:t>
            </a:r>
            <a:r>
              <a:rPr lang="ja-JP" altLang="en-US" dirty="0" smtClean="0">
                <a:solidFill>
                  <a:schemeClr val="bg2">
                    <a:lumMod val="25000"/>
                  </a:schemeClr>
                </a:solidFill>
              </a:rPr>
              <a:t>年度～</a:t>
            </a:r>
            <a:r>
              <a:rPr lang="en-US" altLang="ja-JP" dirty="0" smtClean="0">
                <a:solidFill>
                  <a:schemeClr val="bg2">
                    <a:lumMod val="25000"/>
                  </a:schemeClr>
                </a:solidFill>
              </a:rPr>
              <a:t>2027</a:t>
            </a:r>
            <a:r>
              <a:rPr lang="ja-JP" altLang="en-US" dirty="0" smtClean="0">
                <a:solidFill>
                  <a:schemeClr val="bg2">
                    <a:lumMod val="25000"/>
                  </a:schemeClr>
                </a:solidFill>
              </a:rPr>
              <a:t>年度まで</a:t>
            </a:r>
            <a:endParaRPr kumimoji="1" lang="ja-JP" altLang="en-US" dirty="0">
              <a:solidFill>
                <a:schemeClr val="bg2">
                  <a:lumMod val="25000"/>
                </a:schemeClr>
              </a:solidFill>
            </a:endParaRPr>
          </a:p>
        </p:txBody>
      </p:sp>
      <p:sp>
        <p:nvSpPr>
          <p:cNvPr id="16" name="サブタイトル 3"/>
          <p:cNvSpPr txBox="1">
            <a:spLocks/>
          </p:cNvSpPr>
          <p:nvPr/>
        </p:nvSpPr>
        <p:spPr>
          <a:xfrm>
            <a:off x="383541" y="3812810"/>
            <a:ext cx="4351019" cy="465373"/>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20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r>
              <a:rPr lang="ja-JP" altLang="en-US" sz="2400" dirty="0" smtClean="0">
                <a:solidFill>
                  <a:schemeClr val="accent5">
                    <a:lumMod val="75000"/>
                  </a:schemeClr>
                </a:solidFill>
              </a:rPr>
              <a:t>■基本方針</a:t>
            </a:r>
            <a:endParaRPr lang="en-US" altLang="ja-JP" sz="2400" dirty="0" smtClean="0">
              <a:solidFill>
                <a:schemeClr val="accent5">
                  <a:lumMod val="75000"/>
                </a:schemeClr>
              </a:solidFill>
            </a:endParaRPr>
          </a:p>
        </p:txBody>
      </p:sp>
    </p:spTree>
    <p:extLst>
      <p:ext uri="{BB962C8B-B14F-4D97-AF65-F5344CB8AC3E}">
        <p14:creationId xmlns:p14="http://schemas.microsoft.com/office/powerpoint/2010/main" val="993061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a:t>
            </a:fld>
            <a:endParaRPr kumimoji="1" lang="ja-JP" altLang="en-US"/>
          </a:p>
        </p:txBody>
      </p:sp>
      <p:sp>
        <p:nvSpPr>
          <p:cNvPr id="3" name="タイトル 2"/>
          <p:cNvSpPr>
            <a:spLocks noGrp="1"/>
          </p:cNvSpPr>
          <p:nvPr>
            <p:ph type="ctrTitle"/>
          </p:nvPr>
        </p:nvSpPr>
        <p:spPr>
          <a:xfrm>
            <a:off x="153916" y="0"/>
            <a:ext cx="6552728" cy="725244"/>
          </a:xfrm>
        </p:spPr>
        <p:txBody>
          <a:bodyPr>
            <a:normAutofit/>
          </a:bodyPr>
          <a:lstStyle/>
          <a:p>
            <a:r>
              <a:rPr kumimoji="1" lang="ja-JP" altLang="en-US" sz="3600" b="1" dirty="0" smtClean="0">
                <a:solidFill>
                  <a:schemeClr val="bg2">
                    <a:lumMod val="25000"/>
                  </a:schemeClr>
                </a:solidFill>
              </a:rPr>
              <a:t>本日の内容</a:t>
            </a:r>
            <a:endParaRPr kumimoji="1" lang="ja-JP" altLang="en-US" sz="3600" b="1" dirty="0">
              <a:solidFill>
                <a:schemeClr val="bg2">
                  <a:lumMod val="25000"/>
                </a:schemeClr>
              </a:solidFill>
            </a:endParaRPr>
          </a:p>
        </p:txBody>
      </p:sp>
      <p:graphicFrame>
        <p:nvGraphicFramePr>
          <p:cNvPr id="6" name="図表 5"/>
          <p:cNvGraphicFramePr/>
          <p:nvPr>
            <p:extLst>
              <p:ext uri="{D42A27DB-BD31-4B8C-83A1-F6EECF244321}">
                <p14:modId xmlns:p14="http://schemas.microsoft.com/office/powerpoint/2010/main" val="1490995968"/>
              </p:ext>
            </p:extLst>
          </p:nvPr>
        </p:nvGraphicFramePr>
        <p:xfrm>
          <a:off x="-392726" y="653335"/>
          <a:ext cx="9075172" cy="611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a:xfrm>
            <a:off x="1431766" y="880890"/>
            <a:ext cx="5012911" cy="584775"/>
          </a:xfrm>
          <a:prstGeom prst="rect">
            <a:avLst/>
          </a:prstGeom>
          <a:noFill/>
        </p:spPr>
        <p:txBody>
          <a:bodyPr wrap="none" rtlCol="0">
            <a:spAutoFit/>
          </a:bodyPr>
          <a:lstStyle/>
          <a:p>
            <a:r>
              <a:rPr lang="ja-JP" altLang="en-US" sz="3200" i="1" dirty="0" smtClean="0">
                <a:solidFill>
                  <a:schemeClr val="bg2">
                    <a:lumMod val="10000"/>
                  </a:schemeClr>
                </a:solidFill>
              </a:rPr>
              <a:t>許可</a:t>
            </a:r>
            <a:r>
              <a:rPr lang="ja-JP" altLang="en-US" sz="3200" i="1" dirty="0">
                <a:solidFill>
                  <a:schemeClr val="bg2">
                    <a:lumMod val="10000"/>
                  </a:schemeClr>
                </a:solidFill>
              </a:rPr>
              <a:t>申請</a:t>
            </a:r>
            <a:r>
              <a:rPr lang="ja-JP" altLang="en-US" sz="3200" i="1" dirty="0" smtClean="0">
                <a:solidFill>
                  <a:schemeClr val="bg2">
                    <a:lumMod val="10000"/>
                  </a:schemeClr>
                </a:solidFill>
              </a:rPr>
              <a:t>に関する留意</a:t>
            </a:r>
            <a:r>
              <a:rPr lang="ja-JP" altLang="en-US" sz="3200" i="1" dirty="0">
                <a:solidFill>
                  <a:schemeClr val="bg2">
                    <a:lumMod val="10000"/>
                  </a:schemeClr>
                </a:solidFill>
              </a:rPr>
              <a:t>事項</a:t>
            </a:r>
            <a:endParaRPr kumimoji="1" lang="ja-JP" altLang="en-US" sz="3200" i="1" dirty="0">
              <a:solidFill>
                <a:schemeClr val="bg2">
                  <a:lumMod val="10000"/>
                </a:schemeClr>
              </a:solidFill>
            </a:endParaRPr>
          </a:p>
        </p:txBody>
      </p:sp>
      <p:sp>
        <p:nvSpPr>
          <p:cNvPr id="7" name="テキスト ボックス 6"/>
          <p:cNvSpPr txBox="1"/>
          <p:nvPr/>
        </p:nvSpPr>
        <p:spPr>
          <a:xfrm>
            <a:off x="1431766" y="3130042"/>
            <a:ext cx="5423280" cy="584775"/>
          </a:xfrm>
          <a:prstGeom prst="rect">
            <a:avLst/>
          </a:prstGeom>
          <a:noFill/>
        </p:spPr>
        <p:txBody>
          <a:bodyPr wrap="none" rtlCol="0">
            <a:spAutoFit/>
          </a:bodyPr>
          <a:lstStyle/>
          <a:p>
            <a:r>
              <a:rPr lang="ja-JP" altLang="en-US" sz="3200" i="1" dirty="0" smtClean="0">
                <a:solidFill>
                  <a:schemeClr val="bg2">
                    <a:lumMod val="25000"/>
                  </a:schemeClr>
                </a:solidFill>
              </a:rPr>
              <a:t>資源循環の推進に関する動向</a:t>
            </a:r>
            <a:endParaRPr kumimoji="1" lang="ja-JP" altLang="en-US" sz="3200" i="1" dirty="0">
              <a:solidFill>
                <a:schemeClr val="bg2">
                  <a:lumMod val="25000"/>
                </a:schemeClr>
              </a:solidFill>
            </a:endParaRPr>
          </a:p>
        </p:txBody>
      </p:sp>
    </p:spTree>
    <p:extLst>
      <p:ext uri="{BB962C8B-B14F-4D97-AF65-F5344CB8AC3E}">
        <p14:creationId xmlns:p14="http://schemas.microsoft.com/office/powerpoint/2010/main" val="311068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853440" y="4139456"/>
            <a:ext cx="4754880" cy="238528"/>
          </a:xfrm>
          <a:prstGeom prst="rect">
            <a:avLst/>
          </a:prstGeom>
          <a:solidFill>
            <a:srgbClr val="FE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89619" y="5080820"/>
            <a:ext cx="4754880" cy="238528"/>
          </a:xfrm>
          <a:prstGeom prst="rect">
            <a:avLst/>
          </a:prstGeom>
          <a:solidFill>
            <a:srgbClr val="FE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53440" y="3198092"/>
            <a:ext cx="4754880" cy="238528"/>
          </a:xfrm>
          <a:prstGeom prst="rect">
            <a:avLst/>
          </a:prstGeom>
          <a:solidFill>
            <a:srgbClr val="FE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19</a:t>
            </a:fld>
            <a:endParaRPr kumimoji="1" lang="ja-JP" altLang="en-US"/>
          </a:p>
        </p:txBody>
      </p:sp>
      <p:sp>
        <p:nvSpPr>
          <p:cNvPr id="4" name="サブタイトル 3"/>
          <p:cNvSpPr>
            <a:spLocks noGrp="1"/>
          </p:cNvSpPr>
          <p:nvPr>
            <p:ph type="subTitle" idx="1"/>
          </p:nvPr>
        </p:nvSpPr>
        <p:spPr>
          <a:xfrm>
            <a:off x="662941" y="848410"/>
            <a:ext cx="6111239" cy="465373"/>
          </a:xfrm>
        </p:spPr>
        <p:txBody>
          <a:bodyPr>
            <a:noAutofit/>
          </a:bodyPr>
          <a:lstStyle/>
          <a:p>
            <a:r>
              <a:rPr lang="ja-JP" altLang="en-US" sz="2400" dirty="0" smtClean="0">
                <a:solidFill>
                  <a:schemeClr val="accent5">
                    <a:lumMod val="75000"/>
                  </a:schemeClr>
                </a:solidFill>
              </a:rPr>
              <a:t>■計画の目標値（プラごみの有効利用率）</a:t>
            </a:r>
            <a:endParaRPr lang="en-US" altLang="ja-JP" sz="2400" dirty="0" smtClean="0">
              <a:solidFill>
                <a:schemeClr val="accent5">
                  <a:lumMod val="75000"/>
                </a:schemeClr>
              </a:solidFill>
            </a:endParaRPr>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資源循環推進に関する動向</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755555" y="3109487"/>
            <a:ext cx="7758331" cy="3298339"/>
          </a:xfrm>
          <a:prstGeom prst="rect">
            <a:avLst/>
          </a:prstGeom>
          <a:noFill/>
        </p:spPr>
        <p:txBody>
          <a:bodyPr wrap="square" rtlCol="0">
            <a:spAutoFit/>
          </a:bodyPr>
          <a:lstStyle/>
          <a:p>
            <a:pPr>
              <a:lnSpc>
                <a:spcPts val="2500"/>
              </a:lnSpc>
            </a:pPr>
            <a:r>
              <a:rPr lang="ja-JP" altLang="en-US" dirty="0" smtClean="0">
                <a:solidFill>
                  <a:schemeClr val="bg2">
                    <a:lumMod val="25000"/>
                  </a:schemeClr>
                </a:solidFill>
              </a:rPr>
              <a:t>１．プラスチック使用製品の使用の合理化の促進　</a:t>
            </a:r>
            <a:endParaRPr lang="en-US" altLang="ja-JP" dirty="0" smtClean="0">
              <a:solidFill>
                <a:schemeClr val="bg2">
                  <a:lumMod val="25000"/>
                </a:schemeClr>
              </a:solidFill>
            </a:endParaRPr>
          </a:p>
          <a:p>
            <a:pPr>
              <a:lnSpc>
                <a:spcPts val="2500"/>
              </a:lnSpc>
            </a:pPr>
            <a:r>
              <a:rPr lang="ja-JP" altLang="en-US" dirty="0">
                <a:solidFill>
                  <a:schemeClr val="bg2">
                    <a:lumMod val="25000"/>
                  </a:schemeClr>
                </a:solidFill>
              </a:rPr>
              <a:t>　　</a:t>
            </a:r>
            <a:r>
              <a:rPr lang="ja-JP" altLang="en-US" sz="1400" dirty="0" smtClean="0">
                <a:solidFill>
                  <a:schemeClr val="bg2">
                    <a:lumMod val="25000"/>
                  </a:schemeClr>
                </a:solidFill>
              </a:rPr>
              <a:t>排出抑制のため、ワンウェイプラスチック等過剰なプラスチック使用製品の使用削減、環境に配慮　</a:t>
            </a:r>
            <a:endParaRPr lang="en-US" altLang="ja-JP" sz="1400" dirty="0" smtClean="0">
              <a:solidFill>
                <a:schemeClr val="bg2">
                  <a:lumMod val="25000"/>
                </a:schemeClr>
              </a:solidFill>
            </a:endParaRPr>
          </a:p>
          <a:p>
            <a:pPr>
              <a:lnSpc>
                <a:spcPts val="2500"/>
              </a:lnSpc>
            </a:pPr>
            <a:r>
              <a:rPr lang="ja-JP" altLang="en-US" sz="1400" dirty="0">
                <a:solidFill>
                  <a:schemeClr val="bg2">
                    <a:lumMod val="25000"/>
                  </a:schemeClr>
                </a:solidFill>
              </a:rPr>
              <a:t>　</a:t>
            </a:r>
            <a:r>
              <a:rPr lang="ja-JP" altLang="en-US" sz="1400" dirty="0" smtClean="0">
                <a:solidFill>
                  <a:schemeClr val="bg2">
                    <a:lumMod val="25000"/>
                  </a:schemeClr>
                </a:solidFill>
              </a:rPr>
              <a:t>　  した製品の選択、なるべく長時間利用するといったプラスチック使用製品の使用の合理化を促進。</a:t>
            </a:r>
            <a:endParaRPr lang="en-US" altLang="ja-JP" sz="1400" dirty="0" smtClean="0">
              <a:solidFill>
                <a:schemeClr val="bg2">
                  <a:lumMod val="25000"/>
                </a:schemeClr>
              </a:solidFill>
            </a:endParaRPr>
          </a:p>
          <a:p>
            <a:pPr>
              <a:lnSpc>
                <a:spcPts val="2500"/>
              </a:lnSpc>
            </a:pPr>
            <a:r>
              <a:rPr lang="ja-JP" altLang="en-US" dirty="0" smtClean="0">
                <a:solidFill>
                  <a:schemeClr val="bg2">
                    <a:lumMod val="25000"/>
                  </a:schemeClr>
                </a:solidFill>
              </a:rPr>
              <a:t>２．プラスチック再生利用等の促進</a:t>
            </a:r>
            <a:endParaRPr lang="en-US" altLang="ja-JP" dirty="0" smtClean="0">
              <a:solidFill>
                <a:schemeClr val="bg2">
                  <a:lumMod val="25000"/>
                </a:schemeClr>
              </a:solidFill>
            </a:endParaRPr>
          </a:p>
          <a:p>
            <a:pPr>
              <a:lnSpc>
                <a:spcPts val="2500"/>
              </a:lnSpc>
            </a:pPr>
            <a:r>
              <a:rPr lang="ja-JP" altLang="en-US" sz="1600" dirty="0">
                <a:solidFill>
                  <a:schemeClr val="bg2">
                    <a:lumMod val="25000"/>
                  </a:schemeClr>
                </a:solidFill>
              </a:rPr>
              <a:t>　</a:t>
            </a:r>
            <a:r>
              <a:rPr lang="ja-JP" altLang="en-US" sz="1600" dirty="0" smtClean="0">
                <a:solidFill>
                  <a:schemeClr val="bg2">
                    <a:lumMod val="25000"/>
                  </a:schemeClr>
                </a:solidFill>
              </a:rPr>
              <a:t>　</a:t>
            </a:r>
            <a:r>
              <a:rPr lang="ja-JP" altLang="en-US" sz="1400" dirty="0" smtClean="0">
                <a:solidFill>
                  <a:schemeClr val="bg2">
                    <a:lumMod val="25000"/>
                  </a:schemeClr>
                </a:solidFill>
              </a:rPr>
              <a:t>発生するプラごみは、徹底したリサイクルを推進する。マテリアルリサイクルまたはケミカルリサイク</a:t>
            </a:r>
            <a:endParaRPr lang="en-US" altLang="ja-JP" sz="1400" dirty="0" smtClean="0">
              <a:solidFill>
                <a:schemeClr val="bg2">
                  <a:lumMod val="25000"/>
                </a:schemeClr>
              </a:solidFill>
            </a:endParaRPr>
          </a:p>
          <a:p>
            <a:pPr>
              <a:lnSpc>
                <a:spcPts val="2500"/>
              </a:lnSpc>
            </a:pPr>
            <a:r>
              <a:rPr lang="ja-JP" altLang="en-US" sz="1400" dirty="0">
                <a:solidFill>
                  <a:schemeClr val="bg2">
                    <a:lumMod val="25000"/>
                  </a:schemeClr>
                </a:solidFill>
              </a:rPr>
              <a:t>　</a:t>
            </a:r>
            <a:r>
              <a:rPr lang="ja-JP" altLang="en-US" sz="1400" dirty="0" smtClean="0">
                <a:solidFill>
                  <a:schemeClr val="bg2">
                    <a:lumMod val="25000"/>
                  </a:schemeClr>
                </a:solidFill>
              </a:rPr>
              <a:t>　 ルによる再生利用を優先し、それが難しい場合には、熱回収も含めて循環利用を促進する。</a:t>
            </a:r>
            <a:endParaRPr lang="en-US" altLang="ja-JP" sz="1400" dirty="0" smtClean="0">
              <a:solidFill>
                <a:schemeClr val="bg2">
                  <a:lumMod val="25000"/>
                </a:schemeClr>
              </a:solidFill>
            </a:endParaRPr>
          </a:p>
          <a:p>
            <a:pPr>
              <a:lnSpc>
                <a:spcPts val="2500"/>
              </a:lnSpc>
            </a:pPr>
            <a:r>
              <a:rPr lang="ja-JP" altLang="en-US" dirty="0" smtClean="0">
                <a:solidFill>
                  <a:schemeClr val="bg2">
                    <a:lumMod val="25000"/>
                  </a:schemeClr>
                </a:solidFill>
              </a:rPr>
              <a:t>３．クリーン活動の拡大等</a:t>
            </a:r>
            <a:endParaRPr lang="en-US" altLang="ja-JP" dirty="0" smtClean="0">
              <a:solidFill>
                <a:schemeClr val="bg2">
                  <a:lumMod val="25000"/>
                </a:schemeClr>
              </a:solidFill>
            </a:endParaRPr>
          </a:p>
          <a:p>
            <a:pPr>
              <a:lnSpc>
                <a:spcPts val="2500"/>
              </a:lnSpc>
            </a:pPr>
            <a:r>
              <a:rPr lang="ja-JP" altLang="en-US" sz="1400" dirty="0" smtClean="0">
                <a:solidFill>
                  <a:schemeClr val="bg2">
                    <a:lumMod val="25000"/>
                  </a:schemeClr>
                </a:solidFill>
              </a:rPr>
              <a:t>　　 環境中に排出されてしまったプラごみの回収を進めるとともに、ポイ捨て防止や非意図的な</a:t>
            </a:r>
            <a:r>
              <a:rPr lang="ja-JP" altLang="en-US" sz="1400" dirty="0">
                <a:solidFill>
                  <a:schemeClr val="bg2">
                    <a:lumMod val="25000"/>
                  </a:schemeClr>
                </a:solidFill>
              </a:rPr>
              <a:t>環境</a:t>
            </a:r>
            <a:r>
              <a:rPr lang="ja-JP" altLang="en-US" sz="1400" dirty="0" smtClean="0">
                <a:solidFill>
                  <a:schemeClr val="bg2">
                    <a:lumMod val="25000"/>
                  </a:schemeClr>
                </a:solidFill>
              </a:rPr>
              <a:t>へ　</a:t>
            </a:r>
            <a:endParaRPr lang="en-US" altLang="ja-JP" sz="1400" dirty="0" smtClean="0">
              <a:solidFill>
                <a:schemeClr val="bg2">
                  <a:lumMod val="25000"/>
                </a:schemeClr>
              </a:solidFill>
            </a:endParaRPr>
          </a:p>
          <a:p>
            <a:pPr>
              <a:lnSpc>
                <a:spcPts val="2500"/>
              </a:lnSpc>
            </a:pPr>
            <a:r>
              <a:rPr lang="ja-JP" altLang="en-US" sz="1400" dirty="0">
                <a:solidFill>
                  <a:schemeClr val="bg2">
                    <a:lumMod val="25000"/>
                  </a:schemeClr>
                </a:solidFill>
              </a:rPr>
              <a:t>　</a:t>
            </a:r>
            <a:r>
              <a:rPr lang="ja-JP" altLang="en-US" sz="1400" dirty="0" smtClean="0">
                <a:solidFill>
                  <a:schemeClr val="bg2">
                    <a:lumMod val="25000"/>
                  </a:schemeClr>
                </a:solidFill>
              </a:rPr>
              <a:t>　の排出防止の取り組み、不法投棄対策を推進する。</a:t>
            </a:r>
            <a:endParaRPr lang="en-US" altLang="ja-JP" sz="1400" dirty="0" smtClean="0">
              <a:solidFill>
                <a:schemeClr val="bg2">
                  <a:lumMod val="25000"/>
                </a:schemeClr>
              </a:solidFill>
            </a:endParaRPr>
          </a:p>
          <a:p>
            <a:pPr>
              <a:lnSpc>
                <a:spcPts val="2500"/>
              </a:lnSpc>
            </a:pPr>
            <a:r>
              <a:rPr lang="ja-JP" altLang="en-US" dirty="0" smtClean="0">
                <a:solidFill>
                  <a:schemeClr val="bg2">
                    <a:lumMod val="25000"/>
                  </a:schemeClr>
                </a:solidFill>
              </a:rPr>
              <a:t>４．普及啓発、環境教育　　　　　　　　　　　　　　５．実態調査等</a:t>
            </a:r>
            <a:endParaRPr lang="en-US" altLang="ja-JP" dirty="0" smtClean="0">
              <a:solidFill>
                <a:schemeClr val="bg2">
                  <a:lumMod val="25000"/>
                </a:schemeClr>
              </a:solidFill>
            </a:endParaRPr>
          </a:p>
        </p:txBody>
      </p:sp>
      <p:sp>
        <p:nvSpPr>
          <p:cNvPr id="16" name="サブタイトル 3"/>
          <p:cNvSpPr txBox="1">
            <a:spLocks/>
          </p:cNvSpPr>
          <p:nvPr/>
        </p:nvSpPr>
        <p:spPr>
          <a:xfrm>
            <a:off x="701628" y="2732719"/>
            <a:ext cx="4351019" cy="465373"/>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20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r>
              <a:rPr lang="ja-JP" altLang="en-US" sz="2400" dirty="0" smtClean="0">
                <a:solidFill>
                  <a:schemeClr val="accent5">
                    <a:lumMod val="75000"/>
                  </a:schemeClr>
                </a:solidFill>
              </a:rPr>
              <a:t>■推進方策　</a:t>
            </a:r>
            <a:r>
              <a:rPr lang="ja-JP" altLang="en-US" sz="2400" dirty="0" smtClean="0">
                <a:solidFill>
                  <a:srgbClr val="FEE2FF"/>
                </a:solidFill>
              </a:rPr>
              <a:t>　</a:t>
            </a:r>
            <a:endParaRPr lang="en-US" altLang="ja-JP" sz="2400" dirty="0" smtClean="0">
              <a:solidFill>
                <a:srgbClr val="FEE2FF"/>
              </a:solidFill>
            </a:endParaRPr>
          </a:p>
        </p:txBody>
      </p:sp>
      <p:graphicFrame>
        <p:nvGraphicFramePr>
          <p:cNvPr id="3" name="表 2"/>
          <p:cNvGraphicFramePr>
            <a:graphicFrameLocks noGrp="1"/>
          </p:cNvGraphicFramePr>
          <p:nvPr>
            <p:extLst/>
          </p:nvPr>
        </p:nvGraphicFramePr>
        <p:xfrm>
          <a:off x="1188720" y="1411239"/>
          <a:ext cx="6096000" cy="1005840"/>
        </p:xfrm>
        <a:graphic>
          <a:graphicData uri="http://schemas.openxmlformats.org/drawingml/2006/table">
            <a:tbl>
              <a:tblPr firstRow="1" bandRow="1">
                <a:tableStyleId>{69012ECD-51FC-41F1-AA8D-1B2483CD663E}</a:tableStyleId>
              </a:tblPr>
              <a:tblGrid>
                <a:gridCol w="1524000">
                  <a:extLst>
                    <a:ext uri="{9D8B030D-6E8A-4147-A177-3AD203B41FA5}">
                      <a16:colId xmlns:a16="http://schemas.microsoft.com/office/drawing/2014/main" val="3114989747"/>
                    </a:ext>
                  </a:extLst>
                </a:gridCol>
                <a:gridCol w="1524000">
                  <a:extLst>
                    <a:ext uri="{9D8B030D-6E8A-4147-A177-3AD203B41FA5}">
                      <a16:colId xmlns:a16="http://schemas.microsoft.com/office/drawing/2014/main" val="948276030"/>
                    </a:ext>
                  </a:extLst>
                </a:gridCol>
                <a:gridCol w="1524000">
                  <a:extLst>
                    <a:ext uri="{9D8B030D-6E8A-4147-A177-3AD203B41FA5}">
                      <a16:colId xmlns:a16="http://schemas.microsoft.com/office/drawing/2014/main" val="1329038136"/>
                    </a:ext>
                  </a:extLst>
                </a:gridCol>
                <a:gridCol w="1524000">
                  <a:extLst>
                    <a:ext uri="{9D8B030D-6E8A-4147-A177-3AD203B41FA5}">
                      <a16:colId xmlns:a16="http://schemas.microsoft.com/office/drawing/2014/main" val="2121892600"/>
                    </a:ext>
                  </a:extLst>
                </a:gridCol>
              </a:tblGrid>
              <a:tr h="326121">
                <a:tc>
                  <a:txBody>
                    <a:bodyPr/>
                    <a:lstStyle/>
                    <a:p>
                      <a:pPr algn="ctr"/>
                      <a:r>
                        <a:rPr kumimoji="1" lang="ja-JP" altLang="en-US" sz="1600" dirty="0" smtClean="0">
                          <a:solidFill>
                            <a:srgbClr val="002060"/>
                          </a:solidFill>
                        </a:rPr>
                        <a:t>年度</a:t>
                      </a:r>
                      <a:endParaRPr kumimoji="1" lang="ja-JP" alt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1">
                        <a:lumMod val="60000"/>
                        <a:lumOff val="40000"/>
                      </a:schemeClr>
                    </a:solidFill>
                  </a:tcPr>
                </a:tc>
                <a:tc>
                  <a:txBody>
                    <a:bodyPr/>
                    <a:lstStyle/>
                    <a:p>
                      <a:pPr algn="ctr"/>
                      <a:r>
                        <a:rPr kumimoji="1" lang="en-US" altLang="ja-JP" sz="1600" dirty="0" smtClean="0">
                          <a:solidFill>
                            <a:srgbClr val="002060"/>
                          </a:solidFill>
                        </a:rPr>
                        <a:t>2020</a:t>
                      </a:r>
                      <a:r>
                        <a:rPr kumimoji="1" lang="ja-JP" altLang="en-US" sz="1600" dirty="0" smtClean="0">
                          <a:solidFill>
                            <a:srgbClr val="002060"/>
                          </a:solidFill>
                        </a:rPr>
                        <a:t>年度実績</a:t>
                      </a:r>
                      <a:endParaRPr kumimoji="1" lang="ja-JP" altLang="en-US" sz="1600" dirty="0">
                        <a:solidFill>
                          <a:srgbClr val="002060"/>
                        </a:solidFill>
                      </a:endParaRP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1">
                        <a:lumMod val="60000"/>
                        <a:lumOff val="40000"/>
                      </a:schemeClr>
                    </a:solidFill>
                  </a:tcPr>
                </a:tc>
                <a:tc>
                  <a:txBody>
                    <a:bodyPr/>
                    <a:lstStyle/>
                    <a:p>
                      <a:pPr algn="ctr"/>
                      <a:r>
                        <a:rPr kumimoji="1" lang="en-US" altLang="ja-JP" sz="1600" dirty="0" smtClean="0">
                          <a:solidFill>
                            <a:srgbClr val="002060"/>
                          </a:solidFill>
                        </a:rPr>
                        <a:t>2027</a:t>
                      </a:r>
                      <a:r>
                        <a:rPr kumimoji="1" lang="ja-JP" altLang="en-US" sz="1600" dirty="0" smtClean="0">
                          <a:solidFill>
                            <a:srgbClr val="002060"/>
                          </a:solidFill>
                        </a:rPr>
                        <a:t>年度</a:t>
                      </a:r>
                      <a:endParaRPr kumimoji="1" lang="ja-JP" altLang="en-US" sz="1600" dirty="0">
                        <a:solidFill>
                          <a:srgbClr val="002060"/>
                        </a:solidFill>
                      </a:endParaRP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1">
                        <a:lumMod val="60000"/>
                        <a:lumOff val="40000"/>
                      </a:schemeClr>
                    </a:solidFill>
                  </a:tcPr>
                </a:tc>
                <a:tc>
                  <a:txBody>
                    <a:bodyPr/>
                    <a:lstStyle/>
                    <a:p>
                      <a:pPr algn="ctr"/>
                      <a:r>
                        <a:rPr kumimoji="1" lang="en-US" altLang="ja-JP" sz="1600" smtClean="0">
                          <a:solidFill>
                            <a:srgbClr val="002060"/>
                          </a:solidFill>
                        </a:rPr>
                        <a:t>2030</a:t>
                      </a:r>
                      <a:r>
                        <a:rPr kumimoji="1" lang="ja-JP" altLang="en-US" sz="1600" smtClean="0">
                          <a:solidFill>
                            <a:srgbClr val="002060"/>
                          </a:solidFill>
                        </a:rPr>
                        <a:t>年度</a:t>
                      </a:r>
                      <a:endParaRPr kumimoji="1" lang="ja-JP" altLang="en-US" sz="1600" dirty="0">
                        <a:solidFill>
                          <a:srgbClr val="002060"/>
                        </a:solidFill>
                      </a:endParaRPr>
                    </a:p>
                  </a:txBody>
                  <a:tcP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2518272"/>
                  </a:ext>
                </a:extLst>
              </a:tr>
              <a:tr h="326121">
                <a:tc>
                  <a:txBody>
                    <a:bodyPr/>
                    <a:lstStyle/>
                    <a:p>
                      <a:pPr algn="ctr"/>
                      <a:r>
                        <a:rPr kumimoji="1" lang="ja-JP" altLang="en-US" sz="1600" dirty="0" smtClean="0">
                          <a:solidFill>
                            <a:schemeClr val="bg2">
                              <a:lumMod val="25000"/>
                            </a:schemeClr>
                          </a:solidFill>
                        </a:rPr>
                        <a:t>一般廃棄物</a:t>
                      </a:r>
                      <a:endParaRPr kumimoji="1" lang="ja-JP" altLang="en-US" sz="160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dirty="0" smtClean="0">
                          <a:solidFill>
                            <a:schemeClr val="bg2">
                              <a:lumMod val="25000"/>
                            </a:schemeClr>
                          </a:solidFill>
                        </a:rPr>
                        <a:t>98.5%</a:t>
                      </a:r>
                      <a:endParaRPr kumimoji="1" lang="ja-JP" altLang="en-US" sz="1600" dirty="0">
                        <a:solidFill>
                          <a:schemeClr val="bg2">
                            <a:lumMod val="25000"/>
                          </a:schemeClr>
                        </a:solidFill>
                      </a:endParaRP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dirty="0" smtClean="0">
                          <a:solidFill>
                            <a:schemeClr val="bg2">
                              <a:lumMod val="25000"/>
                            </a:schemeClr>
                          </a:solidFill>
                        </a:rPr>
                        <a:t>99.7%</a:t>
                      </a:r>
                      <a:endParaRPr kumimoji="1" lang="ja-JP" altLang="en-US" sz="1600" dirty="0">
                        <a:solidFill>
                          <a:schemeClr val="bg2">
                            <a:lumMod val="25000"/>
                          </a:schemeClr>
                        </a:solidFill>
                      </a:endParaRP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dirty="0" smtClean="0">
                          <a:solidFill>
                            <a:schemeClr val="bg2">
                              <a:lumMod val="25000"/>
                            </a:schemeClr>
                          </a:solidFill>
                        </a:rPr>
                        <a:t>100%</a:t>
                      </a:r>
                      <a:endParaRPr kumimoji="1" lang="ja-JP" altLang="en-US" sz="1600" dirty="0">
                        <a:solidFill>
                          <a:schemeClr val="bg2">
                            <a:lumMod val="25000"/>
                          </a:schemeClr>
                        </a:solidFill>
                      </a:endParaRPr>
                    </a:p>
                  </a:txBody>
                  <a:tcP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4067136"/>
                  </a:ext>
                </a:extLst>
              </a:tr>
              <a:tr h="295760">
                <a:tc>
                  <a:txBody>
                    <a:bodyPr/>
                    <a:lstStyle/>
                    <a:p>
                      <a:pPr algn="ctr"/>
                      <a:r>
                        <a:rPr kumimoji="1" lang="ja-JP" altLang="en-US" sz="1600" dirty="0" smtClean="0">
                          <a:solidFill>
                            <a:schemeClr val="bg2">
                              <a:lumMod val="25000"/>
                            </a:schemeClr>
                          </a:solidFill>
                        </a:rPr>
                        <a:t>産業廃棄物</a:t>
                      </a:r>
                      <a:endParaRPr kumimoji="1" lang="ja-JP" altLang="en-US" sz="160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dirty="0" smtClean="0">
                          <a:solidFill>
                            <a:schemeClr val="bg2">
                              <a:lumMod val="25000"/>
                            </a:schemeClr>
                          </a:solidFill>
                        </a:rPr>
                        <a:t>81.7%</a:t>
                      </a:r>
                      <a:endParaRPr kumimoji="1" lang="ja-JP" altLang="en-US" sz="1600" dirty="0">
                        <a:solidFill>
                          <a:schemeClr val="bg2">
                            <a:lumMod val="25000"/>
                          </a:schemeClr>
                        </a:solidFill>
                      </a:endParaRP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dirty="0" smtClean="0">
                          <a:solidFill>
                            <a:schemeClr val="bg2">
                              <a:lumMod val="25000"/>
                            </a:schemeClr>
                          </a:solidFill>
                        </a:rPr>
                        <a:t>94.5%</a:t>
                      </a:r>
                      <a:endParaRPr kumimoji="1" lang="ja-JP" altLang="en-US" sz="1600" dirty="0">
                        <a:solidFill>
                          <a:schemeClr val="bg2">
                            <a:lumMod val="25000"/>
                          </a:schemeClr>
                        </a:solidFill>
                      </a:endParaRP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dirty="0" smtClean="0">
                          <a:solidFill>
                            <a:schemeClr val="bg2">
                              <a:lumMod val="25000"/>
                            </a:schemeClr>
                          </a:solidFill>
                        </a:rPr>
                        <a:t>100%</a:t>
                      </a:r>
                      <a:endParaRPr kumimoji="1" lang="ja-JP" altLang="en-US" sz="1600" dirty="0">
                        <a:solidFill>
                          <a:schemeClr val="bg2">
                            <a:lumMod val="25000"/>
                          </a:schemeClr>
                        </a:solidFill>
                      </a:endParaRPr>
                    </a:p>
                  </a:txBody>
                  <a:tcP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9783517"/>
                  </a:ext>
                </a:extLst>
              </a:tr>
            </a:tbl>
          </a:graphicData>
        </a:graphic>
      </p:graphicFrame>
      <p:sp>
        <p:nvSpPr>
          <p:cNvPr id="8" name="テキスト ボックス 7"/>
          <p:cNvSpPr txBox="1"/>
          <p:nvPr/>
        </p:nvSpPr>
        <p:spPr>
          <a:xfrm>
            <a:off x="3962987" y="2436399"/>
            <a:ext cx="3446777" cy="276999"/>
          </a:xfrm>
          <a:prstGeom prst="rect">
            <a:avLst/>
          </a:prstGeom>
          <a:noFill/>
        </p:spPr>
        <p:txBody>
          <a:bodyPr wrap="none" rtlCol="0">
            <a:spAutoFit/>
          </a:bodyPr>
          <a:lstStyle/>
          <a:p>
            <a:r>
              <a:rPr lang="en-US" altLang="ja-JP" sz="1200" dirty="0" smtClean="0"/>
              <a:t>※</a:t>
            </a:r>
            <a:r>
              <a:rPr lang="ja-JP" altLang="en-US" sz="1200" dirty="0" smtClean="0"/>
              <a:t>毎年度、排出量等と併せて数値を把握の上公表</a:t>
            </a:r>
            <a:endParaRPr kumimoji="1" lang="ja-JP" altLang="en-US" sz="1200" dirty="0"/>
          </a:p>
        </p:txBody>
      </p:sp>
      <p:sp>
        <p:nvSpPr>
          <p:cNvPr id="7" name="テキスト ボックス 6"/>
          <p:cNvSpPr txBox="1"/>
          <p:nvPr/>
        </p:nvSpPr>
        <p:spPr>
          <a:xfrm>
            <a:off x="3030583" y="2786777"/>
            <a:ext cx="877163" cy="276999"/>
          </a:xfrm>
          <a:prstGeom prst="rect">
            <a:avLst/>
          </a:prstGeom>
          <a:noFill/>
        </p:spPr>
        <p:txBody>
          <a:bodyPr wrap="none" rtlCol="0">
            <a:spAutoFit/>
          </a:bodyPr>
          <a:lstStyle/>
          <a:p>
            <a:r>
              <a:rPr kumimoji="1" lang="ja-JP" altLang="en-US" sz="1200" dirty="0" smtClean="0"/>
              <a:t>：重点方策</a:t>
            </a:r>
            <a:endParaRPr kumimoji="1" lang="ja-JP" altLang="en-US" sz="1200" dirty="0"/>
          </a:p>
        </p:txBody>
      </p:sp>
      <p:sp>
        <p:nvSpPr>
          <p:cNvPr id="9" name="正方形/長方形 8"/>
          <p:cNvSpPr/>
          <p:nvPr/>
        </p:nvSpPr>
        <p:spPr>
          <a:xfrm>
            <a:off x="2698595" y="2825042"/>
            <a:ext cx="345369" cy="193221"/>
          </a:xfrm>
          <a:prstGeom prst="rect">
            <a:avLst/>
          </a:prstGeom>
          <a:solidFill>
            <a:srgbClr val="FE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681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a:solidFill>
                  <a:srgbClr val="FFFFFF"/>
                </a:solidFill>
                <a:latin typeface="ＭＳ Ｐゴシック" panose="020B0600070205080204" pitchFamily="50" charset="-128"/>
                <a:ea typeface="ＭＳ Ｐゴシック" panose="020B0600070205080204" pitchFamily="50" charset="-128"/>
              </a:rPr>
              <a:t>廃棄物自主管理事業における取組みについて</a:t>
            </a:r>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20</a:t>
            </a:fld>
            <a:endParaRPr kumimoji="1" lang="ja-JP" altLang="en-US"/>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資源循環推進に関する動向</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0" name="タイトル 9"/>
          <p:cNvSpPr>
            <a:spLocks noGrp="1"/>
          </p:cNvSpPr>
          <p:nvPr>
            <p:ph type="ctrTitle"/>
          </p:nvPr>
        </p:nvSpPr>
        <p:spPr>
          <a:xfrm>
            <a:off x="260291" y="1389478"/>
            <a:ext cx="7833947" cy="505977"/>
          </a:xfrm>
        </p:spPr>
        <p:txBody>
          <a:bodyPr>
            <a:normAutofit/>
          </a:bodyPr>
          <a:lstStyle/>
          <a:p>
            <a:r>
              <a:rPr lang="ja-JP" altLang="en-US" sz="2600" dirty="0" smtClean="0">
                <a:ln>
                  <a:solidFill>
                    <a:schemeClr val="accent5">
                      <a:lumMod val="75000"/>
                    </a:schemeClr>
                  </a:solidFill>
                </a:ln>
                <a:solidFill>
                  <a:srgbClr val="7030A0"/>
                </a:solidFill>
              </a:rPr>
              <a:t>産業廃物処理計画実施状況報告書の様式変更</a:t>
            </a:r>
            <a:endParaRPr kumimoji="1" lang="ja-JP" altLang="en-US" sz="2600" dirty="0">
              <a:ln>
                <a:solidFill>
                  <a:schemeClr val="accent5">
                    <a:lumMod val="75000"/>
                  </a:schemeClr>
                </a:solidFill>
              </a:ln>
              <a:solidFill>
                <a:srgbClr val="7030A0"/>
              </a:solidFill>
            </a:endParaRPr>
          </a:p>
        </p:txBody>
      </p:sp>
      <p:sp>
        <p:nvSpPr>
          <p:cNvPr id="3" name="テキスト ボックス 2"/>
          <p:cNvSpPr txBox="1"/>
          <p:nvPr/>
        </p:nvSpPr>
        <p:spPr>
          <a:xfrm>
            <a:off x="443544" y="3740191"/>
            <a:ext cx="8169572" cy="738664"/>
          </a:xfrm>
          <a:prstGeom prst="rect">
            <a:avLst/>
          </a:prstGeom>
          <a:noFill/>
          <a:ln w="38100">
            <a:solidFill>
              <a:srgbClr val="FF0000"/>
            </a:solidFill>
          </a:ln>
        </p:spPr>
        <p:txBody>
          <a:bodyPr wrap="square" rtlCol="0">
            <a:spAutoFit/>
          </a:bodyPr>
          <a:lstStyle/>
          <a:p>
            <a:r>
              <a:rPr kumimoji="1" lang="ja-JP" altLang="en-US" sz="2100" dirty="0" smtClean="0">
                <a:solidFill>
                  <a:schemeClr val="bg2">
                    <a:lumMod val="25000"/>
                  </a:schemeClr>
                </a:solidFill>
              </a:rPr>
              <a:t>廃プラスチック類の処理状況を把握するために、令和７年度から産業廃棄物処理計画実施状況報告書の様式を</a:t>
            </a:r>
            <a:r>
              <a:rPr lang="ja-JP" altLang="en-US" sz="2100" dirty="0" smtClean="0">
                <a:solidFill>
                  <a:schemeClr val="bg2">
                    <a:lumMod val="25000"/>
                  </a:schemeClr>
                </a:solidFill>
              </a:rPr>
              <a:t>変更します</a:t>
            </a:r>
            <a:endParaRPr kumimoji="1" lang="ja-JP" altLang="en-US" sz="2100" dirty="0">
              <a:solidFill>
                <a:schemeClr val="bg2">
                  <a:lumMod val="25000"/>
                </a:schemeClr>
              </a:solidFill>
            </a:endParaRPr>
          </a:p>
        </p:txBody>
      </p:sp>
      <p:sp>
        <p:nvSpPr>
          <p:cNvPr id="5" name="テキスト ボックス 4"/>
          <p:cNvSpPr txBox="1"/>
          <p:nvPr/>
        </p:nvSpPr>
        <p:spPr>
          <a:xfrm>
            <a:off x="448405" y="1965632"/>
            <a:ext cx="2502608" cy="369332"/>
          </a:xfrm>
          <a:prstGeom prst="rect">
            <a:avLst/>
          </a:prstGeom>
          <a:solidFill>
            <a:schemeClr val="accent1">
              <a:lumMod val="20000"/>
              <a:lumOff val="80000"/>
            </a:schemeClr>
          </a:solidFill>
        </p:spPr>
        <p:txBody>
          <a:bodyPr wrap="none" rtlCol="0">
            <a:spAutoFit/>
          </a:bodyPr>
          <a:lstStyle/>
          <a:p>
            <a:r>
              <a:rPr kumimoji="1" lang="ja-JP" altLang="en-US" dirty="0" smtClean="0">
                <a:solidFill>
                  <a:schemeClr val="bg2">
                    <a:lumMod val="25000"/>
                  </a:schemeClr>
                </a:solidFill>
              </a:rPr>
              <a:t>プラスチック資源循環法</a:t>
            </a:r>
            <a:endParaRPr kumimoji="1" lang="ja-JP" altLang="en-US" dirty="0">
              <a:solidFill>
                <a:schemeClr val="bg2">
                  <a:lumMod val="25000"/>
                </a:schemeClr>
              </a:solidFill>
            </a:endParaRPr>
          </a:p>
        </p:txBody>
      </p:sp>
      <p:sp>
        <p:nvSpPr>
          <p:cNvPr id="8" name="テキスト ボックス 7"/>
          <p:cNvSpPr txBox="1"/>
          <p:nvPr/>
        </p:nvSpPr>
        <p:spPr>
          <a:xfrm>
            <a:off x="404346" y="2359531"/>
            <a:ext cx="8133818" cy="1200329"/>
          </a:xfrm>
          <a:prstGeom prst="rect">
            <a:avLst/>
          </a:prstGeom>
          <a:noFill/>
        </p:spPr>
        <p:txBody>
          <a:bodyPr wrap="square" rtlCol="0">
            <a:spAutoFit/>
          </a:bodyPr>
          <a:lstStyle/>
          <a:p>
            <a:r>
              <a:rPr kumimoji="1" lang="ja-JP" altLang="en-US" dirty="0" smtClean="0">
                <a:solidFill>
                  <a:schemeClr val="bg2">
                    <a:lumMod val="25000"/>
                  </a:schemeClr>
                </a:solidFill>
              </a:rPr>
              <a:t>排出事業者がプラスチック使用製品産業廃棄物等の排出抑制及び再資源化をする際は、可能な限り次の優先順位に従う。　</a:t>
            </a:r>
            <a:endParaRPr kumimoji="1" lang="en-US" altLang="ja-JP" dirty="0" smtClean="0">
              <a:solidFill>
                <a:schemeClr val="bg2">
                  <a:lumMod val="25000"/>
                </a:schemeClr>
              </a:solidFill>
            </a:endParaRPr>
          </a:p>
          <a:p>
            <a:r>
              <a:rPr lang="ja-JP" altLang="en-US" dirty="0" smtClean="0">
                <a:solidFill>
                  <a:srgbClr val="0070C0"/>
                </a:solidFill>
              </a:rPr>
              <a:t>① 排出の抑制⇒② 適切な分別⇒③再資源化できるものは再資源化⇒④ 熱回収できるものは熱回収</a:t>
            </a:r>
            <a:r>
              <a:rPr lang="ja-JP" altLang="en-US" sz="1600" dirty="0" smtClean="0"/>
              <a:t>　　　　　　　　　　　　　　　</a:t>
            </a:r>
            <a:endParaRPr kumimoji="1" lang="ja-JP" altLang="en-US" sz="1600" dirty="0"/>
          </a:p>
        </p:txBody>
      </p:sp>
      <p:sp>
        <p:nvSpPr>
          <p:cNvPr id="11" name="下矢印 10"/>
          <p:cNvSpPr/>
          <p:nvPr/>
        </p:nvSpPr>
        <p:spPr>
          <a:xfrm>
            <a:off x="4029621" y="3397650"/>
            <a:ext cx="510540" cy="268862"/>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43544" y="4556109"/>
            <a:ext cx="1467068" cy="400110"/>
          </a:xfrm>
          <a:prstGeom prst="rect">
            <a:avLst/>
          </a:prstGeom>
          <a:noFill/>
        </p:spPr>
        <p:txBody>
          <a:bodyPr wrap="none" rtlCol="0">
            <a:spAutoFit/>
          </a:bodyPr>
          <a:lstStyle/>
          <a:p>
            <a:r>
              <a:rPr lang="ja-JP" altLang="en-US" sz="2000" dirty="0" smtClean="0">
                <a:solidFill>
                  <a:schemeClr val="accent5">
                    <a:lumMod val="75000"/>
                  </a:schemeClr>
                </a:solidFill>
              </a:rPr>
              <a:t>■変更内容</a:t>
            </a:r>
            <a:endParaRPr kumimoji="1" lang="ja-JP" altLang="en-US" sz="2000" dirty="0">
              <a:solidFill>
                <a:schemeClr val="accent5">
                  <a:lumMod val="75000"/>
                </a:schemeClr>
              </a:solidFill>
            </a:endParaRPr>
          </a:p>
        </p:txBody>
      </p:sp>
      <p:sp>
        <p:nvSpPr>
          <p:cNvPr id="14" name="テキスト ボックス 13"/>
          <p:cNvSpPr txBox="1"/>
          <p:nvPr/>
        </p:nvSpPr>
        <p:spPr>
          <a:xfrm>
            <a:off x="507682" y="4834111"/>
            <a:ext cx="7719060" cy="646331"/>
          </a:xfrm>
          <a:prstGeom prst="rect">
            <a:avLst/>
          </a:prstGeom>
          <a:noFill/>
        </p:spPr>
        <p:txBody>
          <a:bodyPr wrap="square" rtlCol="0">
            <a:spAutoFit/>
          </a:bodyPr>
          <a:lstStyle/>
          <a:p>
            <a:r>
              <a:rPr kumimoji="1" lang="ja-JP" altLang="en-US" dirty="0" smtClean="0">
                <a:solidFill>
                  <a:schemeClr val="bg2">
                    <a:lumMod val="25000"/>
                  </a:schemeClr>
                </a:solidFill>
              </a:rPr>
              <a:t>廃プラスチック類の再生利用の項目</a:t>
            </a:r>
            <a:r>
              <a:rPr kumimoji="1" lang="en-US" altLang="ja-JP" dirty="0" smtClean="0">
                <a:solidFill>
                  <a:schemeClr val="bg2">
                    <a:lumMod val="25000"/>
                  </a:schemeClr>
                </a:solidFill>
              </a:rPr>
              <a:t>【</a:t>
            </a:r>
            <a:r>
              <a:rPr kumimoji="1" lang="ja-JP" altLang="en-US" dirty="0" smtClean="0">
                <a:solidFill>
                  <a:schemeClr val="bg2">
                    <a:lumMod val="25000"/>
                  </a:schemeClr>
                </a:solidFill>
              </a:rPr>
              <a:t>マテリアルリサイクル、ケミカルリサイクル、燃料化、その他</a:t>
            </a:r>
            <a:r>
              <a:rPr kumimoji="1" lang="en-US" altLang="ja-JP" dirty="0" smtClean="0">
                <a:solidFill>
                  <a:schemeClr val="bg2">
                    <a:lumMod val="25000"/>
                  </a:schemeClr>
                </a:solidFill>
              </a:rPr>
              <a:t>】</a:t>
            </a:r>
            <a:r>
              <a:rPr kumimoji="1" lang="ja-JP" altLang="en-US" dirty="0" smtClean="0">
                <a:solidFill>
                  <a:schemeClr val="bg2">
                    <a:lumMod val="25000"/>
                  </a:schemeClr>
                </a:solidFill>
              </a:rPr>
              <a:t>を記載する（</a:t>
            </a:r>
            <a:r>
              <a:rPr lang="ja-JP" altLang="en-US" dirty="0" smtClean="0">
                <a:solidFill>
                  <a:schemeClr val="bg2">
                    <a:lumMod val="25000"/>
                  </a:schemeClr>
                </a:solidFill>
              </a:rPr>
              <a:t>配布資料４</a:t>
            </a:r>
            <a:r>
              <a:rPr kumimoji="1" lang="ja-JP" altLang="en-US" dirty="0" smtClean="0">
                <a:solidFill>
                  <a:schemeClr val="bg2">
                    <a:lumMod val="25000"/>
                  </a:schemeClr>
                </a:solidFill>
              </a:rPr>
              <a:t>参照）</a:t>
            </a:r>
            <a:endParaRPr kumimoji="1" lang="ja-JP" altLang="en-US" dirty="0">
              <a:solidFill>
                <a:schemeClr val="bg2">
                  <a:lumMod val="25000"/>
                </a:schemeClr>
              </a:solidFill>
            </a:endParaRPr>
          </a:p>
        </p:txBody>
      </p:sp>
      <p:sp>
        <p:nvSpPr>
          <p:cNvPr id="15" name="テキスト ボックス 14"/>
          <p:cNvSpPr txBox="1"/>
          <p:nvPr/>
        </p:nvSpPr>
        <p:spPr>
          <a:xfrm>
            <a:off x="280140" y="5551175"/>
            <a:ext cx="8520042" cy="1015663"/>
          </a:xfrm>
          <a:prstGeom prst="rect">
            <a:avLst/>
          </a:prstGeom>
          <a:solidFill>
            <a:schemeClr val="accent2">
              <a:lumMod val="20000"/>
              <a:lumOff val="80000"/>
            </a:schemeClr>
          </a:solidFill>
        </p:spPr>
        <p:txBody>
          <a:bodyPr wrap="square" rtlCol="0">
            <a:spAutoFit/>
          </a:bodyPr>
          <a:lstStyle/>
          <a:p>
            <a:r>
              <a:rPr kumimoji="1" lang="ja-JP" altLang="en-US" sz="2000" dirty="0" smtClean="0">
                <a:solidFill>
                  <a:srgbClr val="FF0000"/>
                </a:solidFill>
                <a:effectLst>
                  <a:outerShdw blurRad="38100" dist="38100" dir="2700000" algn="tl">
                    <a:srgbClr val="000000">
                      <a:alpha val="43137"/>
                    </a:srgbClr>
                  </a:outerShdw>
                </a:effectLst>
              </a:rPr>
              <a:t>排出事業者から</a:t>
            </a:r>
            <a:r>
              <a:rPr kumimoji="1" lang="ja-JP" altLang="en-US" sz="2000" u="sng" dirty="0" smtClean="0">
                <a:solidFill>
                  <a:srgbClr val="FF0000"/>
                </a:solidFill>
                <a:effectLst>
                  <a:outerShdw blurRad="38100" dist="38100" dir="2700000" algn="tl">
                    <a:srgbClr val="000000">
                      <a:alpha val="43137"/>
                    </a:srgbClr>
                  </a:outerShdw>
                </a:effectLst>
              </a:rPr>
              <a:t>具体的な再生利用方法</a:t>
            </a:r>
            <a:r>
              <a:rPr kumimoji="1" lang="ja-JP" altLang="en-US" sz="2000" dirty="0" smtClean="0">
                <a:solidFill>
                  <a:srgbClr val="FF0000"/>
                </a:solidFill>
                <a:effectLst>
                  <a:outerShdw blurRad="38100" dist="38100" dir="2700000" algn="tl">
                    <a:srgbClr val="000000">
                      <a:alpha val="43137"/>
                    </a:srgbClr>
                  </a:outerShdw>
                </a:effectLst>
              </a:rPr>
              <a:t>について、問合せが増えることが予想されます</a:t>
            </a:r>
            <a:endParaRPr kumimoji="1" lang="en-US" altLang="ja-JP" sz="2000" dirty="0" smtClean="0">
              <a:solidFill>
                <a:srgbClr val="FF0000"/>
              </a:solidFill>
              <a:effectLst>
                <a:outerShdw blurRad="38100" dist="38100" dir="2700000" algn="tl">
                  <a:srgbClr val="000000">
                    <a:alpha val="43137"/>
                  </a:srgbClr>
                </a:outerShdw>
              </a:effectLst>
            </a:endParaRPr>
          </a:p>
          <a:p>
            <a:r>
              <a:rPr kumimoji="1" lang="ja-JP" altLang="en-US" sz="2000" dirty="0" smtClean="0">
                <a:solidFill>
                  <a:srgbClr val="FF0000"/>
                </a:solidFill>
                <a:effectLst>
                  <a:outerShdw blurRad="38100" dist="38100" dir="2700000" algn="tl">
                    <a:srgbClr val="000000">
                      <a:alpha val="43137"/>
                    </a:srgbClr>
                  </a:outerShdw>
                </a:effectLst>
              </a:rPr>
              <a:t>問合せ対応について、処理業者の皆様のご協力をお願いいたします</a:t>
            </a:r>
            <a:endParaRPr kumimoji="1" lang="ja-JP" altLang="en-US" sz="2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386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21</a:t>
            </a:fld>
            <a:endParaRPr kumimoji="1" lang="ja-JP" altLang="en-US"/>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資源循環推進に関する動向</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386861" y="986263"/>
            <a:ext cx="8238393" cy="4957337"/>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000" dirty="0">
              <a:solidFill>
                <a:schemeClr val="bg2">
                  <a:lumMod val="25000"/>
                </a:schemeClr>
              </a:solidFill>
            </a:endParaRPr>
          </a:p>
        </p:txBody>
      </p:sp>
      <p:sp>
        <p:nvSpPr>
          <p:cNvPr id="8" name="テキスト ボックス 7"/>
          <p:cNvSpPr txBox="1"/>
          <p:nvPr/>
        </p:nvSpPr>
        <p:spPr>
          <a:xfrm>
            <a:off x="671359" y="1791299"/>
            <a:ext cx="7263527" cy="830997"/>
          </a:xfrm>
          <a:prstGeom prst="rect">
            <a:avLst/>
          </a:prstGeom>
          <a:noFill/>
        </p:spPr>
        <p:txBody>
          <a:bodyPr wrap="none" rtlCol="0">
            <a:spAutoFit/>
          </a:bodyPr>
          <a:lstStyle/>
          <a:p>
            <a:r>
              <a:rPr kumimoji="1" lang="ja-JP" altLang="en-US" sz="2400" dirty="0" smtClean="0">
                <a:solidFill>
                  <a:schemeClr val="bg2">
                    <a:lumMod val="25000"/>
                  </a:schemeClr>
                </a:solidFill>
              </a:rPr>
              <a:t>神奈川県・横浜市・川崎市・相模原市・横須賀市が協働</a:t>
            </a:r>
            <a:endParaRPr kumimoji="1" lang="en-US" altLang="ja-JP" sz="2400" dirty="0" smtClean="0">
              <a:solidFill>
                <a:schemeClr val="bg2">
                  <a:lumMod val="25000"/>
                </a:schemeClr>
              </a:solidFill>
            </a:endParaRPr>
          </a:p>
          <a:p>
            <a:r>
              <a:rPr lang="ja-JP" altLang="en-US" sz="2400" dirty="0" smtClean="0">
                <a:solidFill>
                  <a:schemeClr val="bg2">
                    <a:lumMod val="25000"/>
                  </a:schemeClr>
                </a:solidFill>
              </a:rPr>
              <a:t>平成８年度から実施</a:t>
            </a:r>
            <a:endParaRPr kumimoji="1" lang="ja-JP" altLang="en-US" sz="2400" dirty="0">
              <a:solidFill>
                <a:schemeClr val="bg2">
                  <a:lumMod val="25000"/>
                </a:schemeClr>
              </a:solidFill>
            </a:endParaRPr>
          </a:p>
        </p:txBody>
      </p:sp>
      <p:sp>
        <p:nvSpPr>
          <p:cNvPr id="10" name="タイトル 9"/>
          <p:cNvSpPr>
            <a:spLocks noGrp="1"/>
          </p:cNvSpPr>
          <p:nvPr>
            <p:ph type="ctrTitle"/>
          </p:nvPr>
        </p:nvSpPr>
        <p:spPr>
          <a:xfrm>
            <a:off x="509953" y="1101024"/>
            <a:ext cx="5533038" cy="505977"/>
          </a:xfrm>
        </p:spPr>
        <p:txBody>
          <a:bodyPr>
            <a:normAutofit fontScale="90000"/>
          </a:bodyPr>
          <a:lstStyle/>
          <a:p>
            <a:r>
              <a:rPr kumimoji="1" lang="ja-JP" altLang="en-US" dirty="0" smtClean="0"/>
              <a:t>廃棄物自主管理事業とは</a:t>
            </a:r>
            <a:r>
              <a:rPr lang="ja-JP" altLang="en-US" dirty="0" smtClean="0"/>
              <a:t>（参考）</a:t>
            </a:r>
            <a:endParaRPr kumimoji="1" lang="ja-JP" altLang="en-US" dirty="0"/>
          </a:p>
        </p:txBody>
      </p:sp>
      <p:sp>
        <p:nvSpPr>
          <p:cNvPr id="11" name="テキスト ボックス 10"/>
          <p:cNvSpPr txBox="1"/>
          <p:nvPr/>
        </p:nvSpPr>
        <p:spPr>
          <a:xfrm>
            <a:off x="888023" y="2729293"/>
            <a:ext cx="6427177" cy="830997"/>
          </a:xfrm>
          <a:prstGeom prst="rect">
            <a:avLst/>
          </a:prstGeom>
          <a:solidFill>
            <a:schemeClr val="accent4">
              <a:lumMod val="40000"/>
              <a:lumOff val="60000"/>
            </a:schemeClr>
          </a:solidFill>
        </p:spPr>
        <p:txBody>
          <a:bodyPr wrap="square" rtlCol="0">
            <a:spAutoFit/>
          </a:bodyPr>
          <a:lstStyle/>
          <a:p>
            <a:r>
              <a:rPr kumimoji="1" lang="ja-JP" altLang="en-US" sz="2400" dirty="0" smtClean="0">
                <a:solidFill>
                  <a:schemeClr val="accent2">
                    <a:lumMod val="50000"/>
                  </a:schemeClr>
                </a:solidFill>
              </a:rPr>
              <a:t>◎ 事業者による廃棄物の発生抑制</a:t>
            </a:r>
            <a:endParaRPr kumimoji="1" lang="en-US" altLang="ja-JP" sz="2400" dirty="0" smtClean="0">
              <a:solidFill>
                <a:schemeClr val="accent2">
                  <a:lumMod val="50000"/>
                </a:schemeClr>
              </a:solidFill>
            </a:endParaRPr>
          </a:p>
          <a:p>
            <a:r>
              <a:rPr lang="ja-JP" altLang="en-US" sz="2400" dirty="0" smtClean="0">
                <a:solidFill>
                  <a:schemeClr val="accent2">
                    <a:lumMod val="50000"/>
                  </a:schemeClr>
                </a:solidFill>
              </a:rPr>
              <a:t>◎ 再生利用等の自主的な取組みを促進</a:t>
            </a:r>
            <a:endParaRPr kumimoji="1" lang="ja-JP" altLang="en-US" sz="2400" dirty="0">
              <a:solidFill>
                <a:schemeClr val="accent2">
                  <a:lumMod val="50000"/>
                </a:schemeClr>
              </a:solidFill>
            </a:endParaRPr>
          </a:p>
        </p:txBody>
      </p:sp>
      <p:sp>
        <p:nvSpPr>
          <p:cNvPr id="13" name="テキスト ボックス 12"/>
          <p:cNvSpPr txBox="1"/>
          <p:nvPr/>
        </p:nvSpPr>
        <p:spPr>
          <a:xfrm>
            <a:off x="628649" y="3813226"/>
            <a:ext cx="7754816" cy="1877437"/>
          </a:xfrm>
          <a:prstGeom prst="rect">
            <a:avLst/>
          </a:prstGeom>
          <a:solidFill>
            <a:schemeClr val="accent1">
              <a:lumMod val="20000"/>
              <a:lumOff val="80000"/>
            </a:schemeClr>
          </a:solidFill>
        </p:spPr>
        <p:txBody>
          <a:bodyPr wrap="square" rtlCol="0">
            <a:spAutoFit/>
          </a:bodyPr>
          <a:lstStyle/>
          <a:p>
            <a:r>
              <a:rPr kumimoji="1" lang="ja-JP" altLang="en-US" sz="2400" dirty="0" smtClean="0">
                <a:solidFill>
                  <a:schemeClr val="bg2">
                    <a:lumMod val="25000"/>
                  </a:schemeClr>
                </a:solidFill>
              </a:rPr>
              <a:t>多量排出事業者　　産業廃棄物　年間</a:t>
            </a:r>
            <a:r>
              <a:rPr kumimoji="1" lang="en-US" altLang="ja-JP" sz="2400" dirty="0" smtClean="0">
                <a:solidFill>
                  <a:schemeClr val="bg2">
                    <a:lumMod val="25000"/>
                  </a:schemeClr>
                </a:solidFill>
              </a:rPr>
              <a:t>1,000</a:t>
            </a:r>
            <a:r>
              <a:rPr kumimoji="1" lang="ja-JP" altLang="en-US" sz="2400" dirty="0" smtClean="0">
                <a:solidFill>
                  <a:schemeClr val="bg2">
                    <a:lumMod val="25000"/>
                  </a:schemeClr>
                </a:solidFill>
              </a:rPr>
              <a:t>トン以上</a:t>
            </a:r>
            <a:endParaRPr kumimoji="1" lang="en-US" altLang="ja-JP" sz="2400" dirty="0" smtClean="0">
              <a:solidFill>
                <a:schemeClr val="bg2">
                  <a:lumMod val="25000"/>
                </a:schemeClr>
              </a:solidFill>
            </a:endParaRPr>
          </a:p>
          <a:p>
            <a:r>
              <a:rPr lang="ja-JP" altLang="en-US" sz="2400" dirty="0" smtClean="0">
                <a:solidFill>
                  <a:schemeClr val="bg2">
                    <a:lumMod val="25000"/>
                  </a:schemeClr>
                </a:solidFill>
              </a:rPr>
              <a:t>　　　　　　　　　　　　 特別管理産業廃棄物　年間</a:t>
            </a:r>
            <a:r>
              <a:rPr lang="en-US" altLang="ja-JP" sz="2400" dirty="0" smtClean="0">
                <a:solidFill>
                  <a:schemeClr val="bg2">
                    <a:lumMod val="25000"/>
                  </a:schemeClr>
                </a:solidFill>
              </a:rPr>
              <a:t>50</a:t>
            </a:r>
            <a:r>
              <a:rPr lang="ja-JP" altLang="en-US" sz="2400" dirty="0" smtClean="0">
                <a:solidFill>
                  <a:schemeClr val="bg2">
                    <a:lumMod val="25000"/>
                  </a:schemeClr>
                </a:solidFill>
              </a:rPr>
              <a:t>トン以上</a:t>
            </a:r>
            <a:endParaRPr lang="en-US" altLang="ja-JP" sz="2400" dirty="0" smtClean="0">
              <a:solidFill>
                <a:schemeClr val="bg2">
                  <a:lumMod val="25000"/>
                </a:schemeClr>
              </a:solidFill>
            </a:endParaRPr>
          </a:p>
          <a:p>
            <a:endParaRPr lang="en-US" altLang="ja-JP" sz="2400" dirty="0"/>
          </a:p>
          <a:p>
            <a:r>
              <a:rPr kumimoji="1" lang="ja-JP" altLang="en-US" sz="2400" dirty="0" smtClean="0">
                <a:solidFill>
                  <a:schemeClr val="bg2">
                    <a:lumMod val="25000"/>
                  </a:schemeClr>
                </a:solidFill>
              </a:rPr>
              <a:t>産業廃棄物処理計画書の作成と実施状況の報告義務</a:t>
            </a:r>
            <a:endParaRPr kumimoji="1" lang="en-US" altLang="ja-JP" sz="2400" dirty="0" smtClean="0">
              <a:solidFill>
                <a:schemeClr val="bg2">
                  <a:lumMod val="25000"/>
                </a:schemeClr>
              </a:solidFill>
            </a:endParaRPr>
          </a:p>
          <a:p>
            <a:r>
              <a:rPr lang="en-US" altLang="ja-JP" sz="2000" dirty="0" smtClean="0">
                <a:solidFill>
                  <a:schemeClr val="bg2">
                    <a:lumMod val="25000"/>
                  </a:schemeClr>
                </a:solidFill>
              </a:rPr>
              <a:t>※</a:t>
            </a:r>
            <a:r>
              <a:rPr lang="ja-JP" altLang="en-US" sz="2000" dirty="0" smtClean="0">
                <a:solidFill>
                  <a:schemeClr val="bg2">
                    <a:lumMod val="25000"/>
                  </a:schemeClr>
                </a:solidFill>
              </a:rPr>
              <a:t>　神奈川県では法の対象事業者以外に対しても、提出を呼びかけ</a:t>
            </a:r>
            <a:endParaRPr kumimoji="1" lang="ja-JP" altLang="en-US" sz="2000" dirty="0">
              <a:solidFill>
                <a:schemeClr val="bg2">
                  <a:lumMod val="25000"/>
                </a:schemeClr>
              </a:solidFill>
            </a:endParaRPr>
          </a:p>
        </p:txBody>
      </p:sp>
      <p:sp>
        <p:nvSpPr>
          <p:cNvPr id="14" name="下矢印 13"/>
          <p:cNvSpPr/>
          <p:nvPr/>
        </p:nvSpPr>
        <p:spPr>
          <a:xfrm>
            <a:off x="1646816" y="4340154"/>
            <a:ext cx="272561" cy="48836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左中かっこ 14"/>
          <p:cNvSpPr/>
          <p:nvPr/>
        </p:nvSpPr>
        <p:spPr>
          <a:xfrm>
            <a:off x="2937543" y="3872160"/>
            <a:ext cx="212841" cy="712177"/>
          </a:xfrm>
          <a:prstGeom prst="leftBrace">
            <a:avLst>
              <a:gd name="adj1" fmla="val 26851"/>
              <a:gd name="adj2" fmla="val 33951"/>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294033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22</a:t>
            </a:fld>
            <a:endParaRPr kumimoji="1" lang="ja-JP" altLang="en-US"/>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資源循環推進に関する動向</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386861" y="986263"/>
            <a:ext cx="8238393" cy="4778814"/>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000" dirty="0">
              <a:solidFill>
                <a:schemeClr val="bg2">
                  <a:lumMod val="25000"/>
                </a:schemeClr>
              </a:solidFill>
            </a:endParaRPr>
          </a:p>
        </p:txBody>
      </p:sp>
      <p:sp>
        <p:nvSpPr>
          <p:cNvPr id="8" name="テキスト ボックス 7"/>
          <p:cNvSpPr txBox="1"/>
          <p:nvPr/>
        </p:nvSpPr>
        <p:spPr>
          <a:xfrm>
            <a:off x="666962" y="2154621"/>
            <a:ext cx="1723549" cy="461665"/>
          </a:xfrm>
          <a:prstGeom prst="rect">
            <a:avLst/>
          </a:prstGeom>
          <a:noFill/>
        </p:spPr>
        <p:txBody>
          <a:bodyPr wrap="none" rtlCol="0">
            <a:spAutoFit/>
          </a:bodyPr>
          <a:lstStyle/>
          <a:p>
            <a:r>
              <a:rPr kumimoji="1" lang="ja-JP" altLang="en-US" sz="2400" dirty="0" smtClean="0">
                <a:solidFill>
                  <a:schemeClr val="bg2">
                    <a:lumMod val="25000"/>
                  </a:schemeClr>
                </a:solidFill>
              </a:rPr>
              <a:t>排出事業者</a:t>
            </a:r>
            <a:endParaRPr kumimoji="1" lang="ja-JP" altLang="en-US" sz="2400" dirty="0">
              <a:solidFill>
                <a:schemeClr val="bg2">
                  <a:lumMod val="25000"/>
                </a:schemeClr>
              </a:solidFill>
            </a:endParaRPr>
          </a:p>
        </p:txBody>
      </p:sp>
      <p:sp>
        <p:nvSpPr>
          <p:cNvPr id="10" name="タイトル 9"/>
          <p:cNvSpPr>
            <a:spLocks noGrp="1"/>
          </p:cNvSpPr>
          <p:nvPr>
            <p:ph type="ctrTitle"/>
          </p:nvPr>
        </p:nvSpPr>
        <p:spPr>
          <a:xfrm>
            <a:off x="509952" y="1101023"/>
            <a:ext cx="5396333" cy="505977"/>
          </a:xfrm>
        </p:spPr>
        <p:txBody>
          <a:bodyPr>
            <a:normAutofit fontScale="90000"/>
          </a:bodyPr>
          <a:lstStyle/>
          <a:p>
            <a:r>
              <a:rPr kumimoji="1" lang="ja-JP" altLang="en-US" dirty="0" smtClean="0"/>
              <a:t>廃棄物自主管理事業とは（参考）</a:t>
            </a:r>
            <a:endParaRPr kumimoji="1" lang="ja-JP" altLang="en-US" dirty="0"/>
          </a:p>
        </p:txBody>
      </p:sp>
      <p:sp>
        <p:nvSpPr>
          <p:cNvPr id="11" name="テキスト ボックス 10"/>
          <p:cNvSpPr txBox="1"/>
          <p:nvPr/>
        </p:nvSpPr>
        <p:spPr>
          <a:xfrm>
            <a:off x="2670612" y="1806009"/>
            <a:ext cx="5640266" cy="1200329"/>
          </a:xfrm>
          <a:prstGeom prst="rect">
            <a:avLst/>
          </a:prstGeom>
          <a:solidFill>
            <a:schemeClr val="accent4">
              <a:lumMod val="40000"/>
              <a:lumOff val="60000"/>
            </a:schemeClr>
          </a:solidFill>
        </p:spPr>
        <p:txBody>
          <a:bodyPr wrap="square" rtlCol="0">
            <a:spAutoFit/>
          </a:bodyPr>
          <a:lstStyle/>
          <a:p>
            <a:r>
              <a:rPr kumimoji="1" lang="ja-JP" altLang="en-US" sz="2400" dirty="0" smtClean="0">
                <a:solidFill>
                  <a:schemeClr val="accent2">
                    <a:lumMod val="50000"/>
                  </a:schemeClr>
                </a:solidFill>
              </a:rPr>
              <a:t>◎ 廃棄物自主管理計画（状況）報告書</a:t>
            </a:r>
            <a:endParaRPr kumimoji="1" lang="en-US" altLang="ja-JP" sz="2400" dirty="0" smtClean="0">
              <a:solidFill>
                <a:schemeClr val="accent2">
                  <a:lumMod val="50000"/>
                </a:schemeClr>
              </a:solidFill>
            </a:endParaRPr>
          </a:p>
          <a:p>
            <a:r>
              <a:rPr lang="ja-JP" altLang="en-US" sz="2400" dirty="0" smtClean="0">
                <a:solidFill>
                  <a:schemeClr val="accent2">
                    <a:lumMod val="50000"/>
                  </a:schemeClr>
                </a:solidFill>
              </a:rPr>
              <a:t>◎ 産業廃棄物処理計画書</a:t>
            </a:r>
            <a:endParaRPr lang="en-US" altLang="ja-JP" sz="2400" dirty="0" smtClean="0">
              <a:solidFill>
                <a:schemeClr val="accent2">
                  <a:lumMod val="50000"/>
                </a:schemeClr>
              </a:solidFill>
            </a:endParaRPr>
          </a:p>
          <a:p>
            <a:r>
              <a:rPr kumimoji="1" lang="ja-JP" altLang="en-US" sz="2400" dirty="0" smtClean="0">
                <a:solidFill>
                  <a:schemeClr val="accent2">
                    <a:lumMod val="50000"/>
                  </a:schemeClr>
                </a:solidFill>
              </a:rPr>
              <a:t>◎ </a:t>
            </a:r>
            <a:r>
              <a:rPr lang="ja-JP" altLang="en-US" sz="2400" dirty="0" smtClean="0">
                <a:solidFill>
                  <a:schemeClr val="accent2">
                    <a:lumMod val="50000"/>
                  </a:schemeClr>
                </a:solidFill>
              </a:rPr>
              <a:t>産業廃棄物処理計画実施状況報告書</a:t>
            </a:r>
            <a:endParaRPr kumimoji="1" lang="ja-JP" altLang="en-US" sz="2400" dirty="0">
              <a:solidFill>
                <a:schemeClr val="accent2">
                  <a:lumMod val="50000"/>
                </a:schemeClr>
              </a:solidFill>
            </a:endParaRPr>
          </a:p>
        </p:txBody>
      </p:sp>
      <p:sp>
        <p:nvSpPr>
          <p:cNvPr id="13" name="テキスト ボックス 12"/>
          <p:cNvSpPr txBox="1"/>
          <p:nvPr/>
        </p:nvSpPr>
        <p:spPr>
          <a:xfrm>
            <a:off x="3953014" y="3923143"/>
            <a:ext cx="4357864" cy="1569660"/>
          </a:xfrm>
          <a:prstGeom prst="rect">
            <a:avLst/>
          </a:prstGeom>
          <a:solidFill>
            <a:schemeClr val="accent1">
              <a:lumMod val="20000"/>
              <a:lumOff val="80000"/>
            </a:schemeClr>
          </a:solidFill>
        </p:spPr>
        <p:txBody>
          <a:bodyPr wrap="square" rtlCol="0">
            <a:spAutoFit/>
          </a:bodyPr>
          <a:lstStyle/>
          <a:p>
            <a:r>
              <a:rPr kumimoji="1" lang="ja-JP" altLang="en-US" sz="2400" dirty="0" smtClean="0">
                <a:solidFill>
                  <a:schemeClr val="accent1">
                    <a:lumMod val="50000"/>
                  </a:schemeClr>
                </a:solidFill>
              </a:rPr>
              <a:t>◎ </a:t>
            </a:r>
            <a:r>
              <a:rPr lang="ja-JP" altLang="en-US" sz="2400" dirty="0" smtClean="0">
                <a:solidFill>
                  <a:schemeClr val="accent1">
                    <a:lumMod val="50000"/>
                  </a:schemeClr>
                </a:solidFill>
              </a:rPr>
              <a:t>報告書等の集計・分析</a:t>
            </a:r>
            <a:endParaRPr lang="en-US" altLang="ja-JP" sz="2400" dirty="0" smtClean="0">
              <a:solidFill>
                <a:schemeClr val="accent1">
                  <a:lumMod val="50000"/>
                </a:schemeClr>
              </a:solidFill>
            </a:endParaRPr>
          </a:p>
          <a:p>
            <a:r>
              <a:rPr kumimoji="1" lang="ja-JP" altLang="en-US" sz="2400" dirty="0" smtClean="0">
                <a:solidFill>
                  <a:schemeClr val="accent1">
                    <a:lumMod val="50000"/>
                  </a:schemeClr>
                </a:solidFill>
              </a:rPr>
              <a:t>◎ 優れた取組事例の収集</a:t>
            </a:r>
            <a:endParaRPr kumimoji="1" lang="en-US" altLang="ja-JP" sz="2400" dirty="0" smtClean="0">
              <a:solidFill>
                <a:schemeClr val="accent1">
                  <a:lumMod val="50000"/>
                </a:schemeClr>
              </a:solidFill>
            </a:endParaRPr>
          </a:p>
          <a:p>
            <a:r>
              <a:rPr lang="ja-JP" altLang="en-US" sz="2400" dirty="0" smtClean="0">
                <a:solidFill>
                  <a:schemeClr val="accent1">
                    <a:lumMod val="50000"/>
                  </a:schemeClr>
                </a:solidFill>
              </a:rPr>
              <a:t>◎ パンフレット等の作成</a:t>
            </a:r>
            <a:endParaRPr lang="en-US" altLang="ja-JP" sz="2400" dirty="0" smtClean="0">
              <a:solidFill>
                <a:schemeClr val="accent1">
                  <a:lumMod val="50000"/>
                </a:schemeClr>
              </a:solidFill>
            </a:endParaRPr>
          </a:p>
          <a:p>
            <a:r>
              <a:rPr lang="ja-JP" altLang="en-US" sz="2400" dirty="0" smtClean="0">
                <a:solidFill>
                  <a:schemeClr val="accent1">
                    <a:lumMod val="50000"/>
                  </a:schemeClr>
                </a:solidFill>
              </a:rPr>
              <a:t>◎ 説明会の開催</a:t>
            </a:r>
            <a:endParaRPr kumimoji="1" lang="ja-JP" altLang="en-US" sz="2400" dirty="0">
              <a:solidFill>
                <a:schemeClr val="accent1">
                  <a:lumMod val="50000"/>
                </a:schemeClr>
              </a:solidFill>
            </a:endParaRPr>
          </a:p>
        </p:txBody>
      </p:sp>
      <p:sp>
        <p:nvSpPr>
          <p:cNvPr id="12" name="テキスト ボックス 11"/>
          <p:cNvSpPr txBox="1"/>
          <p:nvPr/>
        </p:nvSpPr>
        <p:spPr>
          <a:xfrm>
            <a:off x="509953" y="4707973"/>
            <a:ext cx="3429144" cy="800219"/>
          </a:xfrm>
          <a:prstGeom prst="rect">
            <a:avLst/>
          </a:prstGeom>
          <a:noFill/>
        </p:spPr>
        <p:txBody>
          <a:bodyPr wrap="none" rtlCol="0">
            <a:spAutoFit/>
          </a:bodyPr>
          <a:lstStyle/>
          <a:p>
            <a:r>
              <a:rPr kumimoji="1" lang="ja-JP" altLang="en-US" sz="2300" dirty="0" smtClean="0">
                <a:solidFill>
                  <a:schemeClr val="bg2">
                    <a:lumMod val="25000"/>
                  </a:schemeClr>
                </a:solidFill>
              </a:rPr>
              <a:t>神奈川県・横浜市・川崎市</a:t>
            </a:r>
            <a:endParaRPr kumimoji="1" lang="en-US" altLang="ja-JP" sz="2300" dirty="0" smtClean="0">
              <a:solidFill>
                <a:schemeClr val="bg2">
                  <a:lumMod val="25000"/>
                </a:schemeClr>
              </a:solidFill>
            </a:endParaRPr>
          </a:p>
          <a:p>
            <a:r>
              <a:rPr lang="ja-JP" altLang="en-US" sz="2300" dirty="0" smtClean="0">
                <a:solidFill>
                  <a:schemeClr val="bg2">
                    <a:lumMod val="25000"/>
                  </a:schemeClr>
                </a:solidFill>
              </a:rPr>
              <a:t>相模原市・横須賀市</a:t>
            </a:r>
            <a:endParaRPr kumimoji="1" lang="ja-JP" altLang="en-US" sz="2300" dirty="0">
              <a:solidFill>
                <a:schemeClr val="bg2">
                  <a:lumMod val="25000"/>
                </a:schemeClr>
              </a:solidFill>
            </a:endParaRPr>
          </a:p>
        </p:txBody>
      </p:sp>
      <p:sp>
        <p:nvSpPr>
          <p:cNvPr id="3" name="下矢印 2"/>
          <p:cNvSpPr/>
          <p:nvPr/>
        </p:nvSpPr>
        <p:spPr>
          <a:xfrm>
            <a:off x="768963" y="3006338"/>
            <a:ext cx="756138" cy="1552166"/>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提出・報告</a:t>
            </a:r>
            <a:endParaRPr kumimoji="1" lang="ja-JP" altLang="en-US" dirty="0"/>
          </a:p>
        </p:txBody>
      </p:sp>
      <p:sp>
        <p:nvSpPr>
          <p:cNvPr id="4" name="上矢印 3"/>
          <p:cNvSpPr/>
          <p:nvPr/>
        </p:nvSpPr>
        <p:spPr>
          <a:xfrm>
            <a:off x="1678663" y="2976838"/>
            <a:ext cx="799771" cy="1564227"/>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情報提供</a:t>
            </a:r>
            <a:endParaRPr kumimoji="1" lang="ja-JP" altLang="en-US" dirty="0"/>
          </a:p>
        </p:txBody>
      </p:sp>
    </p:spTree>
    <p:extLst>
      <p:ext uri="{BB962C8B-B14F-4D97-AF65-F5344CB8AC3E}">
        <p14:creationId xmlns:p14="http://schemas.microsoft.com/office/powerpoint/2010/main" val="2064793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None/>
            </a:pPr>
            <a:r>
              <a:rPr lang="zh-TW" altLang="en-US" sz="2400" dirty="0">
                <a:solidFill>
                  <a:srgbClr val="FFFFFF"/>
                </a:solidFill>
                <a:latin typeface="ＭＳ Ｐゴシック" panose="020B0600070205080204" pitchFamily="50" charset="-128"/>
                <a:ea typeface="ＭＳ Ｐゴシック" panose="020B0600070205080204" pitchFamily="50" charset="-128"/>
              </a:rPr>
              <a:t>再資源化事業等</a:t>
            </a:r>
            <a:r>
              <a:rPr lang="zh-TW" altLang="en-US" sz="2400" dirty="0" smtClean="0">
                <a:solidFill>
                  <a:srgbClr val="FFFFFF"/>
                </a:solidFill>
                <a:latin typeface="ＭＳ Ｐゴシック" panose="020B0600070205080204" pitchFamily="50" charset="-128"/>
                <a:ea typeface="ＭＳ Ｐゴシック" panose="020B0600070205080204" pitchFamily="50" charset="-128"/>
              </a:rPr>
              <a:t>高度化法</a:t>
            </a:r>
            <a:r>
              <a:rPr lang="ja-JP" altLang="en-US" sz="2400" dirty="0" smtClean="0">
                <a:solidFill>
                  <a:srgbClr val="FFFFFF"/>
                </a:solidFill>
                <a:latin typeface="ＭＳ Ｐゴシック" panose="020B0600070205080204" pitchFamily="50" charset="-128"/>
                <a:ea typeface="ＭＳ Ｐゴシック" panose="020B0600070205080204" pitchFamily="50" charset="-128"/>
              </a:rPr>
              <a:t>　</a:t>
            </a:r>
            <a:r>
              <a:rPr lang="en-US" altLang="ja-JP" sz="1400" dirty="0" smtClean="0">
                <a:solidFill>
                  <a:srgbClr val="FFFFFF"/>
                </a:solidFill>
                <a:latin typeface="ＭＳ Ｐゴシック" panose="020B0600070205080204" pitchFamily="50" charset="-128"/>
                <a:ea typeface="ＭＳ Ｐゴシック" panose="020B0600070205080204" pitchFamily="50" charset="-128"/>
              </a:rPr>
              <a:t>2024</a:t>
            </a:r>
            <a:r>
              <a:rPr lang="ja-JP" altLang="en-US" sz="1400" dirty="0" smtClean="0">
                <a:solidFill>
                  <a:srgbClr val="FFFFFF"/>
                </a:solidFill>
                <a:latin typeface="ＭＳ Ｐゴシック" panose="020B0600070205080204" pitchFamily="50" charset="-128"/>
                <a:ea typeface="ＭＳ Ｐゴシック" panose="020B0600070205080204" pitchFamily="50" charset="-128"/>
              </a:rPr>
              <a:t>年</a:t>
            </a:r>
            <a:r>
              <a:rPr lang="en-US" altLang="ja-JP" sz="1400" dirty="0" smtClean="0">
                <a:solidFill>
                  <a:srgbClr val="FFFFFF"/>
                </a:solidFill>
                <a:latin typeface="ＭＳ Ｐゴシック" panose="020B0600070205080204" pitchFamily="50" charset="-128"/>
                <a:ea typeface="ＭＳ Ｐゴシック" panose="020B0600070205080204" pitchFamily="50" charset="-128"/>
              </a:rPr>
              <a:t>5</a:t>
            </a:r>
            <a:r>
              <a:rPr lang="ja-JP" altLang="en-US" sz="1400" dirty="0" smtClean="0">
                <a:solidFill>
                  <a:srgbClr val="FFFFFF"/>
                </a:solidFill>
                <a:latin typeface="ＭＳ Ｐゴシック" panose="020B0600070205080204" pitchFamily="50" charset="-128"/>
                <a:ea typeface="ＭＳ Ｐゴシック" panose="020B0600070205080204" pitchFamily="50" charset="-128"/>
              </a:rPr>
              <a:t>月</a:t>
            </a:r>
            <a:r>
              <a:rPr lang="en-US" altLang="ja-JP" sz="1400" dirty="0" smtClean="0">
                <a:solidFill>
                  <a:srgbClr val="FFFFFF"/>
                </a:solidFill>
                <a:latin typeface="ＭＳ Ｐゴシック" panose="020B0600070205080204" pitchFamily="50" charset="-128"/>
                <a:ea typeface="ＭＳ Ｐゴシック" panose="020B0600070205080204" pitchFamily="50" charset="-128"/>
              </a:rPr>
              <a:t>29</a:t>
            </a:r>
            <a:r>
              <a:rPr lang="ja-JP" altLang="en-US" sz="1400" dirty="0" smtClean="0">
                <a:solidFill>
                  <a:srgbClr val="FFFFFF"/>
                </a:solidFill>
                <a:latin typeface="ＭＳ Ｐゴシック" panose="020B0600070205080204" pitchFamily="50" charset="-128"/>
                <a:ea typeface="ＭＳ Ｐゴシック" panose="020B0600070205080204" pitchFamily="50" charset="-128"/>
              </a:rPr>
              <a:t>日公布</a:t>
            </a:r>
            <a:endParaRPr lang="ja-JP" altLang="en-US" sz="1400" dirty="0">
              <a:solidFill>
                <a:srgbClr val="FFFFFF"/>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23</a:t>
            </a:fld>
            <a:endParaRPr kumimoji="1" lang="ja-JP" altLang="en-US"/>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資源循環推進に関する動向</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705202" y="6345355"/>
            <a:ext cx="4402167" cy="369332"/>
          </a:xfrm>
          <a:prstGeom prst="rect">
            <a:avLst/>
          </a:prstGeom>
          <a:noFill/>
        </p:spPr>
        <p:txBody>
          <a:bodyPr wrap="none" rtlCol="0">
            <a:spAutoFit/>
          </a:bodyPr>
          <a:lstStyle/>
          <a:p>
            <a:r>
              <a:rPr lang="ja-JP" altLang="en-US" sz="900" dirty="0" smtClean="0"/>
              <a:t>出典：環境省ＨＰ</a:t>
            </a:r>
            <a:r>
              <a:rPr lang="ja-JP" altLang="en-US" sz="900" dirty="0"/>
              <a:t>「循環経済に係る最近の政府動向</a:t>
            </a:r>
            <a:r>
              <a:rPr lang="ja-JP" altLang="en-US" sz="900" dirty="0" smtClean="0"/>
              <a:t>と再資源化</a:t>
            </a:r>
            <a:r>
              <a:rPr lang="ja-JP" altLang="en-US" sz="900" dirty="0"/>
              <a:t>事業等高度化法の概要」</a:t>
            </a:r>
            <a:endParaRPr lang="en-US" altLang="ja-JP" sz="900" dirty="0" smtClean="0"/>
          </a:p>
          <a:p>
            <a:r>
              <a:rPr kumimoji="1" lang="ja-JP" altLang="en-US" sz="900" dirty="0" smtClean="0"/>
              <a:t>          （</a:t>
            </a:r>
            <a:r>
              <a:rPr lang="en-US" altLang="ja-JP" sz="900" dirty="0"/>
              <a:t>URL:https://</a:t>
            </a:r>
            <a:r>
              <a:rPr lang="en-US" altLang="ja-JP" sz="900" dirty="0" smtClean="0"/>
              <a:t>www.env.go.jp/council/content/03recycle06/000249888.pdf</a:t>
            </a:r>
            <a:r>
              <a:rPr kumimoji="1" lang="ja-JP" altLang="en-US" sz="900" dirty="0" smtClean="0"/>
              <a:t>）</a:t>
            </a:r>
            <a:endParaRPr kumimoji="1" lang="ja-JP" altLang="en-US" sz="900" dirty="0"/>
          </a:p>
        </p:txBody>
      </p:sp>
      <p:pic>
        <p:nvPicPr>
          <p:cNvPr id="7" name="図 6"/>
          <p:cNvPicPr>
            <a:picLocks noChangeAspect="1"/>
          </p:cNvPicPr>
          <p:nvPr/>
        </p:nvPicPr>
        <p:blipFill>
          <a:blip r:embed="rId2"/>
          <a:stretch>
            <a:fillRect/>
          </a:stretch>
        </p:blipFill>
        <p:spPr>
          <a:xfrm>
            <a:off x="326462" y="1309678"/>
            <a:ext cx="7796457" cy="5051511"/>
          </a:xfrm>
          <a:prstGeom prst="rect">
            <a:avLst/>
          </a:prstGeom>
        </p:spPr>
      </p:pic>
    </p:spTree>
    <p:extLst>
      <p:ext uri="{BB962C8B-B14F-4D97-AF65-F5344CB8AC3E}">
        <p14:creationId xmlns:p14="http://schemas.microsoft.com/office/powerpoint/2010/main" val="914278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smtClean="0">
                <a:solidFill>
                  <a:srgbClr val="FFFFFF"/>
                </a:solidFill>
                <a:latin typeface="ＭＳ Ｐゴシック" panose="020B0600070205080204" pitchFamily="50" charset="-128"/>
                <a:ea typeface="ＭＳ Ｐゴシック" panose="020B0600070205080204" pitchFamily="50" charset="-128"/>
              </a:rPr>
              <a:t>神奈川県循環型社会づくり計画</a:t>
            </a:r>
            <a:endParaRPr lang="ja-JP" altLang="en-US" sz="2400" dirty="0">
              <a:solidFill>
                <a:srgbClr val="FFFFFF"/>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24</a:t>
            </a:fld>
            <a:endParaRPr kumimoji="1" lang="ja-JP" altLang="en-US"/>
          </a:p>
        </p:txBody>
      </p:sp>
      <p:sp>
        <p:nvSpPr>
          <p:cNvPr id="4" name="サブタイトル 3"/>
          <p:cNvSpPr>
            <a:spLocks noGrp="1"/>
          </p:cNvSpPr>
          <p:nvPr>
            <p:ph type="subTitle" idx="1"/>
          </p:nvPr>
        </p:nvSpPr>
        <p:spPr>
          <a:xfrm>
            <a:off x="330201" y="1549661"/>
            <a:ext cx="3169919" cy="465373"/>
          </a:xfrm>
        </p:spPr>
        <p:txBody>
          <a:bodyPr>
            <a:normAutofit/>
          </a:bodyPr>
          <a:lstStyle/>
          <a:p>
            <a:r>
              <a:rPr lang="ja-JP" altLang="en-US" sz="2400" dirty="0" smtClean="0">
                <a:solidFill>
                  <a:schemeClr val="accent5">
                    <a:lumMod val="75000"/>
                  </a:schemeClr>
                </a:solidFill>
              </a:rPr>
              <a:t>■計画の位置づけ</a:t>
            </a:r>
            <a:endParaRPr lang="en-US" altLang="ja-JP" sz="2400" dirty="0" smtClean="0">
              <a:solidFill>
                <a:schemeClr val="accent5">
                  <a:lumMod val="75000"/>
                </a:schemeClr>
              </a:solidFill>
            </a:endParaRPr>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資源循環推進に関する動向</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30201" y="1970968"/>
            <a:ext cx="8239033" cy="412934"/>
          </a:xfrm>
          <a:prstGeom prst="rect">
            <a:avLst/>
          </a:prstGeom>
          <a:noFill/>
        </p:spPr>
        <p:txBody>
          <a:bodyPr wrap="square" rtlCol="0">
            <a:spAutoFit/>
          </a:bodyPr>
          <a:lstStyle/>
          <a:p>
            <a:pPr>
              <a:lnSpc>
                <a:spcPts val="2500"/>
              </a:lnSpc>
            </a:pPr>
            <a:r>
              <a:rPr kumimoji="1" lang="ja-JP" altLang="en-US" dirty="0" smtClean="0">
                <a:solidFill>
                  <a:schemeClr val="bg2">
                    <a:lumMod val="25000"/>
                  </a:schemeClr>
                </a:solidFill>
              </a:rPr>
              <a:t>  </a:t>
            </a:r>
            <a:r>
              <a:rPr kumimoji="1" lang="ja-JP" altLang="en-US" sz="2000" dirty="0" smtClean="0">
                <a:solidFill>
                  <a:schemeClr val="bg2">
                    <a:lumMod val="25000"/>
                  </a:schemeClr>
                </a:solidFill>
              </a:rPr>
              <a:t>廃棄物処理法に基づく廃棄物の</a:t>
            </a:r>
            <a:r>
              <a:rPr lang="ja-JP" altLang="en-US" sz="2000" dirty="0">
                <a:solidFill>
                  <a:schemeClr val="bg2">
                    <a:lumMod val="25000"/>
                  </a:schemeClr>
                </a:solidFill>
              </a:rPr>
              <a:t>減量</a:t>
            </a:r>
            <a:r>
              <a:rPr kumimoji="1" lang="ja-JP" altLang="en-US" sz="2000" dirty="0" smtClean="0">
                <a:solidFill>
                  <a:schemeClr val="bg2">
                    <a:lumMod val="25000"/>
                  </a:schemeClr>
                </a:solidFill>
              </a:rPr>
              <a:t>その他その適正な処理に関する計画</a:t>
            </a:r>
            <a:endParaRPr kumimoji="1" lang="ja-JP" altLang="en-US" sz="2000" dirty="0">
              <a:solidFill>
                <a:schemeClr val="bg2">
                  <a:lumMod val="25000"/>
                </a:schemeClr>
              </a:solidFill>
            </a:endParaRPr>
          </a:p>
        </p:txBody>
      </p:sp>
      <p:sp>
        <p:nvSpPr>
          <p:cNvPr id="14" name="サブタイトル 3"/>
          <p:cNvSpPr txBox="1">
            <a:spLocks/>
          </p:cNvSpPr>
          <p:nvPr/>
        </p:nvSpPr>
        <p:spPr>
          <a:xfrm>
            <a:off x="330201" y="2875143"/>
            <a:ext cx="4351019" cy="465373"/>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20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r>
              <a:rPr lang="ja-JP" altLang="en-US" sz="2400" dirty="0" smtClean="0">
                <a:solidFill>
                  <a:schemeClr val="accent5">
                    <a:lumMod val="75000"/>
                  </a:schemeClr>
                </a:solidFill>
              </a:rPr>
              <a:t>■計画期間</a:t>
            </a:r>
            <a:endParaRPr lang="en-US" altLang="ja-JP" sz="2400" dirty="0" smtClean="0">
              <a:solidFill>
                <a:schemeClr val="accent5">
                  <a:lumMod val="75000"/>
                </a:schemeClr>
              </a:solidFill>
            </a:endParaRPr>
          </a:p>
        </p:txBody>
      </p:sp>
      <p:sp>
        <p:nvSpPr>
          <p:cNvPr id="15" name="テキスト ボックス 14"/>
          <p:cNvSpPr txBox="1"/>
          <p:nvPr/>
        </p:nvSpPr>
        <p:spPr>
          <a:xfrm>
            <a:off x="330201" y="3244738"/>
            <a:ext cx="3651291" cy="395493"/>
          </a:xfrm>
          <a:prstGeom prst="rect">
            <a:avLst/>
          </a:prstGeom>
          <a:noFill/>
        </p:spPr>
        <p:txBody>
          <a:bodyPr wrap="square" rtlCol="0">
            <a:spAutoFit/>
          </a:bodyPr>
          <a:lstStyle/>
          <a:p>
            <a:pPr>
              <a:lnSpc>
                <a:spcPts val="2500"/>
              </a:lnSpc>
            </a:pPr>
            <a:r>
              <a:rPr lang="en-US" altLang="ja-JP" sz="2000" dirty="0" smtClean="0">
                <a:solidFill>
                  <a:schemeClr val="bg2">
                    <a:lumMod val="25000"/>
                  </a:schemeClr>
                </a:solidFill>
              </a:rPr>
              <a:t>2024</a:t>
            </a:r>
            <a:r>
              <a:rPr lang="ja-JP" altLang="en-US" sz="2000" dirty="0" smtClean="0">
                <a:solidFill>
                  <a:schemeClr val="bg2">
                    <a:lumMod val="25000"/>
                  </a:schemeClr>
                </a:solidFill>
              </a:rPr>
              <a:t>年度～</a:t>
            </a:r>
            <a:r>
              <a:rPr lang="en-US" altLang="ja-JP" sz="2000" dirty="0" smtClean="0">
                <a:solidFill>
                  <a:schemeClr val="bg2">
                    <a:lumMod val="25000"/>
                  </a:schemeClr>
                </a:solidFill>
              </a:rPr>
              <a:t>2030</a:t>
            </a:r>
            <a:r>
              <a:rPr lang="ja-JP" altLang="en-US" sz="2000" dirty="0" smtClean="0">
                <a:solidFill>
                  <a:schemeClr val="bg2">
                    <a:lumMod val="25000"/>
                  </a:schemeClr>
                </a:solidFill>
              </a:rPr>
              <a:t>年度まで</a:t>
            </a:r>
            <a:endParaRPr kumimoji="1" lang="ja-JP" altLang="en-US" sz="2000" dirty="0">
              <a:solidFill>
                <a:schemeClr val="bg2">
                  <a:lumMod val="25000"/>
                </a:schemeClr>
              </a:solidFill>
            </a:endParaRPr>
          </a:p>
        </p:txBody>
      </p:sp>
      <p:sp>
        <p:nvSpPr>
          <p:cNvPr id="17" name="サブタイトル 3"/>
          <p:cNvSpPr txBox="1">
            <a:spLocks/>
          </p:cNvSpPr>
          <p:nvPr/>
        </p:nvSpPr>
        <p:spPr>
          <a:xfrm>
            <a:off x="3310631" y="2865014"/>
            <a:ext cx="4351019" cy="465373"/>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20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r>
              <a:rPr lang="ja-JP" altLang="en-US" sz="2400" dirty="0" smtClean="0">
                <a:solidFill>
                  <a:schemeClr val="accent5">
                    <a:lumMod val="75000"/>
                  </a:schemeClr>
                </a:solidFill>
              </a:rPr>
              <a:t>■</a:t>
            </a:r>
            <a:r>
              <a:rPr lang="ja-JP" altLang="en-US" sz="2400" dirty="0">
                <a:solidFill>
                  <a:schemeClr val="accent5">
                    <a:lumMod val="75000"/>
                  </a:schemeClr>
                </a:solidFill>
              </a:rPr>
              <a:t>他</a:t>
            </a:r>
            <a:r>
              <a:rPr lang="ja-JP" altLang="en-US" sz="2400" dirty="0" smtClean="0">
                <a:solidFill>
                  <a:schemeClr val="accent5">
                    <a:lumMod val="75000"/>
                  </a:schemeClr>
                </a:solidFill>
              </a:rPr>
              <a:t>の計画との関係</a:t>
            </a:r>
            <a:endParaRPr lang="en-US" altLang="ja-JP" sz="2400" dirty="0" smtClean="0">
              <a:solidFill>
                <a:schemeClr val="accent5">
                  <a:lumMod val="75000"/>
                </a:schemeClr>
              </a:solidFill>
            </a:endParaRPr>
          </a:p>
        </p:txBody>
      </p:sp>
      <p:pic>
        <p:nvPicPr>
          <p:cNvPr id="8" name="図 7"/>
          <p:cNvPicPr>
            <a:picLocks noChangeAspect="1"/>
          </p:cNvPicPr>
          <p:nvPr/>
        </p:nvPicPr>
        <p:blipFill>
          <a:blip r:embed="rId2"/>
          <a:stretch>
            <a:fillRect/>
          </a:stretch>
        </p:blipFill>
        <p:spPr>
          <a:xfrm>
            <a:off x="3550329" y="3244738"/>
            <a:ext cx="5593671" cy="3163088"/>
          </a:xfrm>
          <a:prstGeom prst="rect">
            <a:avLst/>
          </a:prstGeom>
        </p:spPr>
      </p:pic>
    </p:spTree>
    <p:extLst>
      <p:ext uri="{BB962C8B-B14F-4D97-AF65-F5344CB8AC3E}">
        <p14:creationId xmlns:p14="http://schemas.microsoft.com/office/powerpoint/2010/main" val="412530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smtClean="0">
                <a:solidFill>
                  <a:srgbClr val="FFFFFF"/>
                </a:solidFill>
                <a:latin typeface="ＭＳ Ｐゴシック" panose="020B0600070205080204" pitchFamily="50" charset="-128"/>
                <a:ea typeface="ＭＳ Ｐゴシック" panose="020B0600070205080204" pitchFamily="50" charset="-128"/>
              </a:rPr>
              <a:t>神奈川県循環型社会づくり計画</a:t>
            </a:r>
            <a:endParaRPr lang="ja-JP" altLang="en-US" sz="2400" dirty="0">
              <a:solidFill>
                <a:srgbClr val="FFFFFF"/>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25</a:t>
            </a:fld>
            <a:endParaRPr kumimoji="1" lang="ja-JP" altLang="en-US"/>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資源循環推進に関する動向</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3" name="タイトル 9"/>
          <p:cNvSpPr>
            <a:spLocks noGrp="1"/>
          </p:cNvSpPr>
          <p:nvPr>
            <p:ph type="ctrTitle"/>
          </p:nvPr>
        </p:nvSpPr>
        <p:spPr>
          <a:xfrm>
            <a:off x="260291" y="1389478"/>
            <a:ext cx="7833947" cy="505977"/>
          </a:xfrm>
        </p:spPr>
        <p:txBody>
          <a:bodyPr>
            <a:normAutofit/>
          </a:bodyPr>
          <a:lstStyle/>
          <a:p>
            <a:r>
              <a:rPr lang="en-US" altLang="ja-JP" sz="2600" dirty="0" smtClean="0">
                <a:ln>
                  <a:solidFill>
                    <a:schemeClr val="accent5">
                      <a:lumMod val="75000"/>
                    </a:schemeClr>
                  </a:solidFill>
                </a:ln>
                <a:solidFill>
                  <a:srgbClr val="7030A0"/>
                </a:solidFill>
              </a:rPr>
              <a:t>2024</a:t>
            </a:r>
            <a:r>
              <a:rPr lang="ja-JP" altLang="en-US" sz="2600" dirty="0" smtClean="0">
                <a:ln>
                  <a:solidFill>
                    <a:schemeClr val="accent5">
                      <a:lumMod val="75000"/>
                    </a:schemeClr>
                  </a:solidFill>
                </a:ln>
                <a:solidFill>
                  <a:srgbClr val="7030A0"/>
                </a:solidFill>
              </a:rPr>
              <a:t>年３月に全面改定</a:t>
            </a:r>
            <a:endParaRPr kumimoji="1" lang="ja-JP" altLang="en-US" sz="2600" dirty="0">
              <a:ln>
                <a:solidFill>
                  <a:schemeClr val="accent5">
                    <a:lumMod val="75000"/>
                  </a:schemeClr>
                </a:solidFill>
              </a:ln>
              <a:solidFill>
                <a:srgbClr val="7030A0"/>
              </a:solidFill>
            </a:endParaRPr>
          </a:p>
        </p:txBody>
      </p:sp>
      <p:graphicFrame>
        <p:nvGraphicFramePr>
          <p:cNvPr id="9" name="表 8"/>
          <p:cNvGraphicFramePr>
            <a:graphicFrameLocks noGrp="1"/>
          </p:cNvGraphicFramePr>
          <p:nvPr>
            <p:extLst>
              <p:ext uri="{D42A27DB-BD31-4B8C-83A1-F6EECF244321}">
                <p14:modId xmlns:p14="http://schemas.microsoft.com/office/powerpoint/2010/main" val="3444255972"/>
              </p:ext>
            </p:extLst>
          </p:nvPr>
        </p:nvGraphicFramePr>
        <p:xfrm>
          <a:off x="810186" y="1895455"/>
          <a:ext cx="7416000" cy="4145280"/>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val="3223608918"/>
                    </a:ext>
                  </a:extLst>
                </a:gridCol>
                <a:gridCol w="2880000">
                  <a:extLst>
                    <a:ext uri="{9D8B030D-6E8A-4147-A177-3AD203B41FA5}">
                      <a16:colId xmlns:a16="http://schemas.microsoft.com/office/drawing/2014/main" val="432228210"/>
                    </a:ext>
                  </a:extLst>
                </a:gridCol>
                <a:gridCol w="2880000">
                  <a:extLst>
                    <a:ext uri="{9D8B030D-6E8A-4147-A177-3AD203B41FA5}">
                      <a16:colId xmlns:a16="http://schemas.microsoft.com/office/drawing/2014/main" val="693056631"/>
                    </a:ext>
                  </a:extLst>
                </a:gridCol>
              </a:tblGrid>
              <a:tr h="370840">
                <a:tc>
                  <a:txBody>
                    <a:bodyPr/>
                    <a:lstStyle/>
                    <a:p>
                      <a:endParaRPr kumimoji="1" lang="ja-JP" altLang="en-US" dirty="0"/>
                    </a:p>
                  </a:txBody>
                  <a:tcP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0DA3FF"/>
                    </a:solidFill>
                  </a:tcPr>
                </a:tc>
                <a:tc>
                  <a:txBody>
                    <a:bodyPr/>
                    <a:lstStyle/>
                    <a:p>
                      <a:pPr algn="ctr"/>
                      <a:r>
                        <a:rPr kumimoji="1" lang="ja-JP" altLang="en-US" dirty="0" smtClean="0"/>
                        <a:t>旧計画</a:t>
                      </a:r>
                      <a:endParaRPr kumimoji="1" lang="ja-JP" altLang="en-US" dirty="0"/>
                    </a:p>
                  </a:txBody>
                  <a:tcP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0DA3FF"/>
                    </a:solidFill>
                  </a:tcPr>
                </a:tc>
                <a:tc>
                  <a:txBody>
                    <a:bodyPr/>
                    <a:lstStyle/>
                    <a:p>
                      <a:pPr algn="ctr"/>
                      <a:r>
                        <a:rPr kumimoji="1" lang="ja-JP" altLang="en-US" dirty="0" smtClean="0"/>
                        <a:t>現計画</a:t>
                      </a:r>
                      <a:endParaRPr kumimoji="1" lang="ja-JP" altLang="en-US" dirty="0"/>
                    </a:p>
                  </a:txBody>
                  <a:tcP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0DA3FF"/>
                    </a:solidFill>
                  </a:tcPr>
                </a:tc>
                <a:extLst>
                  <a:ext uri="{0D108BD9-81ED-4DB2-BD59-A6C34878D82A}">
                    <a16:rowId xmlns:a16="http://schemas.microsoft.com/office/drawing/2014/main" val="1536263628"/>
                  </a:ext>
                </a:extLst>
              </a:tr>
              <a:tr h="370840">
                <a:tc>
                  <a:txBody>
                    <a:bodyPr/>
                    <a:lstStyle/>
                    <a:p>
                      <a:pPr algn="ctr"/>
                      <a:r>
                        <a:rPr kumimoji="1" lang="ja-JP" altLang="en-US" dirty="0" smtClean="0">
                          <a:solidFill>
                            <a:schemeClr val="bg2">
                              <a:lumMod val="25000"/>
                            </a:schemeClr>
                          </a:solidFill>
                        </a:rPr>
                        <a:t>計画期間</a:t>
                      </a:r>
                      <a:endParaRPr kumimoji="1" lang="ja-JP" altLang="en-US" dirty="0">
                        <a:solidFill>
                          <a:schemeClr val="bg2">
                            <a:lumMod val="25000"/>
                          </a:schemeClr>
                        </a:solidFill>
                      </a:endParaRPr>
                    </a:p>
                  </a:txBody>
                  <a:tcP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dirty="0" smtClean="0">
                          <a:solidFill>
                            <a:srgbClr val="FF0000"/>
                          </a:solidFill>
                        </a:rPr>
                        <a:t>2012</a:t>
                      </a:r>
                      <a:r>
                        <a:rPr kumimoji="1" lang="ja-JP" altLang="en-US" dirty="0" smtClean="0">
                          <a:solidFill>
                            <a:srgbClr val="FF0000"/>
                          </a:solidFill>
                        </a:rPr>
                        <a:t>～</a:t>
                      </a:r>
                      <a:r>
                        <a:rPr kumimoji="1" lang="en-US" altLang="ja-JP" dirty="0" smtClean="0">
                          <a:solidFill>
                            <a:srgbClr val="FF0000"/>
                          </a:solidFill>
                        </a:rPr>
                        <a:t>2023</a:t>
                      </a:r>
                      <a:r>
                        <a:rPr kumimoji="1" lang="ja-JP" altLang="en-US" dirty="0" smtClean="0">
                          <a:solidFill>
                            <a:srgbClr val="FF0000"/>
                          </a:solidFill>
                        </a:rPr>
                        <a:t>年度</a:t>
                      </a:r>
                      <a:endParaRPr kumimoji="1" lang="ja-JP" altLang="en-US" dirty="0">
                        <a:solidFill>
                          <a:srgbClr val="FF0000"/>
                        </a:solidFill>
                      </a:endParaRPr>
                    </a:p>
                  </a:txBody>
                  <a:tcP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a:r>
                        <a:rPr kumimoji="1" lang="en-US" altLang="ja-JP" dirty="0" smtClean="0">
                          <a:solidFill>
                            <a:srgbClr val="FF0000"/>
                          </a:solidFill>
                        </a:rPr>
                        <a:t>2024</a:t>
                      </a:r>
                      <a:r>
                        <a:rPr kumimoji="1" lang="ja-JP" altLang="en-US" dirty="0" smtClean="0">
                          <a:solidFill>
                            <a:srgbClr val="FF0000"/>
                          </a:solidFill>
                        </a:rPr>
                        <a:t>～</a:t>
                      </a:r>
                      <a:r>
                        <a:rPr kumimoji="1" lang="en-US" altLang="ja-JP" dirty="0" smtClean="0">
                          <a:solidFill>
                            <a:srgbClr val="FF0000"/>
                          </a:solidFill>
                        </a:rPr>
                        <a:t>2030</a:t>
                      </a:r>
                      <a:r>
                        <a:rPr kumimoji="1" lang="ja-JP" altLang="en-US" dirty="0" smtClean="0">
                          <a:solidFill>
                            <a:srgbClr val="FF0000"/>
                          </a:solidFill>
                        </a:rPr>
                        <a:t>年度</a:t>
                      </a:r>
                      <a:endParaRPr kumimoji="1" lang="ja-JP" altLang="en-US" dirty="0">
                        <a:solidFill>
                          <a:srgbClr val="FF0000"/>
                        </a:solidFill>
                      </a:endParaRPr>
                    </a:p>
                  </a:txBody>
                  <a:tcP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144596435"/>
                  </a:ext>
                </a:extLst>
              </a:tr>
              <a:tr h="370840">
                <a:tc>
                  <a:txBody>
                    <a:bodyPr/>
                    <a:lstStyle/>
                    <a:p>
                      <a:pPr algn="ctr"/>
                      <a:r>
                        <a:rPr kumimoji="1" lang="ja-JP" altLang="en-US" dirty="0" smtClean="0">
                          <a:solidFill>
                            <a:schemeClr val="bg2">
                              <a:lumMod val="25000"/>
                            </a:schemeClr>
                          </a:solidFill>
                        </a:rPr>
                        <a:t>基本理念</a:t>
                      </a:r>
                      <a:endParaRPr kumimoji="1" lang="ja-JP" altLang="en-US" dirty="0">
                        <a:solidFill>
                          <a:schemeClr val="bg2">
                            <a:lumMod val="25000"/>
                          </a:schemeClr>
                        </a:solidFill>
                      </a:endParaRPr>
                    </a:p>
                  </a:txBody>
                  <a:tcP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kumimoji="1" lang="ja-JP" altLang="en-US" dirty="0" smtClean="0">
                          <a:solidFill>
                            <a:schemeClr val="bg2">
                              <a:lumMod val="25000"/>
                            </a:schemeClr>
                          </a:solidFill>
                        </a:rPr>
                        <a:t>廃棄物ゼロ社会</a:t>
                      </a:r>
                      <a:endParaRPr kumimoji="1" lang="ja-JP" altLang="en-US" dirty="0">
                        <a:solidFill>
                          <a:schemeClr val="bg2">
                            <a:lumMod val="25000"/>
                          </a:schemeClr>
                        </a:solidFill>
                      </a:endParaRPr>
                    </a:p>
                  </a:txBody>
                  <a:tcP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FFFFFF"/>
                    </a:solidFill>
                  </a:tcPr>
                </a:tc>
                <a:tc hMerge="1">
                  <a:txBody>
                    <a:bodyPr/>
                    <a:lstStyle/>
                    <a:p>
                      <a:pPr algn="ctr"/>
                      <a:endParaRPr kumimoji="1" lang="ja-JP" altLang="en-US" dirty="0">
                        <a:solidFill>
                          <a:schemeClr val="bg2">
                            <a:lumMod val="25000"/>
                          </a:schemeClr>
                        </a:solidFill>
                      </a:endParaRPr>
                    </a:p>
                  </a:txBody>
                  <a:tcP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904044078"/>
                  </a:ext>
                </a:extLst>
              </a:tr>
              <a:tr h="370840">
                <a:tc rowSpan="5">
                  <a:txBody>
                    <a:bodyPr/>
                    <a:lstStyle/>
                    <a:p>
                      <a:pPr algn="ctr"/>
                      <a:r>
                        <a:rPr kumimoji="1" lang="ja-JP" altLang="en-US" dirty="0" smtClean="0">
                          <a:solidFill>
                            <a:schemeClr val="bg2">
                              <a:lumMod val="25000"/>
                            </a:schemeClr>
                          </a:solidFill>
                        </a:rPr>
                        <a:t>計画目標</a:t>
                      </a:r>
                      <a:endParaRPr kumimoji="1" lang="ja-JP" altLang="en-US" dirty="0">
                        <a:solidFill>
                          <a:schemeClr val="bg2">
                            <a:lumMod val="25000"/>
                          </a:schemeClr>
                        </a:solidFill>
                      </a:endParaRP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kumimoji="1" lang="ja-JP" altLang="en-US" dirty="0" smtClean="0">
                          <a:solidFill>
                            <a:schemeClr val="bg2">
                              <a:lumMod val="25000"/>
                            </a:schemeClr>
                          </a:solidFill>
                        </a:rPr>
                        <a:t>生活系ごみ１人１日当たりの排出量</a:t>
                      </a:r>
                      <a:endParaRPr kumimoji="1" lang="ja-JP" altLang="en-US" dirty="0">
                        <a:solidFill>
                          <a:schemeClr val="bg2">
                            <a:lumMod val="25000"/>
                          </a:schemeClr>
                        </a:solidFill>
                      </a:endParaRPr>
                    </a:p>
                  </a:txBody>
                  <a:tcP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FFFFFF"/>
                    </a:solidFill>
                  </a:tcPr>
                </a:tc>
                <a:tc hMerge="1">
                  <a:txBody>
                    <a:bodyPr/>
                    <a:lstStyle/>
                    <a:p>
                      <a:pPr algn="ctr"/>
                      <a:endParaRPr kumimoji="1" lang="ja-JP" altLang="en-US" dirty="0">
                        <a:solidFill>
                          <a:schemeClr val="bg2">
                            <a:lumMod val="25000"/>
                          </a:schemeClr>
                        </a:solidFill>
                      </a:endParaRPr>
                    </a:p>
                  </a:txBody>
                  <a:tcP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115713756"/>
                  </a:ext>
                </a:extLst>
              </a:tr>
              <a:tr h="370840">
                <a:tc vMerge="1">
                  <a:txBody>
                    <a:bodyPr/>
                    <a:lstStyle/>
                    <a:p>
                      <a:pPr algn="ctr"/>
                      <a:endParaRPr kumimoji="1" lang="ja-JP" altLang="en-US" dirty="0">
                        <a:solidFill>
                          <a:schemeClr val="bg2">
                            <a:lumMod val="25000"/>
                          </a:schemeClr>
                        </a:solidFill>
                      </a:endParaRPr>
                    </a:p>
                  </a:txBody>
                  <a:tcP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1" lang="ja-JP" altLang="en-US" dirty="0" smtClean="0">
                          <a:solidFill>
                            <a:srgbClr val="FF0000"/>
                          </a:solidFill>
                        </a:rPr>
                        <a:t>事業活動による廃棄物の県内ＧＤＰ当たりの排出量</a:t>
                      </a:r>
                      <a:endParaRPr kumimoji="1" lang="ja-JP" altLang="en-US" dirty="0">
                        <a:solidFill>
                          <a:srgbClr val="FF0000"/>
                        </a:solidFill>
                      </a:endParaRPr>
                    </a:p>
                  </a:txBody>
                  <a:tcP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a:r>
                        <a:rPr kumimoji="1" lang="ja-JP" altLang="en-US" dirty="0" smtClean="0">
                          <a:solidFill>
                            <a:srgbClr val="FF0000"/>
                          </a:solidFill>
                        </a:rPr>
                        <a:t>産業廃棄物の排出量</a:t>
                      </a:r>
                      <a:endParaRPr kumimoji="1" lang="ja-JP" altLang="en-US" dirty="0">
                        <a:solidFill>
                          <a:srgbClr val="FF0000"/>
                        </a:solidFill>
                      </a:endParaRP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352333660"/>
                  </a:ext>
                </a:extLst>
              </a:tr>
              <a:tr h="370840">
                <a:tc vMerge="1">
                  <a:txBody>
                    <a:bodyPr/>
                    <a:lstStyle/>
                    <a:p>
                      <a:pPr algn="ctr"/>
                      <a:endParaRPr kumimoji="1" lang="ja-JP" altLang="en-US" dirty="0">
                        <a:solidFill>
                          <a:schemeClr val="bg2">
                            <a:lumMod val="25000"/>
                          </a:schemeClr>
                        </a:solidFill>
                      </a:endParaRPr>
                    </a:p>
                  </a:txBody>
                  <a:tcP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kumimoji="1" lang="ja-JP" altLang="en-US" dirty="0" smtClean="0">
                          <a:solidFill>
                            <a:schemeClr val="bg2">
                              <a:lumMod val="25000"/>
                            </a:schemeClr>
                          </a:solidFill>
                        </a:rPr>
                        <a:t>一般廃棄物の再生利用率</a:t>
                      </a:r>
                      <a:endParaRPr kumimoji="1" lang="ja-JP" altLang="en-US" dirty="0">
                        <a:solidFill>
                          <a:schemeClr val="bg2">
                            <a:lumMod val="25000"/>
                          </a:schemeClr>
                        </a:solidFill>
                      </a:endParaRPr>
                    </a:p>
                  </a:txBody>
                  <a:tcP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FFFFFF"/>
                    </a:solidFill>
                  </a:tcPr>
                </a:tc>
                <a:tc hMerge="1">
                  <a:txBody>
                    <a:bodyPr/>
                    <a:lstStyle/>
                    <a:p>
                      <a:pPr algn="ctr"/>
                      <a:endParaRPr kumimoji="1" lang="ja-JP" altLang="en-US" dirty="0">
                        <a:solidFill>
                          <a:schemeClr val="bg2">
                            <a:lumMod val="25000"/>
                          </a:schemeClr>
                        </a:solidFill>
                      </a:endParaRPr>
                    </a:p>
                  </a:txBody>
                  <a:tcP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746759740"/>
                  </a:ext>
                </a:extLst>
              </a:tr>
              <a:tr h="370840">
                <a:tc vMerge="1">
                  <a:txBody>
                    <a:bodyPr/>
                    <a:lstStyle/>
                    <a:p>
                      <a:pPr algn="ctr"/>
                      <a:endParaRPr kumimoji="1" lang="ja-JP" altLang="en-US" dirty="0">
                        <a:solidFill>
                          <a:schemeClr val="bg2">
                            <a:lumMod val="25000"/>
                          </a:schemeClr>
                        </a:solidFill>
                      </a:endParaRPr>
                    </a:p>
                  </a:txBody>
                  <a:tcP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1" lang="ja-JP" altLang="en-US" dirty="0" smtClean="0">
                          <a:solidFill>
                            <a:srgbClr val="FF0000"/>
                          </a:solidFill>
                        </a:rPr>
                        <a:t>製造業における産業廃棄物の再生利用率</a:t>
                      </a:r>
                      <a:endParaRPr kumimoji="1" lang="ja-JP" altLang="en-US" dirty="0">
                        <a:solidFill>
                          <a:srgbClr val="FF0000"/>
                        </a:solidFill>
                      </a:endParaRPr>
                    </a:p>
                  </a:txBody>
                  <a:tcP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a:r>
                        <a:rPr kumimoji="1" lang="ja-JP" altLang="en-US" dirty="0" smtClean="0">
                          <a:solidFill>
                            <a:srgbClr val="FF0000"/>
                          </a:solidFill>
                        </a:rPr>
                        <a:t>産業廃棄物の最終処分量</a:t>
                      </a:r>
                      <a:endParaRPr kumimoji="1" lang="ja-JP" altLang="en-US" dirty="0">
                        <a:solidFill>
                          <a:srgbClr val="FF0000"/>
                        </a:solidFill>
                      </a:endParaRP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41313217"/>
                  </a:ext>
                </a:extLst>
              </a:tr>
              <a:tr h="370840">
                <a:tc vMerge="1">
                  <a:txBody>
                    <a:bodyPr/>
                    <a:lstStyle/>
                    <a:p>
                      <a:pPr algn="ctr"/>
                      <a:endParaRPr kumimoji="1" lang="ja-JP" altLang="en-US" dirty="0">
                        <a:solidFill>
                          <a:schemeClr val="bg2">
                            <a:lumMod val="25000"/>
                          </a:schemeClr>
                        </a:solidFill>
                      </a:endParaRPr>
                    </a:p>
                  </a:txBody>
                  <a:tcP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gridSpan="2">
                  <a:txBody>
                    <a:bodyPr/>
                    <a:lstStyle/>
                    <a:p>
                      <a:pPr algn="ctr"/>
                      <a:r>
                        <a:rPr kumimoji="1" lang="ja-JP" altLang="en-US" dirty="0" smtClean="0">
                          <a:solidFill>
                            <a:schemeClr val="bg2">
                              <a:lumMod val="25000"/>
                            </a:schemeClr>
                          </a:solidFill>
                        </a:rPr>
                        <a:t>不法投棄等残存量</a:t>
                      </a:r>
                      <a:endParaRPr kumimoji="1" lang="ja-JP" altLang="en-US" dirty="0">
                        <a:solidFill>
                          <a:schemeClr val="bg2">
                            <a:lumMod val="25000"/>
                          </a:schemeClr>
                        </a:solidFill>
                      </a:endParaRPr>
                    </a:p>
                  </a:txBody>
                  <a:tcP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FFFFFF"/>
                    </a:solidFill>
                  </a:tcPr>
                </a:tc>
                <a:tc hMerge="1">
                  <a:txBody>
                    <a:bodyPr/>
                    <a:lstStyle/>
                    <a:p>
                      <a:pPr algn="ctr"/>
                      <a:endParaRPr kumimoji="1" lang="ja-JP" altLang="en-US" dirty="0">
                        <a:solidFill>
                          <a:schemeClr val="bg2">
                            <a:lumMod val="25000"/>
                          </a:schemeClr>
                        </a:solidFill>
                      </a:endParaRPr>
                    </a:p>
                  </a:txBody>
                  <a:tcP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34008909"/>
                  </a:ext>
                </a:extLst>
              </a:tr>
              <a:tr h="370840">
                <a:tc>
                  <a:txBody>
                    <a:bodyPr/>
                    <a:lstStyle/>
                    <a:p>
                      <a:pPr algn="ctr"/>
                      <a:r>
                        <a:rPr kumimoji="1" lang="ja-JP" altLang="en-US" dirty="0" smtClean="0">
                          <a:solidFill>
                            <a:schemeClr val="bg2">
                              <a:lumMod val="25000"/>
                            </a:schemeClr>
                          </a:solidFill>
                        </a:rPr>
                        <a:t>施策事業体系</a:t>
                      </a:r>
                      <a:endParaRPr kumimoji="1" lang="ja-JP" altLang="en-US" dirty="0">
                        <a:solidFill>
                          <a:schemeClr val="bg2">
                            <a:lumMod val="25000"/>
                          </a:schemeClr>
                        </a:solidFill>
                      </a:endParaRP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kumimoji="1" lang="ja-JP" altLang="en-US" dirty="0" smtClean="0">
                          <a:solidFill>
                            <a:schemeClr val="bg2">
                              <a:lumMod val="25000"/>
                            </a:schemeClr>
                          </a:solidFill>
                        </a:rPr>
                        <a:t>大柱：</a:t>
                      </a:r>
                      <a:r>
                        <a:rPr kumimoji="1" lang="en-US" altLang="ja-JP" dirty="0" smtClean="0">
                          <a:solidFill>
                            <a:schemeClr val="bg2">
                              <a:lumMod val="25000"/>
                            </a:schemeClr>
                          </a:solidFill>
                        </a:rPr>
                        <a:t>Ⅰ</a:t>
                      </a:r>
                      <a:r>
                        <a:rPr kumimoji="1" lang="ja-JP" altLang="en-US" dirty="0" smtClean="0">
                          <a:solidFill>
                            <a:schemeClr val="bg2">
                              <a:lumMod val="25000"/>
                            </a:schemeClr>
                          </a:solidFill>
                        </a:rPr>
                        <a:t>資源循環の推進、</a:t>
                      </a:r>
                      <a:r>
                        <a:rPr kumimoji="1" lang="en-US" altLang="ja-JP" dirty="0" smtClean="0">
                          <a:solidFill>
                            <a:schemeClr val="bg2">
                              <a:lumMod val="25000"/>
                            </a:schemeClr>
                          </a:solidFill>
                        </a:rPr>
                        <a:t>Ⅱ</a:t>
                      </a:r>
                      <a:r>
                        <a:rPr kumimoji="1" lang="ja-JP" altLang="en-US" dirty="0" smtClean="0">
                          <a:solidFill>
                            <a:schemeClr val="bg2">
                              <a:lumMod val="25000"/>
                            </a:schemeClr>
                          </a:solidFill>
                        </a:rPr>
                        <a:t>適正処理の推進、</a:t>
                      </a:r>
                      <a:endParaRPr kumimoji="1" lang="en-US" altLang="ja-JP" dirty="0" smtClean="0">
                        <a:solidFill>
                          <a:schemeClr val="bg2">
                            <a:lumMod val="25000"/>
                          </a:schemeClr>
                        </a:solidFill>
                      </a:endParaRPr>
                    </a:p>
                    <a:p>
                      <a:pPr algn="ctr"/>
                      <a:r>
                        <a:rPr kumimoji="1" lang="en-US" altLang="ja-JP" dirty="0" smtClean="0">
                          <a:solidFill>
                            <a:schemeClr val="bg2">
                              <a:lumMod val="25000"/>
                            </a:schemeClr>
                          </a:solidFill>
                        </a:rPr>
                        <a:t>Ⅲ</a:t>
                      </a:r>
                      <a:r>
                        <a:rPr kumimoji="1" lang="ja-JP" altLang="en-US" dirty="0" smtClean="0">
                          <a:solidFill>
                            <a:schemeClr val="bg2">
                              <a:lumMod val="25000"/>
                            </a:schemeClr>
                          </a:solidFill>
                        </a:rPr>
                        <a:t>災害廃棄物対策</a:t>
                      </a:r>
                      <a:endParaRPr kumimoji="1" lang="ja-JP" altLang="en-US" dirty="0">
                        <a:solidFill>
                          <a:schemeClr val="bg2">
                            <a:lumMod val="25000"/>
                          </a:schemeClr>
                        </a:solidFill>
                      </a:endParaRPr>
                    </a:p>
                  </a:txBody>
                  <a:tcP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FFFFFF"/>
                    </a:solidFill>
                  </a:tcPr>
                </a:tc>
                <a:tc hMerge="1">
                  <a:txBody>
                    <a:bodyPr/>
                    <a:lstStyle/>
                    <a:p>
                      <a:endParaRPr kumimoji="1" lang="ja-JP" altLang="en-US"/>
                    </a:p>
                  </a:txBody>
                  <a:tcPr/>
                </a:tc>
                <a:extLst>
                  <a:ext uri="{0D108BD9-81ED-4DB2-BD59-A6C34878D82A}">
                    <a16:rowId xmlns:a16="http://schemas.microsoft.com/office/drawing/2014/main" val="2871419649"/>
                  </a:ext>
                </a:extLst>
              </a:tr>
            </a:tbl>
          </a:graphicData>
        </a:graphic>
      </p:graphicFrame>
    </p:spTree>
    <p:extLst>
      <p:ext uri="{BB962C8B-B14F-4D97-AF65-F5344CB8AC3E}">
        <p14:creationId xmlns:p14="http://schemas.microsoft.com/office/powerpoint/2010/main" val="40449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655319" y="1630679"/>
            <a:ext cx="7687115" cy="462574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749395" y="3524956"/>
            <a:ext cx="7383952" cy="2463333"/>
          </a:xfrm>
          <a:prstGeom prst="rect">
            <a:avLst/>
          </a:prstGeom>
          <a:solidFill>
            <a:srgbClr val="FDF1E9"/>
          </a:solidFill>
          <a:ln w="28575">
            <a:solidFill>
              <a:srgbClr val="FF33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a:t>
            </a:fld>
            <a:endParaRPr kumimoji="1" lang="ja-JP" altLang="en-US"/>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許可</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申請</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に</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関</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する留意</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事項</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9" name="フローチャート: 代替処理 8"/>
          <p:cNvSpPr/>
          <p:nvPr/>
        </p:nvSpPr>
        <p:spPr>
          <a:xfrm>
            <a:off x="360482" y="759635"/>
            <a:ext cx="6339255" cy="562708"/>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u"/>
            </a:pPr>
            <a:endParaRPr kumimoji="1" lang="ja-JP" altLang="en-US" sz="2800" u="sng" dirty="0"/>
          </a:p>
        </p:txBody>
      </p:sp>
      <p:sp>
        <p:nvSpPr>
          <p:cNvPr id="5" name="テキスト ボックス 4"/>
          <p:cNvSpPr txBox="1"/>
          <p:nvPr/>
        </p:nvSpPr>
        <p:spPr>
          <a:xfrm>
            <a:off x="690340" y="2173221"/>
            <a:ext cx="7617071" cy="1200329"/>
          </a:xfrm>
          <a:prstGeom prst="rect">
            <a:avLst/>
          </a:prstGeom>
          <a:noFill/>
        </p:spPr>
        <p:txBody>
          <a:bodyPr wrap="square" rtlCol="0">
            <a:spAutoFit/>
          </a:bodyPr>
          <a:lstStyle/>
          <a:p>
            <a:r>
              <a:rPr lang="ja-JP" altLang="en-US" dirty="0" smtClean="0">
                <a:solidFill>
                  <a:schemeClr val="bg2">
                    <a:lumMod val="25000"/>
                  </a:schemeClr>
                </a:solidFill>
              </a:rPr>
              <a:t>令和３年</a:t>
            </a:r>
            <a:r>
              <a:rPr lang="ja-JP" altLang="en-US" dirty="0">
                <a:solidFill>
                  <a:schemeClr val="bg2">
                    <a:lumMod val="25000"/>
                  </a:schemeClr>
                </a:solidFill>
              </a:rPr>
              <a:t>３</a:t>
            </a:r>
            <a:r>
              <a:rPr lang="ja-JP" altLang="en-US" dirty="0" smtClean="0">
                <a:solidFill>
                  <a:schemeClr val="bg2">
                    <a:lumMod val="25000"/>
                  </a:schemeClr>
                </a:solidFill>
              </a:rPr>
              <a:t>月</a:t>
            </a:r>
            <a:r>
              <a:rPr lang="ja-JP" altLang="en-US" dirty="0">
                <a:solidFill>
                  <a:schemeClr val="bg2">
                    <a:lumMod val="25000"/>
                  </a:schemeClr>
                </a:solidFill>
              </a:rPr>
              <a:t>に石綿含有廃棄物等処理マニュアル</a:t>
            </a:r>
            <a:r>
              <a:rPr lang="ja-JP" altLang="en-US" dirty="0" smtClean="0">
                <a:solidFill>
                  <a:schemeClr val="bg2">
                    <a:lumMod val="25000"/>
                  </a:schemeClr>
                </a:solidFill>
              </a:rPr>
              <a:t>が</a:t>
            </a:r>
            <a:r>
              <a:rPr lang="ja-JP" altLang="en-US" dirty="0">
                <a:solidFill>
                  <a:schemeClr val="bg2">
                    <a:lumMod val="25000"/>
                  </a:schemeClr>
                </a:solidFill>
              </a:rPr>
              <a:t>改定</a:t>
            </a:r>
            <a:r>
              <a:rPr lang="ja-JP" altLang="en-US" dirty="0" smtClean="0">
                <a:solidFill>
                  <a:schemeClr val="bg2">
                    <a:lumMod val="25000"/>
                  </a:schemeClr>
                </a:solidFill>
              </a:rPr>
              <a:t>され、石綿</a:t>
            </a:r>
            <a:r>
              <a:rPr lang="ja-JP" altLang="en-US" dirty="0">
                <a:solidFill>
                  <a:schemeClr val="bg2">
                    <a:lumMod val="25000"/>
                  </a:schemeClr>
                </a:solidFill>
              </a:rPr>
              <a:t>含有</a:t>
            </a:r>
            <a:r>
              <a:rPr lang="ja-JP" altLang="en-US" dirty="0" smtClean="0">
                <a:solidFill>
                  <a:schemeClr val="bg2">
                    <a:lumMod val="25000"/>
                  </a:schemeClr>
                </a:solidFill>
              </a:rPr>
              <a:t>仕上塗材</a:t>
            </a:r>
            <a:r>
              <a:rPr lang="ja-JP" altLang="en-US" dirty="0">
                <a:solidFill>
                  <a:schemeClr val="bg2">
                    <a:lumMod val="25000"/>
                  </a:schemeClr>
                </a:solidFill>
              </a:rPr>
              <a:t>が廃棄物となった</a:t>
            </a:r>
            <a:r>
              <a:rPr lang="ja-JP" altLang="en-US" dirty="0" smtClean="0">
                <a:solidFill>
                  <a:schemeClr val="bg2">
                    <a:lumMod val="25000"/>
                  </a:schemeClr>
                </a:solidFill>
              </a:rPr>
              <a:t>ものについて</a:t>
            </a:r>
            <a:r>
              <a:rPr lang="ja-JP" altLang="en-US" dirty="0">
                <a:solidFill>
                  <a:schemeClr val="bg2">
                    <a:lumMod val="25000"/>
                  </a:schemeClr>
                </a:solidFill>
              </a:rPr>
              <a:t>、除去された工法によっては産業廃棄物の汚泥に該当</a:t>
            </a:r>
            <a:r>
              <a:rPr lang="ja-JP" altLang="en-US" dirty="0" smtClean="0">
                <a:solidFill>
                  <a:schemeClr val="bg2">
                    <a:lumMod val="25000"/>
                  </a:schemeClr>
                </a:solidFill>
              </a:rPr>
              <a:t>する</a:t>
            </a:r>
            <a:r>
              <a:rPr lang="ja-JP" altLang="en-US" dirty="0">
                <a:solidFill>
                  <a:schemeClr val="bg2">
                    <a:lumMod val="25000"/>
                  </a:schemeClr>
                </a:solidFill>
              </a:rPr>
              <a:t>場合</a:t>
            </a:r>
            <a:r>
              <a:rPr lang="ja-JP" altLang="en-US" dirty="0" smtClean="0">
                <a:solidFill>
                  <a:schemeClr val="bg2">
                    <a:lumMod val="25000"/>
                  </a:schemeClr>
                </a:solidFill>
              </a:rPr>
              <a:t>があることが明記された</a:t>
            </a:r>
            <a:r>
              <a:rPr lang="ja-JP" altLang="en-US" dirty="0">
                <a:solidFill>
                  <a:schemeClr val="bg2">
                    <a:lumMod val="25000"/>
                  </a:schemeClr>
                </a:solidFill>
              </a:rPr>
              <a:t>。</a:t>
            </a:r>
          </a:p>
          <a:p>
            <a:r>
              <a:rPr lang="ja-JP" altLang="en-US" dirty="0" smtClean="0">
                <a:solidFill>
                  <a:schemeClr val="bg2">
                    <a:lumMod val="25000"/>
                  </a:schemeClr>
                </a:solidFill>
              </a:rPr>
              <a:t>これに伴い、県では以下のとおり整理した。（配布資料１参照）</a:t>
            </a:r>
            <a:endParaRPr lang="ja-JP" altLang="en-US" dirty="0">
              <a:solidFill>
                <a:schemeClr val="bg2">
                  <a:lumMod val="25000"/>
                </a:schemeClr>
              </a:solidFill>
            </a:endParaRPr>
          </a:p>
        </p:txBody>
      </p:sp>
      <p:sp>
        <p:nvSpPr>
          <p:cNvPr id="13" name="角丸四角形 12"/>
          <p:cNvSpPr/>
          <p:nvPr/>
        </p:nvSpPr>
        <p:spPr>
          <a:xfrm>
            <a:off x="655318" y="1615798"/>
            <a:ext cx="4671061" cy="481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石綿含有汚泥の許可上の取扱い変更</a:t>
            </a:r>
            <a:endParaRPr kumimoji="1" lang="ja-JP" altLang="en-US" sz="2000" dirty="0"/>
          </a:p>
        </p:txBody>
      </p:sp>
      <p:sp>
        <p:nvSpPr>
          <p:cNvPr id="14"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a:solidFill>
                  <a:srgbClr val="FFFFFF"/>
                </a:solidFill>
                <a:latin typeface="ＭＳ Ｐゴシック" panose="020B0600070205080204" pitchFamily="50" charset="-128"/>
                <a:ea typeface="ＭＳ Ｐゴシック" panose="020B0600070205080204" pitchFamily="50" charset="-128"/>
              </a:rPr>
              <a:t>県域での許可申請における運用変更</a:t>
            </a:r>
          </a:p>
        </p:txBody>
      </p:sp>
      <p:sp>
        <p:nvSpPr>
          <p:cNvPr id="3" name="テキスト ボックス 2"/>
          <p:cNvSpPr txBox="1"/>
          <p:nvPr/>
        </p:nvSpPr>
        <p:spPr>
          <a:xfrm>
            <a:off x="690340" y="3660823"/>
            <a:ext cx="7408565" cy="2308324"/>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（１）処理業</a:t>
            </a:r>
            <a:r>
              <a:rPr lang="ja-JP" altLang="en-US" dirty="0">
                <a:latin typeface="メイリオ" panose="020B0604030504040204" pitchFamily="50" charset="-128"/>
                <a:ea typeface="メイリオ" panose="020B0604030504040204" pitchFamily="50" charset="-128"/>
              </a:rPr>
              <a:t>の申請対象に石綿含有産業廃棄物の汚泥を加え、</a:t>
            </a:r>
            <a:r>
              <a:rPr lang="ja-JP" altLang="en-US" dirty="0" smtClean="0">
                <a:latin typeface="メイリオ" panose="020B0604030504040204" pitchFamily="50" charset="-128"/>
                <a:ea typeface="メイリオ" panose="020B0604030504040204" pitchFamily="50" charset="-128"/>
              </a:rPr>
              <a:t>取扱う</a:t>
            </a:r>
            <a:endParaRPr lang="en-US" altLang="ja-JP" dirty="0" smtClean="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場合は許可証</a:t>
            </a:r>
            <a:r>
              <a:rPr lang="ja-JP" altLang="en-US" dirty="0">
                <a:latin typeface="メイリオ" panose="020B0604030504040204" pitchFamily="50" charset="-128"/>
                <a:ea typeface="メイリオ" panose="020B0604030504040204" pitchFamily="50" charset="-128"/>
              </a:rPr>
              <a:t>に明記</a:t>
            </a:r>
            <a:r>
              <a:rPr lang="ja-JP" altLang="en-US" dirty="0" smtClean="0">
                <a:latin typeface="メイリオ" panose="020B0604030504040204" pitchFamily="50" charset="-128"/>
                <a:ea typeface="メイリオ" panose="020B0604030504040204" pitchFamily="50" charset="-128"/>
              </a:rPr>
              <a:t>する。</a:t>
            </a:r>
            <a:endParaRPr lang="en-US" altLang="ja-JP" dirty="0" smtClean="0">
              <a:latin typeface="メイリオ" panose="020B0604030504040204" pitchFamily="50" charset="-128"/>
              <a:ea typeface="メイリオ" panose="020B0604030504040204" pitchFamily="50" charset="-128"/>
            </a:endParaRPr>
          </a:p>
          <a:p>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（２）令和３年</a:t>
            </a:r>
            <a:r>
              <a:rPr lang="en-US" altLang="ja-JP" dirty="0" smtClean="0">
                <a:latin typeface="メイリオ" panose="020B0604030504040204" pitchFamily="50" charset="-128"/>
                <a:ea typeface="メイリオ" panose="020B0604030504040204" pitchFamily="50" charset="-128"/>
              </a:rPr>
              <a:t>12</a:t>
            </a:r>
            <a:r>
              <a:rPr lang="ja-JP" altLang="en-US" dirty="0" smtClean="0">
                <a:latin typeface="メイリオ" panose="020B0604030504040204" pitchFamily="50" charset="-128"/>
                <a:ea typeface="メイリオ" panose="020B0604030504040204" pitchFamily="50" charset="-128"/>
              </a:rPr>
              <a:t>月</a:t>
            </a:r>
            <a:r>
              <a:rPr lang="en-US" altLang="ja-JP" dirty="0" smtClean="0">
                <a:latin typeface="メイリオ" panose="020B0604030504040204" pitchFamily="50" charset="-128"/>
                <a:ea typeface="メイリオ" panose="020B0604030504040204" pitchFamily="50" charset="-128"/>
              </a:rPr>
              <a:t>31</a:t>
            </a:r>
            <a:r>
              <a:rPr lang="ja-JP" altLang="en-US" dirty="0" smtClean="0">
                <a:latin typeface="メイリオ" panose="020B0604030504040204" pitchFamily="50" charset="-128"/>
                <a:ea typeface="メイリオ" panose="020B0604030504040204" pitchFamily="50" charset="-128"/>
              </a:rPr>
              <a:t>日において、ア～ウを全て満たす収集運搬業者</a:t>
            </a:r>
            <a:endParaRPr lang="en-US" altLang="ja-JP" dirty="0" smtClean="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（積替保管なし）は、石綿含有汚泥の許可を有するものとした。</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　　</a:t>
            </a:r>
            <a:r>
              <a:rPr lang="ja-JP" altLang="en-US" dirty="0" smtClean="0">
                <a:latin typeface="HG丸ｺﾞｼｯｸM-PRO" panose="020F0600000000000000" pitchFamily="50" charset="-128"/>
                <a:ea typeface="HG丸ｺﾞｼｯｸM-PRO" panose="020F0600000000000000" pitchFamily="50" charset="-128"/>
              </a:rPr>
              <a:t>ア：石綿含有廃棄物に係る収集運搬業許可を有している</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      イ：「汚泥」に係る収集運搬業許可を有している。</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      ウ：「石綿含有汚泥」の収集運搬業を行う意思を有している。</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82397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655319" y="1630679"/>
            <a:ext cx="7687115" cy="462574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783771" y="2487263"/>
            <a:ext cx="7383952" cy="2256618"/>
          </a:xfrm>
          <a:prstGeom prst="rect">
            <a:avLst/>
          </a:prstGeom>
          <a:solidFill>
            <a:srgbClr val="FDF1E9"/>
          </a:solidFill>
          <a:ln w="28575">
            <a:solidFill>
              <a:srgbClr val="FF33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3</a:t>
            </a:fld>
            <a:endParaRPr kumimoji="1" lang="ja-JP" altLang="en-US"/>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許可</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申請</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に</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関</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する留意</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事項</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9" name="フローチャート: 代替処理 8"/>
          <p:cNvSpPr/>
          <p:nvPr/>
        </p:nvSpPr>
        <p:spPr>
          <a:xfrm>
            <a:off x="360482" y="759635"/>
            <a:ext cx="6339255" cy="562708"/>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u"/>
            </a:pPr>
            <a:endParaRPr kumimoji="1" lang="ja-JP" altLang="en-US" sz="2800" u="sng" dirty="0"/>
          </a:p>
        </p:txBody>
      </p:sp>
      <p:sp>
        <p:nvSpPr>
          <p:cNvPr id="13" name="角丸四角形 12"/>
          <p:cNvSpPr/>
          <p:nvPr/>
        </p:nvSpPr>
        <p:spPr>
          <a:xfrm>
            <a:off x="655318" y="1615798"/>
            <a:ext cx="4671061" cy="481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石綿含有汚泥の許可上の取扱い変更</a:t>
            </a:r>
            <a:endParaRPr kumimoji="1" lang="ja-JP" altLang="en-US" sz="2000" dirty="0"/>
          </a:p>
        </p:txBody>
      </p:sp>
      <p:sp>
        <p:nvSpPr>
          <p:cNvPr id="14"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a:solidFill>
                  <a:srgbClr val="FFFFFF"/>
                </a:solidFill>
                <a:latin typeface="ＭＳ Ｐゴシック" panose="020B0600070205080204" pitchFamily="50" charset="-128"/>
                <a:ea typeface="ＭＳ Ｐゴシック" panose="020B0600070205080204" pitchFamily="50" charset="-128"/>
              </a:rPr>
              <a:t>県域での許可申請における運用変更</a:t>
            </a:r>
          </a:p>
        </p:txBody>
      </p:sp>
      <p:sp>
        <p:nvSpPr>
          <p:cNvPr id="3" name="テキスト ボックス 2"/>
          <p:cNvSpPr txBox="1"/>
          <p:nvPr/>
        </p:nvSpPr>
        <p:spPr>
          <a:xfrm>
            <a:off x="724716" y="2623129"/>
            <a:ext cx="7408565" cy="2031325"/>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３</a:t>
            </a:r>
            <a:r>
              <a:rPr lang="ja-JP" altLang="en-US" dirty="0" smtClean="0">
                <a:latin typeface="メイリオ" panose="020B0604030504040204" pitchFamily="50" charset="-128"/>
                <a:ea typeface="メイリオ" panose="020B0604030504040204" pitchFamily="50" charset="-128"/>
              </a:rPr>
              <a:t>）「石綿含有汚泥」の許可を有するものとみなす収集運搬業者の</a:t>
            </a:r>
            <a:endParaRPr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許可証の書き換えは、ア～ウのいずれかの時点で行う。</a:t>
            </a:r>
            <a:endParaRPr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ja-JP" altLang="en-US" dirty="0" smtClean="0">
                <a:latin typeface="HG丸ｺﾞｼｯｸM-PRO" panose="020F0600000000000000" pitchFamily="50" charset="-128"/>
                <a:ea typeface="HG丸ｺﾞｼｯｸM-PRO" panose="020F0600000000000000" pitchFamily="50" charset="-128"/>
              </a:rPr>
              <a:t>ア：令和４年１月１日以降の初回更新許可申請時</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イ：令和４年１月１日以降でアの前に変更許可申請を行う場合は</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初回変更許可申請時</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ウ：ア</a:t>
            </a:r>
            <a:r>
              <a:rPr lang="ja-JP" altLang="en-US" dirty="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イの前に事業者から許可証の品目書き換えに伴う変更届</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出書の提出があった時</a:t>
            </a:r>
            <a:endParaRPr lang="en-US" altLang="ja-JP"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9660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4</a:t>
            </a:fld>
            <a:endParaRPr kumimoji="1" lang="ja-JP" altLang="en-US"/>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許可</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申請</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に</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関</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する留意</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事項</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9" name="フローチャート: 代替処理 8"/>
          <p:cNvSpPr/>
          <p:nvPr/>
        </p:nvSpPr>
        <p:spPr>
          <a:xfrm>
            <a:off x="360482" y="759635"/>
            <a:ext cx="6339255" cy="562708"/>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u"/>
            </a:pPr>
            <a:endParaRPr kumimoji="1" lang="ja-JP" altLang="en-US" sz="2800" u="sng" dirty="0"/>
          </a:p>
        </p:txBody>
      </p:sp>
      <p:sp>
        <p:nvSpPr>
          <p:cNvPr id="12" name="正方形/長方形 11"/>
          <p:cNvSpPr/>
          <p:nvPr/>
        </p:nvSpPr>
        <p:spPr>
          <a:xfrm>
            <a:off x="655319" y="1615798"/>
            <a:ext cx="7687115" cy="340308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655318" y="1615798"/>
            <a:ext cx="4815842" cy="481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収集運搬業の申請における郵送対応</a:t>
            </a:r>
            <a:endParaRPr kumimoji="1" lang="ja-JP" altLang="en-US" sz="2000" dirty="0"/>
          </a:p>
        </p:txBody>
      </p:sp>
      <p:sp>
        <p:nvSpPr>
          <p:cNvPr id="18" name="テキスト ボックス 17"/>
          <p:cNvSpPr txBox="1"/>
          <p:nvPr/>
        </p:nvSpPr>
        <p:spPr>
          <a:xfrm>
            <a:off x="690340" y="2199592"/>
            <a:ext cx="7617071" cy="2708434"/>
          </a:xfrm>
          <a:prstGeom prst="rect">
            <a:avLst/>
          </a:prstGeom>
          <a:noFill/>
        </p:spPr>
        <p:txBody>
          <a:bodyPr wrap="square" rtlCol="0">
            <a:spAutoFit/>
          </a:bodyPr>
          <a:lstStyle/>
          <a:p>
            <a:r>
              <a:rPr lang="ja-JP" altLang="en-US" dirty="0" smtClean="0">
                <a:solidFill>
                  <a:schemeClr val="bg2">
                    <a:lumMod val="25000"/>
                  </a:schemeClr>
                </a:solidFill>
              </a:rPr>
              <a:t>神奈川県内での産業廃棄物収集運搬業（積替え保管なし）の申請につい</a:t>
            </a:r>
            <a:r>
              <a:rPr lang="ja-JP" altLang="en-US" dirty="0">
                <a:solidFill>
                  <a:schemeClr val="bg2">
                    <a:lumMod val="25000"/>
                  </a:schemeClr>
                </a:solidFill>
              </a:rPr>
              <a:t>て</a:t>
            </a:r>
            <a:r>
              <a:rPr lang="ja-JP" altLang="en-US" dirty="0" smtClean="0">
                <a:solidFill>
                  <a:schemeClr val="bg2">
                    <a:lumMod val="25000"/>
                  </a:schemeClr>
                </a:solidFill>
              </a:rPr>
              <a:t>は、令和３年より郵送による申請が可能になった。　</a:t>
            </a:r>
            <a:endParaRPr lang="en-US" altLang="ja-JP" dirty="0" smtClean="0">
              <a:solidFill>
                <a:schemeClr val="bg2">
                  <a:lumMod val="25000"/>
                </a:schemeClr>
              </a:solidFill>
            </a:endParaRPr>
          </a:p>
          <a:p>
            <a:r>
              <a:rPr lang="en-US" altLang="ja-JP" sz="1400" dirty="0" smtClean="0"/>
              <a:t>※</a:t>
            </a:r>
            <a:r>
              <a:rPr lang="ja-JP" altLang="en-US" sz="1400" dirty="0" smtClean="0"/>
              <a:t>積替保管ありの申請については所管の地域センターにご相談ください。　　</a:t>
            </a:r>
            <a:endParaRPr lang="en-US" altLang="ja-JP" sz="1400" dirty="0" smtClean="0"/>
          </a:p>
          <a:p>
            <a:endParaRPr lang="en-US" altLang="ja-JP" sz="1400" dirty="0"/>
          </a:p>
          <a:p>
            <a:endParaRPr lang="en-US" altLang="ja-JP" sz="1400" dirty="0" smtClean="0"/>
          </a:p>
          <a:p>
            <a:endParaRPr lang="en-US" altLang="ja-JP" sz="1400" dirty="0"/>
          </a:p>
          <a:p>
            <a:r>
              <a:rPr lang="ja-JP" altLang="en-US" dirty="0" smtClean="0">
                <a:solidFill>
                  <a:schemeClr val="bg2">
                    <a:lumMod val="25000"/>
                  </a:schemeClr>
                </a:solidFill>
              </a:rPr>
              <a:t>（郵送申請する際の注意</a:t>
            </a:r>
            <a:r>
              <a:rPr lang="ja-JP" altLang="en-US" dirty="0">
                <a:solidFill>
                  <a:schemeClr val="bg2">
                    <a:lumMod val="25000"/>
                  </a:schemeClr>
                </a:solidFill>
              </a:rPr>
              <a:t>事項</a:t>
            </a:r>
            <a:r>
              <a:rPr lang="ja-JP" altLang="en-US" dirty="0" smtClean="0">
                <a:solidFill>
                  <a:schemeClr val="bg2">
                    <a:lumMod val="25000"/>
                  </a:schemeClr>
                </a:solidFill>
              </a:rPr>
              <a:t>等は県ＨＰを参照⇒）</a:t>
            </a:r>
            <a:endParaRPr lang="en-US" altLang="ja-JP" dirty="0" smtClean="0">
              <a:solidFill>
                <a:schemeClr val="bg2">
                  <a:lumMod val="25000"/>
                </a:schemeClr>
              </a:solidFill>
            </a:endParaRPr>
          </a:p>
          <a:p>
            <a:endParaRPr lang="en-US" altLang="ja-JP" dirty="0" smtClean="0"/>
          </a:p>
          <a:p>
            <a:endParaRPr lang="en-US" altLang="ja-JP" dirty="0"/>
          </a:p>
          <a:p>
            <a:r>
              <a:rPr lang="ja-JP" altLang="en-US" sz="1200" dirty="0"/>
              <a:t>　</a:t>
            </a:r>
            <a:r>
              <a:rPr lang="ja-JP" altLang="en-US" sz="1200" dirty="0" smtClean="0"/>
              <a:t>　　　　　　　　　　　ページ名</a:t>
            </a:r>
            <a:r>
              <a:rPr lang="ja-JP" altLang="en-US" sz="1200" dirty="0"/>
              <a:t>：産業廃棄物・特別管理産業廃棄物収集運搬業　（積替・保管を除く。）の許可申請</a:t>
            </a:r>
            <a:r>
              <a:rPr lang="ja-JP" altLang="en-US" sz="1200" dirty="0" smtClean="0"/>
              <a:t>等</a:t>
            </a:r>
            <a:endParaRPr lang="en-US" altLang="ja-JP" sz="1200" dirty="0" smtClean="0"/>
          </a:p>
          <a:p>
            <a:r>
              <a:rPr lang="ja-JP" altLang="en-US" sz="1200" dirty="0" smtClean="0"/>
              <a:t>　　　　　　　　　　　　　　 　</a:t>
            </a:r>
            <a:r>
              <a:rPr lang="en-US" altLang="ja-JP" sz="1200" dirty="0" smtClean="0"/>
              <a:t>URL</a:t>
            </a:r>
            <a:r>
              <a:rPr lang="ja-JP" altLang="en-US" sz="1200" dirty="0" smtClean="0"/>
              <a:t>：</a:t>
            </a:r>
            <a:r>
              <a:rPr lang="en-US" altLang="ja-JP" sz="1200" dirty="0"/>
              <a:t>https://www.pref.kanagawa.jp/docs/p3k/cnt/f671</a:t>
            </a:r>
            <a:r>
              <a:rPr lang="en-US" altLang="ja-JP" sz="1200" dirty="0" smtClean="0"/>
              <a:t>/</a:t>
            </a:r>
            <a:endParaRPr lang="en-US" altLang="ja-JP" sz="1200" dirty="0"/>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28" t="4016" r="4509" b="4180"/>
          <a:stretch/>
        </p:blipFill>
        <p:spPr>
          <a:xfrm>
            <a:off x="5754756" y="3553927"/>
            <a:ext cx="817756" cy="832625"/>
          </a:xfrm>
          <a:prstGeom prst="rect">
            <a:avLst/>
          </a:prstGeom>
        </p:spPr>
      </p:pic>
      <p:sp>
        <p:nvSpPr>
          <p:cNvPr id="14"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a:solidFill>
                  <a:srgbClr val="FFFFFF"/>
                </a:solidFill>
                <a:latin typeface="ＭＳ Ｐゴシック" panose="020B0600070205080204" pitchFamily="50" charset="-128"/>
                <a:ea typeface="ＭＳ Ｐゴシック" panose="020B0600070205080204" pitchFamily="50" charset="-128"/>
              </a:rPr>
              <a:t>県域での許可申請における運用変更</a:t>
            </a:r>
          </a:p>
        </p:txBody>
      </p:sp>
    </p:spTree>
    <p:extLst>
      <p:ext uri="{BB962C8B-B14F-4D97-AF65-F5344CB8AC3E}">
        <p14:creationId xmlns:p14="http://schemas.microsoft.com/office/powerpoint/2010/main" val="3791109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a:solidFill>
                  <a:srgbClr val="FFFFFF"/>
                </a:solidFill>
                <a:latin typeface="ＭＳ Ｐゴシック" panose="020B0600070205080204" pitchFamily="50" charset="-128"/>
                <a:ea typeface="ＭＳ Ｐゴシック" panose="020B0600070205080204" pitchFamily="50" charset="-128"/>
              </a:rPr>
              <a:t>県域での許可申請における運用変更</a:t>
            </a:r>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5</a:t>
            </a:fld>
            <a:endParaRPr kumimoji="1" lang="ja-JP" altLang="en-US"/>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許可</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申請</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に</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関</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する留意</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事項</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655319" y="1368460"/>
            <a:ext cx="7687115" cy="5252147"/>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690340" y="1885633"/>
            <a:ext cx="7617071" cy="646331"/>
          </a:xfrm>
          <a:prstGeom prst="rect">
            <a:avLst/>
          </a:prstGeom>
          <a:noFill/>
        </p:spPr>
        <p:txBody>
          <a:bodyPr wrap="square" rtlCol="0">
            <a:spAutoFit/>
          </a:bodyPr>
          <a:lstStyle/>
          <a:p>
            <a:r>
              <a:rPr lang="ja-JP" altLang="en-US" dirty="0" smtClean="0">
                <a:solidFill>
                  <a:schemeClr val="bg2">
                    <a:lumMod val="25000"/>
                  </a:schemeClr>
                </a:solidFill>
              </a:rPr>
              <a:t>令和５年</a:t>
            </a:r>
            <a:r>
              <a:rPr lang="en-US" altLang="ja-JP" dirty="0" smtClean="0">
                <a:solidFill>
                  <a:schemeClr val="bg2">
                    <a:lumMod val="25000"/>
                  </a:schemeClr>
                </a:solidFill>
              </a:rPr>
              <a:t>11</a:t>
            </a:r>
            <a:r>
              <a:rPr lang="ja-JP" altLang="en-US" dirty="0" smtClean="0">
                <a:solidFill>
                  <a:schemeClr val="bg2">
                    <a:lumMod val="25000"/>
                  </a:schemeClr>
                </a:solidFill>
              </a:rPr>
              <a:t>月</a:t>
            </a:r>
            <a:r>
              <a:rPr lang="en-US" altLang="ja-JP" dirty="0" smtClean="0">
                <a:solidFill>
                  <a:schemeClr val="bg2">
                    <a:lumMod val="25000"/>
                  </a:schemeClr>
                </a:solidFill>
              </a:rPr>
              <a:t>15</a:t>
            </a:r>
            <a:r>
              <a:rPr lang="ja-JP" altLang="en-US" dirty="0" smtClean="0">
                <a:solidFill>
                  <a:schemeClr val="bg2">
                    <a:lumMod val="25000"/>
                  </a:schemeClr>
                </a:solidFill>
              </a:rPr>
              <a:t>日付けで、（特別管理）産業廃棄物処理業の許可申請における添付書類を見直し、一部の書類を省略可能とした。</a:t>
            </a:r>
            <a:endParaRPr lang="ja-JP" altLang="en-US" dirty="0">
              <a:solidFill>
                <a:schemeClr val="bg2">
                  <a:lumMod val="25000"/>
                </a:schemeClr>
              </a:solidFill>
            </a:endParaRPr>
          </a:p>
        </p:txBody>
      </p:sp>
      <p:sp>
        <p:nvSpPr>
          <p:cNvPr id="13" name="角丸四角形 12"/>
          <p:cNvSpPr/>
          <p:nvPr/>
        </p:nvSpPr>
        <p:spPr>
          <a:xfrm>
            <a:off x="655319" y="1368461"/>
            <a:ext cx="4671061" cy="481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t>許可申請における提出書類の見直し</a:t>
            </a:r>
            <a:endParaRPr kumimoji="1" lang="ja-JP" altLang="en-US" sz="2000" dirty="0"/>
          </a:p>
        </p:txBody>
      </p:sp>
      <p:sp>
        <p:nvSpPr>
          <p:cNvPr id="32" name="正方形/長方形 31"/>
          <p:cNvSpPr/>
          <p:nvPr/>
        </p:nvSpPr>
        <p:spPr>
          <a:xfrm>
            <a:off x="923190" y="2985884"/>
            <a:ext cx="7187538" cy="706092"/>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a:t>
            </a:r>
            <a:r>
              <a:rPr lang="ja-JP" altLang="en-US" sz="1600" dirty="0" smtClean="0">
                <a:solidFill>
                  <a:schemeClr val="bg2">
                    <a:lumMod val="25000"/>
                  </a:schemeClr>
                </a:solidFill>
              </a:rPr>
              <a:t>事務所の案内図、付近の見取り図における申請地までの案内図</a:t>
            </a:r>
            <a:endParaRPr lang="en-US" altLang="ja-JP" sz="1600" dirty="0" smtClean="0">
              <a:solidFill>
                <a:schemeClr val="bg2">
                  <a:lumMod val="25000"/>
                </a:schemeClr>
              </a:solidFill>
            </a:endParaRPr>
          </a:p>
          <a:p>
            <a:r>
              <a:rPr lang="ja-JP" altLang="en-US" sz="1600" dirty="0" smtClean="0">
                <a:solidFill>
                  <a:schemeClr val="bg2">
                    <a:lumMod val="25000"/>
                  </a:schemeClr>
                </a:solidFill>
              </a:rPr>
              <a:t>・政令使用人の氏名が表示された組織図</a:t>
            </a:r>
            <a:endParaRPr lang="en-US" altLang="ja-JP" sz="1600" dirty="0" smtClean="0">
              <a:solidFill>
                <a:schemeClr val="bg2">
                  <a:lumMod val="25000"/>
                </a:schemeClr>
              </a:solidFill>
            </a:endParaRPr>
          </a:p>
        </p:txBody>
      </p:sp>
      <p:sp>
        <p:nvSpPr>
          <p:cNvPr id="33" name="テキスト ボックス 32"/>
          <p:cNvSpPr txBox="1"/>
          <p:nvPr/>
        </p:nvSpPr>
        <p:spPr>
          <a:xfrm>
            <a:off x="923190" y="2616000"/>
            <a:ext cx="2602523" cy="369332"/>
          </a:xfrm>
          <a:prstGeom prst="rect">
            <a:avLst/>
          </a:prstGeom>
          <a:solidFill>
            <a:schemeClr val="accent1">
              <a:lumMod val="40000"/>
              <a:lumOff val="60000"/>
            </a:schemeClr>
          </a:solidFill>
          <a:ln w="28575">
            <a:solidFill>
              <a:schemeClr val="accent1">
                <a:lumMod val="75000"/>
              </a:schemeClr>
            </a:solidFill>
          </a:ln>
        </p:spPr>
        <p:txBody>
          <a:bodyPr wrap="square" rtlCol="0">
            <a:spAutoFit/>
          </a:bodyPr>
          <a:lstStyle/>
          <a:p>
            <a:r>
              <a:rPr kumimoji="1" lang="ja-JP" altLang="en-US" dirty="0" smtClean="0">
                <a:solidFill>
                  <a:schemeClr val="bg2">
                    <a:lumMod val="25000"/>
                  </a:schemeClr>
                </a:solidFill>
              </a:rPr>
              <a:t>処分業の申請で省略可</a:t>
            </a:r>
            <a:endParaRPr kumimoji="1" lang="ja-JP" altLang="en-US" dirty="0">
              <a:solidFill>
                <a:schemeClr val="bg2">
                  <a:lumMod val="25000"/>
                </a:schemeClr>
              </a:solidFill>
            </a:endParaRPr>
          </a:p>
        </p:txBody>
      </p:sp>
      <p:sp>
        <p:nvSpPr>
          <p:cNvPr id="34" name="正方形/長方形 33"/>
          <p:cNvSpPr/>
          <p:nvPr/>
        </p:nvSpPr>
        <p:spPr>
          <a:xfrm>
            <a:off x="923190" y="4311709"/>
            <a:ext cx="7187538" cy="2096117"/>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a:solidFill>
                  <a:schemeClr val="bg2">
                    <a:lumMod val="25000"/>
                  </a:schemeClr>
                </a:solidFill>
              </a:rPr>
              <a:t>・事務所の案内図、付近の見取り図における申請地までの</a:t>
            </a:r>
            <a:r>
              <a:rPr lang="ja-JP" altLang="en-US" sz="1500" dirty="0" smtClean="0">
                <a:solidFill>
                  <a:schemeClr val="bg2">
                    <a:lumMod val="25000"/>
                  </a:schemeClr>
                </a:solidFill>
              </a:rPr>
              <a:t>案内図</a:t>
            </a:r>
            <a:endParaRPr lang="en-US" altLang="ja-JP" sz="1500" dirty="0" smtClean="0">
              <a:solidFill>
                <a:schemeClr val="bg2">
                  <a:lumMod val="25000"/>
                </a:schemeClr>
              </a:solidFill>
            </a:endParaRPr>
          </a:p>
          <a:p>
            <a:r>
              <a:rPr lang="ja-JP" altLang="en-US" sz="1500" dirty="0" smtClean="0">
                <a:solidFill>
                  <a:schemeClr val="bg2">
                    <a:lumMod val="25000"/>
                  </a:schemeClr>
                </a:solidFill>
              </a:rPr>
              <a:t>・</a:t>
            </a:r>
            <a:r>
              <a:rPr lang="ja-JP" altLang="en-US" sz="1500" dirty="0">
                <a:solidFill>
                  <a:schemeClr val="bg2">
                    <a:lumMod val="25000"/>
                  </a:schemeClr>
                </a:solidFill>
              </a:rPr>
              <a:t>政令使用人の氏名が表示された</a:t>
            </a:r>
            <a:r>
              <a:rPr lang="ja-JP" altLang="en-US" sz="1500" dirty="0" smtClean="0">
                <a:solidFill>
                  <a:schemeClr val="bg2">
                    <a:lumMod val="25000"/>
                  </a:schemeClr>
                </a:solidFill>
              </a:rPr>
              <a:t>組織図</a:t>
            </a:r>
            <a:endParaRPr lang="en-US" altLang="ja-JP" sz="1500" strike="sngStrike" dirty="0" smtClean="0">
              <a:solidFill>
                <a:schemeClr val="bg2">
                  <a:lumMod val="25000"/>
                </a:schemeClr>
              </a:solidFill>
            </a:endParaRPr>
          </a:p>
          <a:p>
            <a:r>
              <a:rPr kumimoji="1" lang="ja-JP" altLang="en-US" sz="1500" dirty="0" smtClean="0">
                <a:solidFill>
                  <a:schemeClr val="bg2">
                    <a:lumMod val="25000"/>
                  </a:schemeClr>
                </a:solidFill>
              </a:rPr>
              <a:t>・事業計画</a:t>
            </a:r>
            <a:r>
              <a:rPr lang="ja-JP" altLang="en-US" sz="1500" dirty="0" smtClean="0">
                <a:solidFill>
                  <a:schemeClr val="bg2">
                    <a:lumMod val="25000"/>
                  </a:schemeClr>
                </a:solidFill>
              </a:rPr>
              <a:t>第３面（</a:t>
            </a:r>
            <a:r>
              <a:rPr kumimoji="1" lang="ja-JP" altLang="en-US" sz="1500" dirty="0" smtClean="0">
                <a:solidFill>
                  <a:schemeClr val="bg2">
                    <a:lumMod val="25000"/>
                  </a:schemeClr>
                </a:solidFill>
              </a:rPr>
              <a:t>積替施設または保管施設の概要（積替保管なしの場合のみ））</a:t>
            </a:r>
            <a:endParaRPr kumimoji="1" lang="en-US" altLang="ja-JP" sz="1500" dirty="0" smtClean="0">
              <a:solidFill>
                <a:schemeClr val="bg2">
                  <a:lumMod val="25000"/>
                </a:schemeClr>
              </a:solidFill>
            </a:endParaRPr>
          </a:p>
          <a:p>
            <a:r>
              <a:rPr kumimoji="1" lang="ja-JP" altLang="en-US" sz="1500" dirty="0" smtClean="0">
                <a:solidFill>
                  <a:schemeClr val="bg2">
                    <a:lumMod val="25000"/>
                  </a:schemeClr>
                </a:solidFill>
              </a:rPr>
              <a:t>・事業計画第６面（収集運搬車両・船舶の写真（更新・変更許可のみ））</a:t>
            </a:r>
            <a:endParaRPr kumimoji="1" lang="en-US" altLang="ja-JP" sz="1500" dirty="0" smtClean="0">
              <a:solidFill>
                <a:schemeClr val="bg2">
                  <a:lumMod val="25000"/>
                </a:schemeClr>
              </a:solidFill>
            </a:endParaRPr>
          </a:p>
          <a:p>
            <a:r>
              <a:rPr lang="ja-JP" altLang="en-US" sz="1500" dirty="0" smtClean="0">
                <a:solidFill>
                  <a:schemeClr val="bg2">
                    <a:lumMod val="25000"/>
                  </a:schemeClr>
                </a:solidFill>
              </a:rPr>
              <a:t>・事業計画第７面（運搬容器の写真（更新許可で前回の申請と同じ容器の場合のみ））</a:t>
            </a:r>
            <a:endParaRPr lang="en-US" altLang="ja-JP" sz="1500" dirty="0" smtClean="0">
              <a:solidFill>
                <a:schemeClr val="bg2">
                  <a:lumMod val="25000"/>
                </a:schemeClr>
              </a:solidFill>
            </a:endParaRPr>
          </a:p>
          <a:p>
            <a:r>
              <a:rPr lang="ja-JP" altLang="en-US" sz="1500" dirty="0" smtClean="0">
                <a:solidFill>
                  <a:schemeClr val="bg2">
                    <a:lumMod val="25000"/>
                  </a:schemeClr>
                </a:solidFill>
              </a:rPr>
              <a:t>・車庫の案内図及び使用権原を証する書類</a:t>
            </a:r>
            <a:endParaRPr lang="en-US" altLang="ja-JP" sz="1500" dirty="0" smtClean="0">
              <a:solidFill>
                <a:schemeClr val="bg2">
                  <a:lumMod val="25000"/>
                </a:schemeClr>
              </a:solidFill>
            </a:endParaRPr>
          </a:p>
          <a:p>
            <a:r>
              <a:rPr lang="ja-JP" altLang="en-US" sz="1500" dirty="0" smtClean="0">
                <a:solidFill>
                  <a:schemeClr val="bg2">
                    <a:lumMod val="25000"/>
                  </a:schemeClr>
                </a:solidFill>
              </a:rPr>
              <a:t>・船舶国際証書の写し及び小型船舶登録事項証明書の写し</a:t>
            </a:r>
            <a:endParaRPr lang="en-US" altLang="ja-JP" sz="1500" dirty="0" smtClean="0">
              <a:solidFill>
                <a:schemeClr val="bg2">
                  <a:lumMod val="25000"/>
                </a:schemeClr>
              </a:solidFill>
            </a:endParaRPr>
          </a:p>
          <a:p>
            <a:r>
              <a:rPr lang="ja-JP" altLang="en-US" sz="1500" dirty="0" smtClean="0">
                <a:solidFill>
                  <a:schemeClr val="bg2">
                    <a:lumMod val="25000"/>
                  </a:schemeClr>
                </a:solidFill>
              </a:rPr>
              <a:t>・船舶の航路図</a:t>
            </a:r>
            <a:endParaRPr lang="en-US" altLang="ja-JP" sz="1500" dirty="0" smtClean="0">
              <a:solidFill>
                <a:schemeClr val="bg2">
                  <a:lumMod val="25000"/>
                </a:schemeClr>
              </a:solidFill>
            </a:endParaRPr>
          </a:p>
        </p:txBody>
      </p:sp>
      <p:sp>
        <p:nvSpPr>
          <p:cNvPr id="35" name="テキスト ボックス 34"/>
          <p:cNvSpPr txBox="1"/>
          <p:nvPr/>
        </p:nvSpPr>
        <p:spPr>
          <a:xfrm>
            <a:off x="923190" y="3942377"/>
            <a:ext cx="3100170" cy="369332"/>
          </a:xfrm>
          <a:prstGeom prst="rect">
            <a:avLst/>
          </a:prstGeom>
          <a:solidFill>
            <a:schemeClr val="accent1">
              <a:lumMod val="40000"/>
              <a:lumOff val="60000"/>
            </a:schemeClr>
          </a:solidFill>
          <a:ln w="28575">
            <a:solidFill>
              <a:schemeClr val="accent1">
                <a:lumMod val="75000"/>
              </a:schemeClr>
            </a:solidFill>
          </a:ln>
        </p:spPr>
        <p:txBody>
          <a:bodyPr wrap="square" rtlCol="0">
            <a:spAutoFit/>
          </a:bodyPr>
          <a:lstStyle/>
          <a:p>
            <a:r>
              <a:rPr kumimoji="1" lang="ja-JP" altLang="en-US" dirty="0" smtClean="0">
                <a:solidFill>
                  <a:schemeClr val="bg2">
                    <a:lumMod val="25000"/>
                  </a:schemeClr>
                </a:solidFill>
              </a:rPr>
              <a:t>収集運搬業の申請で省略可</a:t>
            </a:r>
            <a:endParaRPr kumimoji="1" lang="ja-JP" altLang="en-US" dirty="0">
              <a:solidFill>
                <a:schemeClr val="bg2">
                  <a:lumMod val="25000"/>
                </a:schemeClr>
              </a:solidFill>
            </a:endParaRPr>
          </a:p>
        </p:txBody>
      </p:sp>
    </p:spTree>
    <p:extLst>
      <p:ext uri="{BB962C8B-B14F-4D97-AF65-F5344CB8AC3E}">
        <p14:creationId xmlns:p14="http://schemas.microsoft.com/office/powerpoint/2010/main" val="3587825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a:solidFill>
                  <a:srgbClr val="FFFFFF"/>
                </a:solidFill>
                <a:latin typeface="ＭＳ Ｐゴシック" panose="020B0600070205080204" pitchFamily="50" charset="-128"/>
                <a:ea typeface="ＭＳ Ｐゴシック" panose="020B0600070205080204" pitchFamily="50" charset="-128"/>
              </a:rPr>
              <a:t>県域での許可申請における運用変更</a:t>
            </a:r>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6</a:t>
            </a:fld>
            <a:endParaRPr kumimoji="1" lang="ja-JP" altLang="en-US"/>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許可</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申請</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に</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関</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する留意</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事項</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655319" y="1368461"/>
            <a:ext cx="7687115" cy="5190602"/>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690340" y="1974739"/>
            <a:ext cx="7617071" cy="923330"/>
          </a:xfrm>
          <a:prstGeom prst="rect">
            <a:avLst/>
          </a:prstGeom>
          <a:noFill/>
        </p:spPr>
        <p:txBody>
          <a:bodyPr wrap="square" rtlCol="0">
            <a:spAutoFit/>
          </a:bodyPr>
          <a:lstStyle/>
          <a:p>
            <a:r>
              <a:rPr lang="ja-JP" altLang="en-US" dirty="0" smtClean="0">
                <a:solidFill>
                  <a:schemeClr val="bg2">
                    <a:lumMod val="25000"/>
                  </a:schemeClr>
                </a:solidFill>
              </a:rPr>
              <a:t>令和５年環境省令第</a:t>
            </a:r>
            <a:r>
              <a:rPr lang="en-US" altLang="ja-JP" dirty="0" smtClean="0">
                <a:solidFill>
                  <a:schemeClr val="bg2">
                    <a:lumMod val="25000"/>
                  </a:schemeClr>
                </a:solidFill>
              </a:rPr>
              <a:t>12</a:t>
            </a:r>
            <a:r>
              <a:rPr lang="ja-JP" altLang="en-US" dirty="0" smtClean="0">
                <a:solidFill>
                  <a:schemeClr val="bg2">
                    <a:lumMod val="25000"/>
                  </a:schemeClr>
                </a:solidFill>
              </a:rPr>
              <a:t>号により、同窓口で同日に２以上の許可申請書類等を提出する場合に、各申請等の添付書類の内容が同一ならば、そのうち１つの申請書等に添付することで他の申請書等への添付が省略できることとなった。</a:t>
            </a:r>
            <a:endParaRPr lang="ja-JP" altLang="en-US" dirty="0">
              <a:solidFill>
                <a:schemeClr val="bg2">
                  <a:lumMod val="25000"/>
                </a:schemeClr>
              </a:solidFill>
            </a:endParaRPr>
          </a:p>
        </p:txBody>
      </p:sp>
      <p:sp>
        <p:nvSpPr>
          <p:cNvPr id="13" name="角丸四角形 12"/>
          <p:cNvSpPr/>
          <p:nvPr/>
        </p:nvSpPr>
        <p:spPr>
          <a:xfrm>
            <a:off x="646526" y="1368461"/>
            <a:ext cx="6259659" cy="481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t>同時に二以上の申請書等を提出する場合の書類省略</a:t>
            </a:r>
            <a:endParaRPr kumimoji="1" lang="ja-JP" altLang="en-US" sz="2000" dirty="0"/>
          </a:p>
        </p:txBody>
      </p:sp>
      <p:sp>
        <p:nvSpPr>
          <p:cNvPr id="34" name="正方形/長方形 33"/>
          <p:cNvSpPr/>
          <p:nvPr/>
        </p:nvSpPr>
        <p:spPr>
          <a:xfrm>
            <a:off x="800099" y="3391851"/>
            <a:ext cx="7411915" cy="3015975"/>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bg2">
                    <a:lumMod val="25000"/>
                  </a:schemeClr>
                </a:solidFill>
              </a:rPr>
              <a:t>・法人の履歴事項全部証明書</a:t>
            </a:r>
            <a:endParaRPr lang="en-US" altLang="ja-JP" sz="1600" dirty="0" smtClean="0">
              <a:solidFill>
                <a:schemeClr val="bg2">
                  <a:lumMod val="25000"/>
                </a:schemeClr>
              </a:solidFill>
            </a:endParaRPr>
          </a:p>
          <a:p>
            <a:r>
              <a:rPr lang="ja-JP" altLang="en-US" sz="1600" dirty="0" smtClean="0">
                <a:solidFill>
                  <a:schemeClr val="bg2">
                    <a:lumMod val="25000"/>
                  </a:schemeClr>
                </a:solidFill>
              </a:rPr>
              <a:t>・住民票の写し</a:t>
            </a:r>
            <a:endParaRPr lang="en-US" altLang="ja-JP" sz="1600" dirty="0" smtClean="0">
              <a:solidFill>
                <a:schemeClr val="bg2">
                  <a:lumMod val="25000"/>
                </a:schemeClr>
              </a:solidFill>
            </a:endParaRPr>
          </a:p>
          <a:p>
            <a:r>
              <a:rPr lang="ja-JP" altLang="en-US" sz="1600" dirty="0" smtClean="0">
                <a:solidFill>
                  <a:schemeClr val="bg2">
                    <a:lumMod val="25000"/>
                  </a:schemeClr>
                </a:solidFill>
              </a:rPr>
              <a:t>・法人の定款又は寄付行為の写し</a:t>
            </a:r>
            <a:endParaRPr lang="en-US" altLang="ja-JP" sz="1600" dirty="0" smtClean="0">
              <a:solidFill>
                <a:schemeClr val="bg2">
                  <a:lumMod val="25000"/>
                </a:schemeClr>
              </a:solidFill>
            </a:endParaRPr>
          </a:p>
          <a:p>
            <a:r>
              <a:rPr lang="ja-JP" altLang="en-US" sz="1600" dirty="0" smtClean="0">
                <a:solidFill>
                  <a:schemeClr val="bg2">
                    <a:lumMod val="25000"/>
                  </a:schemeClr>
                </a:solidFill>
              </a:rPr>
              <a:t>・日本産業廃棄物処理振興センター講習会の修了証の写し</a:t>
            </a:r>
            <a:endParaRPr lang="en-US" altLang="ja-JP" sz="1600" dirty="0" smtClean="0">
              <a:solidFill>
                <a:schemeClr val="bg2">
                  <a:lumMod val="25000"/>
                </a:schemeClr>
              </a:solidFill>
            </a:endParaRPr>
          </a:p>
          <a:p>
            <a:r>
              <a:rPr lang="ja-JP" altLang="en-US" sz="1600" dirty="0" smtClean="0">
                <a:solidFill>
                  <a:schemeClr val="bg2">
                    <a:lumMod val="25000"/>
                  </a:schemeClr>
                </a:solidFill>
              </a:rPr>
              <a:t>・納税証明書</a:t>
            </a:r>
            <a:endParaRPr lang="en-US" altLang="ja-JP" sz="1600" dirty="0" smtClean="0">
              <a:solidFill>
                <a:schemeClr val="bg2">
                  <a:lumMod val="25000"/>
                </a:schemeClr>
              </a:solidFill>
            </a:endParaRPr>
          </a:p>
          <a:p>
            <a:r>
              <a:rPr lang="ja-JP" altLang="en-US" sz="1600" dirty="0" smtClean="0">
                <a:solidFill>
                  <a:schemeClr val="bg2">
                    <a:lumMod val="25000"/>
                  </a:schemeClr>
                </a:solidFill>
              </a:rPr>
              <a:t>・貸借対照表、損益計算書、株主資本変動計算書、個別注記表等の財務諸表の写し</a:t>
            </a:r>
            <a:endParaRPr lang="en-US" altLang="ja-JP" sz="1600" dirty="0" smtClean="0">
              <a:solidFill>
                <a:schemeClr val="bg2">
                  <a:lumMod val="25000"/>
                </a:schemeClr>
              </a:solidFill>
            </a:endParaRPr>
          </a:p>
          <a:p>
            <a:r>
              <a:rPr lang="ja-JP" altLang="en-US" sz="1600" dirty="0" smtClean="0">
                <a:solidFill>
                  <a:schemeClr val="bg2">
                    <a:lumMod val="25000"/>
                  </a:schemeClr>
                </a:solidFill>
              </a:rPr>
              <a:t>・自動車検査証記録事項の写し</a:t>
            </a:r>
            <a:endParaRPr lang="en-US" altLang="ja-JP" sz="1600" dirty="0" smtClean="0">
              <a:solidFill>
                <a:schemeClr val="bg2">
                  <a:lumMod val="25000"/>
                </a:schemeClr>
              </a:solidFill>
            </a:endParaRPr>
          </a:p>
          <a:p>
            <a:r>
              <a:rPr lang="ja-JP" altLang="en-US" sz="1600" dirty="0" smtClean="0">
                <a:solidFill>
                  <a:schemeClr val="bg2">
                    <a:lumMod val="25000"/>
                  </a:schemeClr>
                </a:solidFill>
              </a:rPr>
              <a:t>・車両又は船舶、収集運搬容器の写真</a:t>
            </a:r>
            <a:endParaRPr lang="en-US" altLang="ja-JP" sz="1600" dirty="0" smtClean="0">
              <a:solidFill>
                <a:schemeClr val="bg2">
                  <a:lumMod val="25000"/>
                </a:schemeClr>
              </a:solidFill>
            </a:endParaRPr>
          </a:p>
          <a:p>
            <a:r>
              <a:rPr lang="ja-JP" altLang="en-US" sz="1600" dirty="0" smtClean="0">
                <a:solidFill>
                  <a:schemeClr val="bg2">
                    <a:lumMod val="25000"/>
                  </a:schemeClr>
                </a:solidFill>
              </a:rPr>
              <a:t>・船舶検査証の写し</a:t>
            </a:r>
            <a:endParaRPr lang="en-US" altLang="ja-JP" sz="1600" dirty="0" smtClean="0">
              <a:solidFill>
                <a:schemeClr val="bg2">
                  <a:lumMod val="25000"/>
                </a:schemeClr>
              </a:solidFill>
            </a:endParaRPr>
          </a:p>
          <a:p>
            <a:r>
              <a:rPr lang="ja-JP" altLang="en-US" sz="1600" dirty="0" smtClean="0">
                <a:solidFill>
                  <a:schemeClr val="bg2">
                    <a:lumMod val="25000"/>
                  </a:schemeClr>
                </a:solidFill>
              </a:rPr>
              <a:t>・船舶の使用権原に係る契約書の写し</a:t>
            </a:r>
            <a:endParaRPr lang="en-US" altLang="ja-JP" sz="1600" dirty="0" smtClean="0">
              <a:solidFill>
                <a:schemeClr val="bg2">
                  <a:lumMod val="25000"/>
                </a:schemeClr>
              </a:solidFill>
            </a:endParaRPr>
          </a:p>
          <a:p>
            <a:r>
              <a:rPr lang="ja-JP" altLang="en-US" sz="1600" dirty="0" smtClean="0">
                <a:solidFill>
                  <a:schemeClr val="bg2">
                    <a:lumMod val="25000"/>
                  </a:schemeClr>
                </a:solidFill>
              </a:rPr>
              <a:t>・事業の用に供する敷地の公図の写し</a:t>
            </a:r>
            <a:endParaRPr lang="en-US" altLang="ja-JP" sz="1600" dirty="0" smtClean="0">
              <a:solidFill>
                <a:schemeClr val="bg2">
                  <a:lumMod val="25000"/>
                </a:schemeClr>
              </a:solidFill>
            </a:endParaRPr>
          </a:p>
          <a:p>
            <a:r>
              <a:rPr lang="ja-JP" altLang="en-US" sz="1600" dirty="0" smtClean="0">
                <a:solidFill>
                  <a:schemeClr val="bg2">
                    <a:lumMod val="25000"/>
                  </a:schemeClr>
                </a:solidFill>
              </a:rPr>
              <a:t>・事業の用に供する敷地の登記事項証明書</a:t>
            </a:r>
            <a:endParaRPr lang="en-US" altLang="ja-JP" sz="1600" dirty="0" smtClean="0">
              <a:solidFill>
                <a:schemeClr val="bg2">
                  <a:lumMod val="25000"/>
                </a:schemeClr>
              </a:solidFill>
            </a:endParaRPr>
          </a:p>
        </p:txBody>
      </p:sp>
      <p:sp>
        <p:nvSpPr>
          <p:cNvPr id="12" name="テキスト ボックス 11"/>
          <p:cNvSpPr txBox="1"/>
          <p:nvPr/>
        </p:nvSpPr>
        <p:spPr>
          <a:xfrm>
            <a:off x="800099" y="3022519"/>
            <a:ext cx="2602523" cy="369332"/>
          </a:xfrm>
          <a:prstGeom prst="rect">
            <a:avLst/>
          </a:prstGeom>
          <a:solidFill>
            <a:schemeClr val="accent1">
              <a:lumMod val="40000"/>
              <a:lumOff val="60000"/>
            </a:schemeClr>
          </a:solidFill>
          <a:ln w="28575">
            <a:solidFill>
              <a:schemeClr val="accent1">
                <a:lumMod val="75000"/>
              </a:schemeClr>
            </a:solidFill>
          </a:ln>
        </p:spPr>
        <p:txBody>
          <a:bodyPr wrap="square" rtlCol="0">
            <a:spAutoFit/>
          </a:bodyPr>
          <a:lstStyle/>
          <a:p>
            <a:r>
              <a:rPr kumimoji="1" lang="ja-JP" altLang="en-US" dirty="0" smtClean="0">
                <a:solidFill>
                  <a:schemeClr val="bg2">
                    <a:lumMod val="25000"/>
                  </a:schemeClr>
                </a:solidFill>
              </a:rPr>
              <a:t>省略できる書類の例</a:t>
            </a:r>
            <a:endParaRPr kumimoji="1" lang="ja-JP" altLang="en-US" dirty="0">
              <a:solidFill>
                <a:schemeClr val="bg2">
                  <a:lumMod val="25000"/>
                </a:schemeClr>
              </a:solidFill>
            </a:endParaRPr>
          </a:p>
        </p:txBody>
      </p:sp>
    </p:spTree>
    <p:extLst>
      <p:ext uri="{BB962C8B-B14F-4D97-AF65-F5344CB8AC3E}">
        <p14:creationId xmlns:p14="http://schemas.microsoft.com/office/powerpoint/2010/main" val="4099508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61888" y="1381531"/>
            <a:ext cx="8154573" cy="519802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55641" y="3583206"/>
            <a:ext cx="7962717" cy="2938601"/>
          </a:xfrm>
          <a:prstGeom prst="roundRect">
            <a:avLst>
              <a:gd name="adj" fmla="val 365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smtClean="0">
                <a:solidFill>
                  <a:srgbClr val="FFFFFF"/>
                </a:solidFill>
                <a:latin typeface="ＭＳ Ｐゴシック" panose="020B0600070205080204" pitchFamily="50" charset="-128"/>
                <a:ea typeface="ＭＳ Ｐゴシック" panose="020B0600070205080204" pitchFamily="50" charset="-128"/>
              </a:rPr>
              <a:t>近年発出された通知等について</a:t>
            </a:r>
            <a:endParaRPr lang="ja-JP" altLang="en-US" sz="2400" dirty="0">
              <a:solidFill>
                <a:srgbClr val="FFFFFF"/>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許可</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申請</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に</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関</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する留意</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事項</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3" name="角丸四角形 12"/>
          <p:cNvSpPr/>
          <p:nvPr/>
        </p:nvSpPr>
        <p:spPr>
          <a:xfrm>
            <a:off x="461886" y="1374092"/>
            <a:ext cx="8005106" cy="481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t>廃棄物</a:t>
            </a:r>
            <a:r>
              <a:rPr lang="ja-JP" altLang="en-US" sz="2000" dirty="0"/>
              <a:t>処理施設等の更新及び交換に係る手続の</a:t>
            </a:r>
            <a:r>
              <a:rPr lang="ja-JP" altLang="en-US" sz="2000" dirty="0" smtClean="0"/>
              <a:t>取扱いに関する県通知</a:t>
            </a:r>
            <a:endParaRPr kumimoji="1" lang="ja-JP" altLang="en-US" sz="2000" dirty="0"/>
          </a:p>
        </p:txBody>
      </p:sp>
      <p:sp>
        <p:nvSpPr>
          <p:cNvPr id="14" name="テキスト ボックス 13"/>
          <p:cNvSpPr txBox="1"/>
          <p:nvPr/>
        </p:nvSpPr>
        <p:spPr>
          <a:xfrm>
            <a:off x="498374" y="1914001"/>
            <a:ext cx="8118087" cy="1969770"/>
          </a:xfrm>
          <a:prstGeom prst="rect">
            <a:avLst/>
          </a:prstGeom>
          <a:noFill/>
        </p:spPr>
        <p:txBody>
          <a:bodyPr wrap="square" rtlCol="0">
            <a:spAutoFit/>
          </a:bodyPr>
          <a:lstStyle/>
          <a:p>
            <a:r>
              <a:rPr lang="ja-JP" altLang="en-US" dirty="0" smtClean="0"/>
              <a:t> </a:t>
            </a:r>
            <a:r>
              <a:rPr lang="ja-JP" altLang="en-US" dirty="0">
                <a:solidFill>
                  <a:schemeClr val="bg2">
                    <a:lumMod val="25000"/>
                  </a:schemeClr>
                </a:solidFill>
              </a:rPr>
              <a:t>令和３年４月５日付け環循適発第</a:t>
            </a:r>
            <a:r>
              <a:rPr lang="en-US" altLang="ja-JP" dirty="0">
                <a:solidFill>
                  <a:schemeClr val="bg2">
                    <a:lumMod val="25000"/>
                  </a:schemeClr>
                </a:solidFill>
              </a:rPr>
              <a:t>2104051</a:t>
            </a:r>
            <a:r>
              <a:rPr lang="ja-JP" altLang="en-US" dirty="0">
                <a:solidFill>
                  <a:schemeClr val="bg2">
                    <a:lumMod val="25000"/>
                  </a:schemeClr>
                </a:solidFill>
              </a:rPr>
              <a:t>号及び環循規発第</a:t>
            </a:r>
            <a:r>
              <a:rPr lang="en-US" altLang="ja-JP" dirty="0">
                <a:solidFill>
                  <a:schemeClr val="bg2">
                    <a:lumMod val="25000"/>
                  </a:schemeClr>
                </a:solidFill>
              </a:rPr>
              <a:t>2104051</a:t>
            </a:r>
            <a:r>
              <a:rPr lang="ja-JP" altLang="en-US" dirty="0" smtClean="0">
                <a:solidFill>
                  <a:schemeClr val="bg2">
                    <a:lumMod val="25000"/>
                  </a:schemeClr>
                </a:solidFill>
              </a:rPr>
              <a:t>号通知</a:t>
            </a:r>
            <a:r>
              <a:rPr lang="ja-JP" altLang="en-US" dirty="0">
                <a:solidFill>
                  <a:schemeClr val="bg2">
                    <a:lumMod val="25000"/>
                  </a:schemeClr>
                </a:solidFill>
              </a:rPr>
              <a:t>「廃棄物処理施設等の更新及び交換に係る手続に</a:t>
            </a:r>
            <a:r>
              <a:rPr lang="ja-JP" altLang="en-US" dirty="0" smtClean="0">
                <a:solidFill>
                  <a:schemeClr val="bg2">
                    <a:lumMod val="25000"/>
                  </a:schemeClr>
                </a:solidFill>
              </a:rPr>
              <a:t>ついて（通知）」を踏まえて、本県における廃棄物</a:t>
            </a:r>
            <a:r>
              <a:rPr lang="ja-JP" altLang="en-US" dirty="0">
                <a:solidFill>
                  <a:schemeClr val="bg2">
                    <a:lumMod val="25000"/>
                  </a:schemeClr>
                </a:solidFill>
              </a:rPr>
              <a:t>処理施設等の更新及び交換に係る手続の取扱い</a:t>
            </a:r>
            <a:r>
              <a:rPr lang="ja-JP" altLang="en-US" dirty="0" smtClean="0">
                <a:solidFill>
                  <a:schemeClr val="bg2">
                    <a:lumMod val="25000"/>
                  </a:schemeClr>
                </a:solidFill>
              </a:rPr>
              <a:t>を定めた。</a:t>
            </a:r>
            <a:endParaRPr lang="en-US" altLang="ja-JP" dirty="0" smtClean="0">
              <a:solidFill>
                <a:schemeClr val="bg2">
                  <a:lumMod val="25000"/>
                </a:schemeClr>
              </a:solidFill>
            </a:endParaRPr>
          </a:p>
          <a:p>
            <a:r>
              <a:rPr lang="ja-JP" altLang="en-US" dirty="0" smtClean="0">
                <a:solidFill>
                  <a:schemeClr val="bg2">
                    <a:lumMod val="25000"/>
                  </a:schemeClr>
                </a:solidFill>
              </a:rPr>
              <a:t>（配布資料２参照）</a:t>
            </a:r>
            <a:endParaRPr lang="en-US" altLang="ja-JP" dirty="0" smtClean="0">
              <a:solidFill>
                <a:schemeClr val="bg2">
                  <a:lumMod val="25000"/>
                </a:schemeClr>
              </a:solidFill>
            </a:endParaRPr>
          </a:p>
          <a:p>
            <a:r>
              <a:rPr lang="ja-JP" altLang="en-US" dirty="0"/>
              <a:t>　</a:t>
            </a:r>
            <a:endParaRPr lang="en-US" altLang="ja-JP" dirty="0" smtClean="0"/>
          </a:p>
          <a:p>
            <a:r>
              <a:rPr lang="ja-JP" altLang="en-US" sz="1600" dirty="0" smtClean="0">
                <a:solidFill>
                  <a:schemeClr val="bg2">
                    <a:lumMod val="25000"/>
                  </a:schemeClr>
                </a:solidFill>
              </a:rPr>
              <a:t>■ 通知は県</a:t>
            </a:r>
            <a:r>
              <a:rPr lang="ja-JP" altLang="en-US" sz="1600" dirty="0">
                <a:solidFill>
                  <a:schemeClr val="bg2">
                    <a:lumMod val="25000"/>
                  </a:schemeClr>
                </a:solidFill>
              </a:rPr>
              <a:t>産業資源循環協会ＨＰ</a:t>
            </a:r>
            <a:r>
              <a:rPr lang="ja-JP" altLang="en-US" sz="1600" dirty="0" smtClean="0">
                <a:solidFill>
                  <a:schemeClr val="bg2">
                    <a:lumMod val="25000"/>
                  </a:schemeClr>
                </a:solidFill>
              </a:rPr>
              <a:t>からもご確認いただけます。  ⇒</a:t>
            </a:r>
            <a:endParaRPr lang="en-US" altLang="ja-JP" sz="1600" dirty="0">
              <a:solidFill>
                <a:schemeClr val="bg2">
                  <a:lumMod val="25000"/>
                </a:schemeClr>
              </a:solidFill>
            </a:endParaRPr>
          </a:p>
          <a:p>
            <a:endParaRPr lang="en-US" altLang="ja-JP" sz="1600" dirty="0"/>
          </a:p>
        </p:txBody>
      </p:sp>
      <p:sp>
        <p:nvSpPr>
          <p:cNvPr id="19" name="スライド番号プレースホルダー 1"/>
          <p:cNvSpPr>
            <a:spLocks noGrp="1"/>
          </p:cNvSpPr>
          <p:nvPr>
            <p:ph type="sldNum" sz="quarter" idx="12"/>
          </p:nvPr>
        </p:nvSpPr>
        <p:spPr>
          <a:xfrm>
            <a:off x="6906186" y="6407826"/>
            <a:ext cx="2057400" cy="365125"/>
          </a:xfrm>
        </p:spPr>
        <p:txBody>
          <a:bodyPr/>
          <a:lstStyle/>
          <a:p>
            <a:fld id="{BFFF0799-BCF5-4C8E-BCD2-41538FEDF1AE}" type="slidenum">
              <a:rPr kumimoji="1" lang="ja-JP" altLang="en-US" smtClean="0"/>
              <a:t>7</a:t>
            </a:fld>
            <a:endParaRPr kumimoji="1" lang="ja-JP" altLang="en-US"/>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7143" t="7649" r="7143" b="7087"/>
          <a:stretch/>
        </p:blipFill>
        <p:spPr>
          <a:xfrm>
            <a:off x="6545843" y="2813648"/>
            <a:ext cx="720686" cy="716893"/>
          </a:xfrm>
          <a:prstGeom prst="rect">
            <a:avLst/>
          </a:prstGeom>
        </p:spPr>
      </p:pic>
      <p:pic>
        <p:nvPicPr>
          <p:cNvPr id="5" name="図 4"/>
          <p:cNvPicPr>
            <a:picLocks noChangeAspect="1"/>
          </p:cNvPicPr>
          <p:nvPr/>
        </p:nvPicPr>
        <p:blipFill rotWithShape="1">
          <a:blip r:embed="rId4"/>
          <a:srcRect r="1305"/>
          <a:stretch/>
        </p:blipFill>
        <p:spPr>
          <a:xfrm>
            <a:off x="607790" y="3753448"/>
            <a:ext cx="5561898" cy="2758420"/>
          </a:xfrm>
          <a:prstGeom prst="rect">
            <a:avLst/>
          </a:prstGeom>
        </p:spPr>
      </p:pic>
      <p:sp>
        <p:nvSpPr>
          <p:cNvPr id="9" name="テキスト ボックス 8"/>
          <p:cNvSpPr txBox="1"/>
          <p:nvPr/>
        </p:nvSpPr>
        <p:spPr>
          <a:xfrm>
            <a:off x="721341" y="3590047"/>
            <a:ext cx="4305205" cy="261610"/>
          </a:xfrm>
          <a:prstGeom prst="rect">
            <a:avLst/>
          </a:prstGeom>
          <a:solidFill>
            <a:schemeClr val="bg1"/>
          </a:solidFill>
        </p:spPr>
        <p:txBody>
          <a:bodyPr wrap="square" rtlCol="0">
            <a:spAutoFit/>
          </a:bodyPr>
          <a:lstStyle/>
          <a:p>
            <a:r>
              <a:rPr kumimoji="1" lang="ja-JP" altLang="en-US" sz="1100" dirty="0" smtClean="0"/>
              <a:t>〇 「産業廃棄物処理業許可等事務処理要綱・要領」に基づく手続整理</a:t>
            </a:r>
            <a:endParaRPr kumimoji="1" lang="ja-JP" altLang="en-US" sz="1100" dirty="0"/>
          </a:p>
        </p:txBody>
      </p:sp>
      <p:sp>
        <p:nvSpPr>
          <p:cNvPr id="20" name="テキスト ボックス 19"/>
          <p:cNvSpPr txBox="1"/>
          <p:nvPr/>
        </p:nvSpPr>
        <p:spPr>
          <a:xfrm>
            <a:off x="6149847" y="4080433"/>
            <a:ext cx="2416638" cy="2431435"/>
          </a:xfrm>
          <a:prstGeom prst="rect">
            <a:avLst/>
          </a:prstGeom>
          <a:noFill/>
        </p:spPr>
        <p:txBody>
          <a:bodyPr wrap="square" rtlCol="0">
            <a:spAutoFit/>
          </a:bodyPr>
          <a:lstStyle/>
          <a:p>
            <a:r>
              <a:rPr kumimoji="1" lang="en-US" altLang="ja-JP" sz="800" dirty="0" smtClean="0"/>
              <a:t>※1</a:t>
            </a:r>
            <a:r>
              <a:rPr kumimoji="1" lang="ja-JP" altLang="en-US" sz="800" dirty="0" smtClean="0"/>
              <a:t>　</a:t>
            </a:r>
            <a:r>
              <a:rPr lang="ja-JP" altLang="en-US" sz="800" dirty="0" smtClean="0"/>
              <a:t>廃</a:t>
            </a:r>
            <a:r>
              <a:rPr lang="ja-JP" altLang="en-US" sz="800" dirty="0"/>
              <a:t>水</a:t>
            </a:r>
            <a:r>
              <a:rPr lang="ja-JP" altLang="en-US" sz="800" dirty="0" smtClean="0"/>
              <a:t>銀等の硫化施設以外の施設の場合は、軽微変更にあたらない主たる設備の更新が必ず含まれるため、軽微変更の対象とならない。廃水銀等の硫化施設の場合は、規則第</a:t>
            </a:r>
            <a:r>
              <a:rPr lang="en-US" altLang="ja-JP" sz="800" dirty="0" smtClean="0"/>
              <a:t>12</a:t>
            </a:r>
            <a:r>
              <a:rPr lang="ja-JP" altLang="en-US" sz="800" dirty="0" smtClean="0"/>
              <a:t>条の８に基づいて許可の要否を判断する。</a:t>
            </a:r>
            <a:endParaRPr lang="en-US" altLang="ja-JP" sz="800" dirty="0" smtClean="0"/>
          </a:p>
          <a:p>
            <a:r>
              <a:rPr kumimoji="1" lang="en-US" altLang="ja-JP" sz="800" dirty="0" smtClean="0"/>
              <a:t>※2</a:t>
            </a:r>
            <a:r>
              <a:rPr kumimoji="1" lang="ja-JP" altLang="en-US" sz="800" dirty="0" smtClean="0"/>
              <a:t>　要領第３条第３号イ又はウに該当する場合に限る。</a:t>
            </a:r>
            <a:endParaRPr kumimoji="1" lang="en-US" altLang="ja-JP" sz="800" dirty="0" smtClean="0"/>
          </a:p>
          <a:p>
            <a:r>
              <a:rPr lang="en-US" altLang="ja-JP" sz="800" dirty="0" smtClean="0"/>
              <a:t>※3</a:t>
            </a:r>
            <a:r>
              <a:rPr lang="ja-JP" altLang="en-US" sz="800" dirty="0" smtClean="0"/>
              <a:t>　要綱第７条第１項第５号、第６号イに該当する場合に限る。ただし、同項第５号に係るものにあっては、その変更の内容が要領第３条第３項イに該当するものに限り、第６号イに該当するも</a:t>
            </a:r>
            <a:r>
              <a:rPr lang="ja-JP" altLang="en-US" sz="800" dirty="0"/>
              <a:t>の</a:t>
            </a:r>
            <a:r>
              <a:rPr lang="ja-JP" altLang="en-US" sz="800" dirty="0" smtClean="0"/>
              <a:t>にあっては、変更後の能力の増加を伴うものに限る。（要領第５条）</a:t>
            </a:r>
            <a:endParaRPr lang="en-US" altLang="ja-JP" sz="800" dirty="0" smtClean="0"/>
          </a:p>
          <a:p>
            <a:r>
              <a:rPr lang="en-US" altLang="ja-JP" sz="800" dirty="0" smtClean="0"/>
              <a:t>※4</a:t>
            </a:r>
            <a:r>
              <a:rPr lang="ja-JP" altLang="en-US" sz="800" dirty="0" smtClean="0"/>
              <a:t>　市町村協議を要するのは処分業の新規又は変更許可申請に係る者に限る。</a:t>
            </a:r>
            <a:endParaRPr lang="en-US" altLang="ja-JP" sz="800" dirty="0" smtClean="0"/>
          </a:p>
          <a:p>
            <a:r>
              <a:rPr lang="en-US" altLang="ja-JP" sz="800" dirty="0" smtClean="0"/>
              <a:t>※5</a:t>
            </a:r>
            <a:r>
              <a:rPr lang="ja-JP" altLang="en-US" sz="800" dirty="0" smtClean="0"/>
              <a:t>　使用前検査を実施するため、現地確認は不要。</a:t>
            </a:r>
            <a:endParaRPr lang="en-US" altLang="ja-JP" sz="800" dirty="0" smtClean="0"/>
          </a:p>
          <a:p>
            <a:r>
              <a:rPr lang="en-US" altLang="ja-JP" sz="800" dirty="0" smtClean="0"/>
              <a:t>※6</a:t>
            </a:r>
            <a:r>
              <a:rPr lang="ja-JP" altLang="en-US" sz="800" dirty="0" smtClean="0"/>
              <a:t>　告示・縦覧対象施設に限る。</a:t>
            </a:r>
            <a:endParaRPr lang="en-US" altLang="ja-JP" sz="800" dirty="0" smtClean="0"/>
          </a:p>
          <a:p>
            <a:r>
              <a:rPr lang="en-US" altLang="ja-JP" sz="800" dirty="0" smtClean="0"/>
              <a:t>※7</a:t>
            </a:r>
            <a:r>
              <a:rPr lang="ja-JP" altLang="en-US" sz="800" dirty="0" smtClean="0"/>
              <a:t>　「産業廃棄物処理施設の使用前検査等に係る事務処理要領」による。</a:t>
            </a:r>
            <a:endParaRPr lang="en-US" altLang="ja-JP" sz="800" dirty="0" smtClean="0"/>
          </a:p>
        </p:txBody>
      </p:sp>
    </p:spTree>
    <p:extLst>
      <p:ext uri="{BB962C8B-B14F-4D97-AF65-F5344CB8AC3E}">
        <p14:creationId xmlns:p14="http://schemas.microsoft.com/office/powerpoint/2010/main" val="2807139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6"/>
          <p:cNvSpPr txBox="1">
            <a:spLocks noChangeArrowheads="1"/>
          </p:cNvSpPr>
          <p:nvPr/>
        </p:nvSpPr>
        <p:spPr bwMode="auto">
          <a:xfrm>
            <a:off x="0" y="779379"/>
            <a:ext cx="8734425" cy="461665"/>
          </a:xfrm>
          <a:prstGeom prst="rect">
            <a:avLst/>
          </a:prstGeom>
          <a:solidFill>
            <a:srgbClr val="7486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6A0D1"/>
              </a:buClr>
              <a:buFont typeface="Wingdings" panose="05000000000000000000" pitchFamily="2" charset="2"/>
              <a:buChar char="n"/>
              <a:defRPr kumimoji="1" sz="3200" b="1">
                <a:solidFill>
                  <a:srgbClr val="404040"/>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
              <a:tabLst>
                <a:tab pos="539750" algn="l"/>
              </a:tabLst>
              <a:defRPr kumimoji="1" sz="2800">
                <a:solidFill>
                  <a:srgbClr val="404040"/>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rgbClr val="404040"/>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rgbClr val="404040"/>
                </a:solidFill>
                <a:latin typeface="メイリオ" panose="020B0604030504040204" pitchFamily="50" charset="-128"/>
                <a:ea typeface="メイリオ" panose="020B0604030504040204" pitchFamily="50" charset="-128"/>
              </a:defRPr>
            </a:lvl9pPr>
          </a:lstStyle>
          <a:p>
            <a:pPr>
              <a:spcBef>
                <a:spcPct val="0"/>
              </a:spcBef>
              <a:buClrTx/>
              <a:buFontTx/>
              <a:buNone/>
            </a:pPr>
            <a:r>
              <a:rPr lang="ja-JP" altLang="en-US" sz="2400" dirty="0" smtClean="0">
                <a:solidFill>
                  <a:srgbClr val="FFFFFF"/>
                </a:solidFill>
                <a:latin typeface="ＭＳ Ｐゴシック" panose="020B0600070205080204" pitchFamily="50" charset="-128"/>
                <a:ea typeface="ＭＳ Ｐゴシック" panose="020B0600070205080204" pitchFamily="50" charset="-128"/>
              </a:rPr>
              <a:t>近年発出された通知等について</a:t>
            </a:r>
            <a:endParaRPr lang="ja-JP" altLang="en-US" sz="2400" dirty="0">
              <a:solidFill>
                <a:srgbClr val="FFFFFF"/>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81642" y="0"/>
            <a:ext cx="5724644" cy="646331"/>
          </a:xfrm>
          <a:prstGeom prst="rect">
            <a:avLst/>
          </a:prstGeom>
          <a:noFill/>
        </p:spPr>
        <p:txBody>
          <a:bodyPr wrap="none" rtlCol="0">
            <a:spAutoFit/>
          </a:bodyPr>
          <a:lstStyle/>
          <a:p>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許可</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申請</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に</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関</a:t>
            </a:r>
            <a:r>
              <a:rPr lang="ja-JP" altLang="en-US" sz="3600" b="1" dirty="0" smtClean="0">
                <a:solidFill>
                  <a:schemeClr val="bg2">
                    <a:lumMod val="25000"/>
                  </a:schemeClr>
                </a:solidFill>
                <a:latin typeface="メイリオ" panose="020B0604030504040204" pitchFamily="50" charset="-128"/>
                <a:ea typeface="メイリオ" panose="020B0604030504040204" pitchFamily="50" charset="-128"/>
              </a:rPr>
              <a:t>する留意</a:t>
            </a:r>
            <a:r>
              <a:rPr lang="ja-JP" altLang="en-US" sz="3600" b="1" dirty="0">
                <a:solidFill>
                  <a:schemeClr val="bg2">
                    <a:lumMod val="25000"/>
                  </a:schemeClr>
                </a:solidFill>
                <a:latin typeface="メイリオ" panose="020B0604030504040204" pitchFamily="50" charset="-128"/>
                <a:ea typeface="メイリオ" panose="020B0604030504040204" pitchFamily="50" charset="-128"/>
              </a:rPr>
              <a:t>事項</a:t>
            </a:r>
            <a:endParaRPr kumimoji="1" lang="ja-JP" altLang="en-US" sz="36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460421" y="1374091"/>
            <a:ext cx="8154573" cy="512594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495442" y="1860595"/>
            <a:ext cx="8119552" cy="646331"/>
          </a:xfrm>
          <a:prstGeom prst="rect">
            <a:avLst/>
          </a:prstGeom>
          <a:noFill/>
        </p:spPr>
        <p:txBody>
          <a:bodyPr wrap="square" rtlCol="0">
            <a:spAutoFit/>
          </a:bodyPr>
          <a:lstStyle/>
          <a:p>
            <a:r>
              <a:rPr lang="ja-JP" altLang="en-US" dirty="0">
                <a:solidFill>
                  <a:schemeClr val="bg2">
                    <a:lumMod val="25000"/>
                  </a:schemeClr>
                </a:solidFill>
              </a:rPr>
              <a:t>令和５年３月</a:t>
            </a:r>
            <a:r>
              <a:rPr lang="en-US" altLang="ja-JP" dirty="0">
                <a:solidFill>
                  <a:schemeClr val="bg2">
                    <a:lumMod val="25000"/>
                  </a:schemeClr>
                </a:solidFill>
              </a:rPr>
              <a:t>31</a:t>
            </a:r>
            <a:r>
              <a:rPr lang="ja-JP" altLang="en-US" dirty="0">
                <a:solidFill>
                  <a:schemeClr val="bg2">
                    <a:lumMod val="25000"/>
                  </a:schemeClr>
                </a:solidFill>
              </a:rPr>
              <a:t>日等の通知において、廃棄物処理法で目視や書面掲示等を求めるアナログ規制項目について、デジタル化の手法等が明確化された</a:t>
            </a:r>
            <a:r>
              <a:rPr lang="ja-JP" altLang="en-US" dirty="0" smtClean="0">
                <a:solidFill>
                  <a:schemeClr val="bg2">
                    <a:lumMod val="25000"/>
                  </a:schemeClr>
                </a:solidFill>
              </a:rPr>
              <a:t>。　</a:t>
            </a:r>
            <a:endParaRPr lang="ja-JP" altLang="en-US" dirty="0">
              <a:solidFill>
                <a:schemeClr val="bg2">
                  <a:lumMod val="25000"/>
                </a:schemeClr>
              </a:solidFill>
            </a:endParaRPr>
          </a:p>
        </p:txBody>
      </p:sp>
      <p:sp>
        <p:nvSpPr>
          <p:cNvPr id="12" name="角丸四角形 11"/>
          <p:cNvSpPr/>
          <p:nvPr/>
        </p:nvSpPr>
        <p:spPr>
          <a:xfrm>
            <a:off x="460419" y="1362989"/>
            <a:ext cx="7910948" cy="446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0" dirty="0" smtClean="0"/>
              <a:t>デジタル化に向けた廃棄物処理法の解釈の明確化等に関する環境省</a:t>
            </a:r>
            <a:r>
              <a:rPr lang="ja-JP" altLang="ja-JP" sz="1900" dirty="0" smtClean="0"/>
              <a:t>通知</a:t>
            </a:r>
            <a:endParaRPr kumimoji="1" lang="ja-JP" altLang="en-US" sz="1900" dirty="0"/>
          </a:p>
        </p:txBody>
      </p:sp>
      <p:sp>
        <p:nvSpPr>
          <p:cNvPr id="19" name="スライド番号プレースホルダー 1"/>
          <p:cNvSpPr>
            <a:spLocks noGrp="1"/>
          </p:cNvSpPr>
          <p:nvPr>
            <p:ph type="sldNum" sz="quarter" idx="12"/>
          </p:nvPr>
        </p:nvSpPr>
        <p:spPr>
          <a:xfrm>
            <a:off x="6906186" y="6407826"/>
            <a:ext cx="2057400" cy="365125"/>
          </a:xfrm>
        </p:spPr>
        <p:txBody>
          <a:bodyPr/>
          <a:lstStyle/>
          <a:p>
            <a:fld id="{BFFF0799-BCF5-4C8E-BCD2-41538FEDF1AE}" type="slidenum">
              <a:rPr kumimoji="1" lang="ja-JP" altLang="en-US" smtClean="0"/>
              <a:t>8</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417274016"/>
              </p:ext>
            </p:extLst>
          </p:nvPr>
        </p:nvGraphicFramePr>
        <p:xfrm>
          <a:off x="653111" y="3032579"/>
          <a:ext cx="7804215" cy="3252484"/>
        </p:xfrm>
        <a:graphic>
          <a:graphicData uri="http://schemas.openxmlformats.org/drawingml/2006/table">
            <a:tbl>
              <a:tblPr firstRow="1" bandRow="1">
                <a:tableStyleId>{5C22544A-7EE6-4342-B048-85BDC9FD1C3A}</a:tableStyleId>
              </a:tblPr>
              <a:tblGrid>
                <a:gridCol w="1980931">
                  <a:extLst>
                    <a:ext uri="{9D8B030D-6E8A-4147-A177-3AD203B41FA5}">
                      <a16:colId xmlns:a16="http://schemas.microsoft.com/office/drawing/2014/main" val="2137987032"/>
                    </a:ext>
                  </a:extLst>
                </a:gridCol>
                <a:gridCol w="5823284">
                  <a:extLst>
                    <a:ext uri="{9D8B030D-6E8A-4147-A177-3AD203B41FA5}">
                      <a16:colId xmlns:a16="http://schemas.microsoft.com/office/drawing/2014/main" val="273001972"/>
                    </a:ext>
                  </a:extLst>
                </a:gridCol>
              </a:tblGrid>
              <a:tr h="328872">
                <a:tc>
                  <a:txBody>
                    <a:bodyPr/>
                    <a:lstStyle/>
                    <a:p>
                      <a:pPr algn="ctr"/>
                      <a:r>
                        <a:rPr kumimoji="1" lang="ja-JP" altLang="en-US" sz="1600" dirty="0" smtClean="0"/>
                        <a:t>項目</a:t>
                      </a:r>
                      <a:endParaRPr kumimoji="1" lang="ja-JP" altLang="en-US" sz="1600" dirty="0"/>
                    </a:p>
                  </a:txBody>
                  <a:tcPr/>
                </a:tc>
                <a:tc>
                  <a:txBody>
                    <a:bodyPr/>
                    <a:lstStyle/>
                    <a:p>
                      <a:pPr algn="ctr"/>
                      <a:r>
                        <a:rPr kumimoji="1" lang="ja-JP" altLang="en-US" sz="1600" dirty="0" smtClean="0"/>
                        <a:t>内容</a:t>
                      </a:r>
                      <a:endParaRPr kumimoji="1" lang="ja-JP" altLang="en-US" sz="1600" dirty="0"/>
                    </a:p>
                  </a:txBody>
                  <a:tcPr/>
                </a:tc>
                <a:extLst>
                  <a:ext uri="{0D108BD9-81ED-4DB2-BD59-A6C34878D82A}">
                    <a16:rowId xmlns:a16="http://schemas.microsoft.com/office/drawing/2014/main" val="646473482"/>
                  </a:ext>
                </a:extLst>
              </a:tr>
              <a:tr h="568052">
                <a:tc>
                  <a:txBody>
                    <a:bodyPr/>
                    <a:lstStyle/>
                    <a:p>
                      <a:r>
                        <a:rPr kumimoji="1" lang="ja-JP" altLang="en-US" sz="1600" dirty="0" smtClean="0">
                          <a:solidFill>
                            <a:schemeClr val="bg2">
                              <a:lumMod val="25000"/>
                            </a:schemeClr>
                          </a:solidFill>
                        </a:rPr>
                        <a:t>排出者の処理状況の確認</a:t>
                      </a:r>
                      <a:endParaRPr kumimoji="1" lang="ja-JP" altLang="en-US" sz="16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排出事業者が、廃棄物の処理を委託した事業者に対して行う処理状況の確認は、デジタル技術を活用して行うことが可能</a:t>
                      </a:r>
                      <a:endParaRPr kumimoji="1" lang="ja-JP" altLang="en-US" sz="1600" dirty="0">
                        <a:solidFill>
                          <a:schemeClr val="bg2">
                            <a:lumMod val="25000"/>
                          </a:schemeClr>
                        </a:solidFill>
                      </a:endParaRPr>
                    </a:p>
                  </a:txBody>
                  <a:tcPr/>
                </a:tc>
                <a:extLst>
                  <a:ext uri="{0D108BD9-81ED-4DB2-BD59-A6C34878D82A}">
                    <a16:rowId xmlns:a16="http://schemas.microsoft.com/office/drawing/2014/main" val="4228550892"/>
                  </a:ext>
                </a:extLst>
              </a:tr>
              <a:tr h="568052">
                <a:tc>
                  <a:txBody>
                    <a:bodyPr/>
                    <a:lstStyle/>
                    <a:p>
                      <a:r>
                        <a:rPr kumimoji="1" lang="ja-JP" altLang="en-US" sz="1600" dirty="0" smtClean="0">
                          <a:solidFill>
                            <a:schemeClr val="bg2">
                              <a:lumMod val="25000"/>
                            </a:schemeClr>
                          </a:solidFill>
                        </a:rPr>
                        <a:t>報告及び立入検査</a:t>
                      </a:r>
                      <a:endParaRPr kumimoji="1" lang="ja-JP" altLang="en-US" sz="16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行政機関が、事業者などに対して行う立入検査において、デジタル技術の活用が効果的・適切な場合、積極的な活用を推奨</a:t>
                      </a:r>
                      <a:endParaRPr kumimoji="1" lang="ja-JP" altLang="en-US" sz="1600" dirty="0">
                        <a:solidFill>
                          <a:schemeClr val="bg2">
                            <a:lumMod val="25000"/>
                          </a:schemeClr>
                        </a:solidFill>
                      </a:endParaRPr>
                    </a:p>
                  </a:txBody>
                  <a:tcPr/>
                </a:tc>
                <a:extLst>
                  <a:ext uri="{0D108BD9-81ED-4DB2-BD59-A6C34878D82A}">
                    <a16:rowId xmlns:a16="http://schemas.microsoft.com/office/drawing/2014/main" val="2271407831"/>
                  </a:ext>
                </a:extLst>
              </a:tr>
              <a:tr h="568052">
                <a:tc>
                  <a:txBody>
                    <a:bodyPr/>
                    <a:lstStyle/>
                    <a:p>
                      <a:r>
                        <a:rPr kumimoji="1" lang="ja-JP" altLang="en-US" sz="1600" dirty="0" smtClean="0">
                          <a:solidFill>
                            <a:schemeClr val="bg2">
                              <a:lumMod val="25000"/>
                            </a:schemeClr>
                          </a:solidFill>
                        </a:rPr>
                        <a:t>技術管理者等の職務の実施</a:t>
                      </a:r>
                      <a:endParaRPr kumimoji="1" lang="ja-JP" altLang="en-US" sz="16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技術管理者は、処理施設の適正管理の水準を損なわない場合、リモートでの職務実施も可能</a:t>
                      </a:r>
                      <a:endParaRPr kumimoji="1" lang="ja-JP" altLang="en-US" sz="1600" dirty="0">
                        <a:solidFill>
                          <a:schemeClr val="bg2">
                            <a:lumMod val="25000"/>
                          </a:schemeClr>
                        </a:solidFill>
                      </a:endParaRPr>
                    </a:p>
                  </a:txBody>
                  <a:tcPr/>
                </a:tc>
                <a:extLst>
                  <a:ext uri="{0D108BD9-81ED-4DB2-BD59-A6C34878D82A}">
                    <a16:rowId xmlns:a16="http://schemas.microsoft.com/office/drawing/2014/main" val="1142000701"/>
                  </a:ext>
                </a:extLst>
              </a:tr>
              <a:tr h="568052">
                <a:tc>
                  <a:txBody>
                    <a:bodyPr/>
                    <a:lstStyle/>
                    <a:p>
                      <a:r>
                        <a:rPr kumimoji="1" lang="ja-JP" altLang="en-US" sz="1600" dirty="0" smtClean="0">
                          <a:solidFill>
                            <a:schemeClr val="bg2">
                              <a:lumMod val="25000"/>
                            </a:schemeClr>
                          </a:solidFill>
                        </a:rPr>
                        <a:t>許可の申請等</a:t>
                      </a:r>
                      <a:endParaRPr kumimoji="1" lang="ja-JP" altLang="en-US" sz="16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法に基づく行政手続については、新型コロナ対応に限らず、電子メール等を利用した書類提出の積極的な活用を推奨</a:t>
                      </a:r>
                      <a:endParaRPr kumimoji="1" lang="ja-JP" altLang="en-US" sz="1600" dirty="0">
                        <a:solidFill>
                          <a:schemeClr val="bg2">
                            <a:lumMod val="25000"/>
                          </a:schemeClr>
                        </a:solidFill>
                      </a:endParaRPr>
                    </a:p>
                  </a:txBody>
                  <a:tcPr/>
                </a:tc>
                <a:extLst>
                  <a:ext uri="{0D108BD9-81ED-4DB2-BD59-A6C34878D82A}">
                    <a16:rowId xmlns:a16="http://schemas.microsoft.com/office/drawing/2014/main" val="618630518"/>
                  </a:ext>
                </a:extLst>
              </a:tr>
              <a:tr h="600724">
                <a:tc>
                  <a:txBody>
                    <a:bodyPr/>
                    <a:lstStyle/>
                    <a:p>
                      <a:r>
                        <a:rPr kumimoji="1" lang="ja-JP" altLang="en-US" sz="1600" dirty="0" smtClean="0">
                          <a:solidFill>
                            <a:schemeClr val="bg2">
                              <a:lumMod val="25000"/>
                            </a:schemeClr>
                          </a:solidFill>
                        </a:rPr>
                        <a:t>書類の閲覧・縦覧等</a:t>
                      </a:r>
                      <a:endParaRPr kumimoji="1" lang="ja-JP" altLang="en-US" sz="1600" dirty="0">
                        <a:solidFill>
                          <a:schemeClr val="bg2">
                            <a:lumMod val="25000"/>
                          </a:schemeClr>
                        </a:solidFill>
                      </a:endParaRPr>
                    </a:p>
                  </a:txBody>
                  <a:tcPr/>
                </a:tc>
                <a:tc>
                  <a:txBody>
                    <a:bodyPr/>
                    <a:lstStyle/>
                    <a:p>
                      <a:r>
                        <a:rPr kumimoji="1" lang="ja-JP" altLang="en-US" sz="1600" dirty="0" smtClean="0">
                          <a:solidFill>
                            <a:schemeClr val="bg2">
                              <a:lumMod val="25000"/>
                            </a:schemeClr>
                          </a:solidFill>
                        </a:rPr>
                        <a:t>知事が行う、処理施設の許可申請書類等の縦覧、指定区域台帳の閲覧、最終処分場台帳の閲覧はデジタル化を基本とする</a:t>
                      </a:r>
                      <a:endParaRPr kumimoji="1" lang="ja-JP" altLang="en-US" sz="1600" dirty="0">
                        <a:solidFill>
                          <a:schemeClr val="bg2">
                            <a:lumMod val="25000"/>
                          </a:schemeClr>
                        </a:solidFill>
                      </a:endParaRPr>
                    </a:p>
                  </a:txBody>
                  <a:tcPr/>
                </a:tc>
                <a:extLst>
                  <a:ext uri="{0D108BD9-81ED-4DB2-BD59-A6C34878D82A}">
                    <a16:rowId xmlns:a16="http://schemas.microsoft.com/office/drawing/2014/main" val="2484333813"/>
                  </a:ext>
                </a:extLst>
              </a:tr>
            </a:tbl>
          </a:graphicData>
        </a:graphic>
      </p:graphicFrame>
      <p:sp>
        <p:nvSpPr>
          <p:cNvPr id="3" name="テキスト ボックス 2"/>
          <p:cNvSpPr txBox="1"/>
          <p:nvPr/>
        </p:nvSpPr>
        <p:spPr>
          <a:xfrm>
            <a:off x="495442" y="2721900"/>
            <a:ext cx="4188967" cy="369332"/>
          </a:xfrm>
          <a:prstGeom prst="rect">
            <a:avLst/>
          </a:prstGeom>
          <a:noFill/>
        </p:spPr>
        <p:txBody>
          <a:bodyPr wrap="none" rtlCol="0">
            <a:spAutoFit/>
          </a:bodyPr>
          <a:lstStyle/>
          <a:p>
            <a:r>
              <a:rPr kumimoji="1" lang="ja-JP" altLang="en-US" b="1" dirty="0" smtClean="0">
                <a:solidFill>
                  <a:srgbClr val="482AA6"/>
                </a:solidFill>
                <a:latin typeface="メイリオ" panose="020B0604030504040204" pitchFamily="50" charset="-128"/>
                <a:ea typeface="メイリオ" panose="020B0604030504040204" pitchFamily="50" charset="-128"/>
              </a:rPr>
              <a:t>■令和５年３月</a:t>
            </a:r>
            <a:r>
              <a:rPr kumimoji="1" lang="en-US" altLang="ja-JP" b="1" dirty="0" smtClean="0">
                <a:solidFill>
                  <a:srgbClr val="482AA6"/>
                </a:solidFill>
                <a:latin typeface="メイリオ" panose="020B0604030504040204" pitchFamily="50" charset="-128"/>
                <a:ea typeface="メイリオ" panose="020B0604030504040204" pitchFamily="50" charset="-128"/>
              </a:rPr>
              <a:t>31</a:t>
            </a:r>
            <a:r>
              <a:rPr kumimoji="1" lang="ja-JP" altLang="en-US" b="1" dirty="0" smtClean="0">
                <a:solidFill>
                  <a:srgbClr val="482AA6"/>
                </a:solidFill>
                <a:latin typeface="メイリオ" panose="020B0604030504040204" pitchFamily="50" charset="-128"/>
                <a:ea typeface="メイリオ" panose="020B0604030504040204" pitchFamily="50" charset="-128"/>
              </a:rPr>
              <a:t>日に発出された通知</a:t>
            </a:r>
            <a:endParaRPr kumimoji="1" lang="ja-JP" altLang="en-US" b="1" dirty="0">
              <a:solidFill>
                <a:srgbClr val="482AA6"/>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36607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agawa">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4198</Words>
  <Application>Microsoft Office PowerPoint</Application>
  <PresentationFormat>画面に合わせる (4:3)</PresentationFormat>
  <Paragraphs>404</Paragraphs>
  <Slides>26</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HG丸ｺﾞｼｯｸM-PRO</vt:lpstr>
      <vt:lpstr>ＭＳ Ｐゴシック</vt:lpstr>
      <vt:lpstr>ＭＳ ゴシック</vt:lpstr>
      <vt:lpstr>メイリオ</vt:lpstr>
      <vt:lpstr>Arial</vt:lpstr>
      <vt:lpstr>Calibri</vt:lpstr>
      <vt:lpstr>Wingdings</vt:lpstr>
      <vt:lpstr>kanagawa</vt:lpstr>
      <vt:lpstr>行政情報の提供</vt:lpstr>
      <vt:lpstr>本日の内容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産業廃物処理計画実施状況報告書の様式変更</vt:lpstr>
      <vt:lpstr>廃棄物自主管理事業とは（参考）</vt:lpstr>
      <vt:lpstr>廃棄物自主管理事業とは（参考）</vt:lpstr>
      <vt:lpstr>PowerPoint プレゼンテーション</vt:lpstr>
      <vt:lpstr>PowerPoint プレゼンテーション</vt:lpstr>
      <vt:lpstr>2024年３月に全面改定</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362</cp:revision>
  <cp:lastPrinted>2024-09-13T05:44:20Z</cp:lastPrinted>
  <dcterms:created xsi:type="dcterms:W3CDTF">2020-06-26T05:00:29Z</dcterms:created>
  <dcterms:modified xsi:type="dcterms:W3CDTF">2024-11-19T08:13:45Z</dcterms:modified>
  <cp:contentStatus/>
</cp:coreProperties>
</file>