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85" r:id="rId2"/>
    <p:sldId id="286" r:id="rId3"/>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B7B953-1DF4-8E25-2FD7-461A6661F625}" name="user" initials="U" userId="user"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5" autoAdjust="0"/>
    <p:restoredTop sz="94660"/>
  </p:normalViewPr>
  <p:slideViewPr>
    <p:cSldViewPr snapToGrid="0">
      <p:cViewPr varScale="1">
        <p:scale>
          <a:sx n="110" d="100"/>
          <a:sy n="110" d="100"/>
        </p:scale>
        <p:origin x="342" y="11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5689" tIns="47844" rIns="95689" bIns="47844"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5689" tIns="47844" rIns="95689" bIns="47844" rtlCol="0"/>
          <a:lstStyle>
            <a:lvl1pPr algn="r">
              <a:defRPr sz="1300"/>
            </a:lvl1pPr>
          </a:lstStyle>
          <a:p>
            <a:fld id="{AD0AE611-1550-4070-87EC-3CFAF702479F}" type="datetimeFigureOut">
              <a:rPr kumimoji="1" lang="ja-JP" altLang="en-US" smtClean="0"/>
              <a:t>2026/5/28</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5689" tIns="47844" rIns="95689" bIns="47844" rtlCol="0" anchor="ctr"/>
          <a:lstStyle/>
          <a:p>
            <a:endParaRPr lang="ja-JP" altLang="en-US"/>
          </a:p>
        </p:txBody>
      </p:sp>
      <p:sp>
        <p:nvSpPr>
          <p:cNvPr id="5" name="ノート プレースホルダー 4"/>
          <p:cNvSpPr>
            <a:spLocks noGrp="1"/>
          </p:cNvSpPr>
          <p:nvPr>
            <p:ph type="body" sz="quarter" idx="3"/>
          </p:nvPr>
        </p:nvSpPr>
        <p:spPr>
          <a:xfrm>
            <a:off x="680720" y="4783306"/>
            <a:ext cx="5445760" cy="3913615"/>
          </a:xfrm>
          <a:prstGeom prst="rect">
            <a:avLst/>
          </a:prstGeom>
        </p:spPr>
        <p:txBody>
          <a:bodyPr vert="horz" lIns="95689" tIns="47844" rIns="95689" bIns="4784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5689" tIns="47844" rIns="95689" bIns="4784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5689" tIns="47844" rIns="95689" bIns="47844" rtlCol="0" anchor="b"/>
          <a:lstStyle>
            <a:lvl1pPr algn="r">
              <a:defRPr sz="1300"/>
            </a:lvl1pPr>
          </a:lstStyle>
          <a:p>
            <a:fld id="{9C99981A-1EA7-4D83-BA67-7ED03DE12465}" type="slidenum">
              <a:rPr kumimoji="1" lang="ja-JP" altLang="en-US" smtClean="0"/>
              <a:t>‹#›</a:t>
            </a:fld>
            <a:endParaRPr kumimoji="1" lang="ja-JP" altLang="en-US"/>
          </a:p>
        </p:txBody>
      </p:sp>
    </p:spTree>
    <p:extLst>
      <p:ext uri="{BB962C8B-B14F-4D97-AF65-F5344CB8AC3E}">
        <p14:creationId xmlns:p14="http://schemas.microsoft.com/office/powerpoint/2010/main" val="398686555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BF8216-E957-72B3-89A3-0A724EED48D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41C29D6-9247-AF9D-4E13-372BC9AD398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FB381E6-B684-AABB-FBA4-62899EBF44F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6D8F12C-D871-6B0A-F1DA-703325D41CA7}"/>
              </a:ext>
            </a:extLst>
          </p:cNvPr>
          <p:cNvSpPr>
            <a:spLocks noGrp="1"/>
          </p:cNvSpPr>
          <p:nvPr>
            <p:ph type="sldNum" sz="quarter" idx="10"/>
          </p:nvPr>
        </p:nvSpPr>
        <p:spPr/>
        <p:txBody>
          <a:bodyPr/>
          <a:lstStyle/>
          <a:p>
            <a:fld id="{9C99981A-1EA7-4D83-BA67-7ED03DE12465}" type="slidenum">
              <a:rPr kumimoji="1" lang="ja-JP" altLang="en-US" smtClean="0"/>
              <a:t>1</a:t>
            </a:fld>
            <a:endParaRPr kumimoji="1" lang="ja-JP" altLang="en-US"/>
          </a:p>
        </p:txBody>
      </p:sp>
    </p:spTree>
    <p:extLst>
      <p:ext uri="{BB962C8B-B14F-4D97-AF65-F5344CB8AC3E}">
        <p14:creationId xmlns:p14="http://schemas.microsoft.com/office/powerpoint/2010/main" val="1252448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75C8F-6D8D-F936-C3CA-7FDEC5BAEDE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12D3208-9290-261D-6D4A-BA7EE818E64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825FED3-80C4-61B2-70DC-CB6963C15ED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7644099-89D7-73F2-B7FE-BA052E37A516}"/>
              </a:ext>
            </a:extLst>
          </p:cNvPr>
          <p:cNvSpPr>
            <a:spLocks noGrp="1"/>
          </p:cNvSpPr>
          <p:nvPr>
            <p:ph type="sldNum" sz="quarter" idx="10"/>
          </p:nvPr>
        </p:nvSpPr>
        <p:spPr/>
        <p:txBody>
          <a:bodyPr/>
          <a:lstStyle/>
          <a:p>
            <a:fld id="{9C99981A-1EA7-4D83-BA67-7ED03DE12465}" type="slidenum">
              <a:rPr kumimoji="1" lang="ja-JP" altLang="en-US" smtClean="0"/>
              <a:t>2</a:t>
            </a:fld>
            <a:endParaRPr kumimoji="1" lang="ja-JP" altLang="en-US"/>
          </a:p>
        </p:txBody>
      </p:sp>
    </p:spTree>
    <p:extLst>
      <p:ext uri="{BB962C8B-B14F-4D97-AF65-F5344CB8AC3E}">
        <p14:creationId xmlns:p14="http://schemas.microsoft.com/office/powerpoint/2010/main" val="1521912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22363"/>
            <a:ext cx="10515600" cy="2387600"/>
          </a:xfrm>
          <a:prstGeom prst="rect">
            <a:avLst/>
          </a:prstGeom>
        </p:spPr>
        <p:txBody>
          <a:bodyPr anchor="b">
            <a:normAutofit/>
          </a:bodyPr>
          <a:lstStyle>
            <a:lvl1pPr algn="ctr">
              <a:defRPr sz="4800" b="1" i="0">
                <a:solidFill>
                  <a:schemeClr val="accent1"/>
                </a:solidFill>
                <a:latin typeface="Yu Gothic" panose="020B0400000000000000" pitchFamily="34" charset="-128"/>
                <a:ea typeface="Yu Gothic" panose="020B0400000000000000" pitchFamily="34" charset="-128"/>
              </a:defRPr>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dirty="0"/>
              <a:t>マスター サブタイトルの書式設定</a:t>
            </a:r>
            <a:endParaRPr lang="en-US" dirty="0"/>
          </a:p>
        </p:txBody>
      </p:sp>
      <p:sp>
        <p:nvSpPr>
          <p:cNvPr id="4" name="Date Placeholder 3"/>
          <p:cNvSpPr>
            <a:spLocks noGrp="1"/>
          </p:cNvSpPr>
          <p:nvPr>
            <p:ph type="dt" sz="half" idx="10"/>
          </p:nvPr>
        </p:nvSpPr>
        <p:spPr/>
        <p:txBody>
          <a:bodyPr/>
          <a:lstStyle/>
          <a:p>
            <a:fld id="{72BCFA2B-C4F0-4E64-B026-642E4FD2E18B}" type="datetime1">
              <a:rPr lang="ja-JP" altLang="en-US" smtClean="0">
                <a:solidFill>
                  <a:prstClr val="black">
                    <a:tint val="75000"/>
                  </a:prstClr>
                </a:solidFill>
              </a:rPr>
              <a:pPr/>
              <a:t>2026/5/28</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DADBF44-3BCB-8F4A-8AD7-D18A9CB20BFE}" type="slidenum">
              <a:rPr lang="ja-JP" altLang="en-US" smtClean="0">
                <a:solidFill>
                  <a:prstClr val="black">
                    <a:tint val="75000"/>
                  </a:prstClr>
                </a:solidFill>
              </a:rPr>
              <a:pPr/>
              <a:t>‹#›</a:t>
            </a:fld>
            <a:endParaRPr lang="ja-JP" altLang="en-US">
              <a:solidFill>
                <a:prstClr val="black">
                  <a:tint val="75000"/>
                </a:prstClr>
              </a:solidFill>
            </a:endParaRPr>
          </a:p>
        </p:txBody>
      </p:sp>
      <p:sp>
        <p:nvSpPr>
          <p:cNvPr id="7" name="正方形/長方形 6">
            <a:extLst>
              <a:ext uri="{FF2B5EF4-FFF2-40B4-BE49-F238E27FC236}">
                <a16:creationId xmlns:a16="http://schemas.microsoft.com/office/drawing/2014/main" id="{294E05CE-DA8A-EA4A-BC6E-8CDF60C5AC00}"/>
              </a:ext>
            </a:extLst>
          </p:cNvPr>
          <p:cNvSpPr/>
          <p:nvPr/>
        </p:nvSpPr>
        <p:spPr>
          <a:xfrm>
            <a:off x="157655" y="0"/>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
        <p:nvSpPr>
          <p:cNvPr id="8" name="正方形/長方形 7">
            <a:extLst>
              <a:ext uri="{FF2B5EF4-FFF2-40B4-BE49-F238E27FC236}">
                <a16:creationId xmlns:a16="http://schemas.microsoft.com/office/drawing/2014/main" id="{EA8ED68B-D2D6-FA4C-874E-FF0877DC6DD1}"/>
              </a:ext>
            </a:extLst>
          </p:cNvPr>
          <p:cNvSpPr/>
          <p:nvPr/>
        </p:nvSpPr>
        <p:spPr>
          <a:xfrm>
            <a:off x="157655" y="6707037"/>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
        <p:nvSpPr>
          <p:cNvPr id="9" name="正方形/長方形 8">
            <a:extLst>
              <a:ext uri="{FF2B5EF4-FFF2-40B4-BE49-F238E27FC236}">
                <a16:creationId xmlns:a16="http://schemas.microsoft.com/office/drawing/2014/main" id="{47DB642C-0C17-184C-9217-7713FDFE0A96}"/>
              </a:ext>
            </a:extLst>
          </p:cNvPr>
          <p:cNvSpPr/>
          <p:nvPr/>
        </p:nvSpPr>
        <p:spPr>
          <a:xfrm>
            <a:off x="4925346" y="3720662"/>
            <a:ext cx="2351819"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Tree>
    <p:extLst>
      <p:ext uri="{BB962C8B-B14F-4D97-AF65-F5344CB8AC3E}">
        <p14:creationId xmlns:p14="http://schemas.microsoft.com/office/powerpoint/2010/main" val="3889748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312420" y="110355"/>
            <a:ext cx="11567160" cy="977462"/>
          </a:xfrm>
          <a:prstGeom prst="rect">
            <a:avLst/>
          </a:prstGeom>
        </p:spPr>
        <p:txBody>
          <a:bodyPr>
            <a:normAutofit/>
          </a:bodyPr>
          <a:lstStyle>
            <a:lvl1pPr>
              <a:lnSpc>
                <a:spcPct val="100000"/>
              </a:lnSpc>
              <a:defRPr sz="3200" b="1">
                <a:solidFill>
                  <a:schemeClr val="accent1"/>
                </a:solidFill>
                <a:latin typeface="Yu Gothic" panose="020B0400000000000000" pitchFamily="34" charset="-128"/>
                <a:ea typeface="Yu Gothic" panose="020B0400000000000000" pitchFamily="34" charset="-128"/>
              </a:defRPr>
            </a:lvl1pPr>
          </a:lstStyle>
          <a:p>
            <a:r>
              <a:rPr lang="ja-JP" altLang="en-US" dirty="0"/>
              <a:t>マスター タイトルの書式設定</a:t>
            </a:r>
            <a:endParaRPr lang="en-US" dirty="0"/>
          </a:p>
        </p:txBody>
      </p:sp>
      <p:sp>
        <p:nvSpPr>
          <p:cNvPr id="3" name="Content Placeholder 2"/>
          <p:cNvSpPr>
            <a:spLocks noGrp="1"/>
          </p:cNvSpPr>
          <p:nvPr>
            <p:ph idx="1"/>
          </p:nvPr>
        </p:nvSpPr>
        <p:spPr>
          <a:xfrm>
            <a:off x="312420" y="1340069"/>
            <a:ext cx="11567160" cy="4836894"/>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277521"/>
            <a:ext cx="2743200" cy="365125"/>
          </a:xfrm>
        </p:spPr>
        <p:txBody>
          <a:bodyPr/>
          <a:lstStyle/>
          <a:p>
            <a:fld id="{97874FFB-B784-43A6-B25B-69CA378C4AB7}" type="datetime1">
              <a:rPr lang="ja-JP" altLang="en-US" smtClean="0">
                <a:solidFill>
                  <a:prstClr val="black">
                    <a:tint val="75000"/>
                  </a:prstClr>
                </a:solidFill>
              </a:rPr>
              <a:pPr/>
              <a:t>2026/5/28</a:t>
            </a:fld>
            <a:endParaRPr lang="ja-JP" altLang="en-US">
              <a:solidFill>
                <a:prstClr val="black">
                  <a:tint val="75000"/>
                </a:prstClr>
              </a:solidFill>
            </a:endParaRPr>
          </a:p>
        </p:txBody>
      </p:sp>
      <p:sp>
        <p:nvSpPr>
          <p:cNvPr id="5" name="Footer Placeholder 4"/>
          <p:cNvSpPr>
            <a:spLocks noGrp="1"/>
          </p:cNvSpPr>
          <p:nvPr>
            <p:ph type="ftr" sz="quarter" idx="11"/>
          </p:nvPr>
        </p:nvSpPr>
        <p:spPr>
          <a:xfrm>
            <a:off x="4038600" y="6277521"/>
            <a:ext cx="4114800" cy="365125"/>
          </a:xfrm>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a:xfrm>
            <a:off x="10850252" y="6277521"/>
            <a:ext cx="503548" cy="365125"/>
          </a:xfrm>
        </p:spPr>
        <p:txBody>
          <a:bodyPr/>
          <a:lstStyle>
            <a:lvl1pPr>
              <a:defRPr sz="1800"/>
            </a:lvl1pPr>
          </a:lstStyle>
          <a:p>
            <a:fld id="{0DADBF44-3BCB-8F4A-8AD7-D18A9CB20BFE}" type="slidenum">
              <a:rPr lang="ja-JP" altLang="en-US" smtClean="0">
                <a:solidFill>
                  <a:prstClr val="black">
                    <a:tint val="75000"/>
                  </a:prstClr>
                </a:solidFill>
              </a:rPr>
              <a:pPr/>
              <a:t>‹#›</a:t>
            </a:fld>
            <a:endParaRPr lang="ja-JP" altLang="en-US">
              <a:solidFill>
                <a:prstClr val="black">
                  <a:tint val="75000"/>
                </a:prstClr>
              </a:solidFill>
            </a:endParaRPr>
          </a:p>
        </p:txBody>
      </p:sp>
      <p:sp>
        <p:nvSpPr>
          <p:cNvPr id="20" name="正方形/長方形 19">
            <a:extLst>
              <a:ext uri="{FF2B5EF4-FFF2-40B4-BE49-F238E27FC236}">
                <a16:creationId xmlns:a16="http://schemas.microsoft.com/office/drawing/2014/main" id="{5054E000-A2A1-C345-A42A-CEA9EC4B9014}"/>
              </a:ext>
            </a:extLst>
          </p:cNvPr>
          <p:cNvSpPr/>
          <p:nvPr/>
        </p:nvSpPr>
        <p:spPr>
          <a:xfrm>
            <a:off x="157655" y="0"/>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
        <p:nvSpPr>
          <p:cNvPr id="21" name="正方形/長方形 20">
            <a:extLst>
              <a:ext uri="{FF2B5EF4-FFF2-40B4-BE49-F238E27FC236}">
                <a16:creationId xmlns:a16="http://schemas.microsoft.com/office/drawing/2014/main" id="{BA631658-99A9-7A4B-9568-17157155D492}"/>
              </a:ext>
            </a:extLst>
          </p:cNvPr>
          <p:cNvSpPr/>
          <p:nvPr/>
        </p:nvSpPr>
        <p:spPr>
          <a:xfrm>
            <a:off x="157655" y="6707037"/>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Tree>
    <p:extLst>
      <p:ext uri="{BB962C8B-B14F-4D97-AF65-F5344CB8AC3E}">
        <p14:creationId xmlns:p14="http://schemas.microsoft.com/office/powerpoint/2010/main" val="2645102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4F4D762B-B626-544E-9A0F-BAC38E7CFED2}"/>
              </a:ext>
            </a:extLst>
          </p:cNvPr>
          <p:cNvSpPr>
            <a:spLocks noGrp="1"/>
          </p:cNvSpPr>
          <p:nvPr>
            <p:ph type="title"/>
          </p:nvPr>
        </p:nvSpPr>
        <p:spPr>
          <a:xfrm>
            <a:off x="831850" y="1709738"/>
            <a:ext cx="10515600" cy="2852737"/>
          </a:xfrm>
          <a:prstGeom prst="rect">
            <a:avLst/>
          </a:prstGeom>
        </p:spPr>
        <p:txBody>
          <a:bodyPr anchor="b">
            <a:normAutofit/>
          </a:bodyPr>
          <a:lstStyle>
            <a:lvl1pPr>
              <a:defRPr sz="3600" b="1" i="0">
                <a:solidFill>
                  <a:schemeClr val="accent1"/>
                </a:solidFill>
                <a:latin typeface="Yu Gothic" panose="020B0400000000000000" pitchFamily="34" charset="-128"/>
                <a:ea typeface="Yu Gothic" panose="020B0400000000000000" pitchFamily="34" charset="-128"/>
              </a:defRPr>
            </a:lvl1pPr>
          </a:lstStyle>
          <a:p>
            <a:r>
              <a:rPr lang="ja-JP" altLang="en-US" dirty="0"/>
              <a:t>マスター タイトルの書式設定</a:t>
            </a:r>
            <a:endParaRPr lang="en-US" dirty="0"/>
          </a:p>
        </p:txBody>
      </p:sp>
      <p:sp>
        <p:nvSpPr>
          <p:cNvPr id="17" name="Text Placeholder 2">
            <a:extLst>
              <a:ext uri="{FF2B5EF4-FFF2-40B4-BE49-F238E27FC236}">
                <a16:creationId xmlns:a16="http://schemas.microsoft.com/office/drawing/2014/main" id="{E4E70F28-9CDD-C649-8287-5A58A280FF58}"/>
              </a:ext>
            </a:extLst>
          </p:cNvPr>
          <p:cNvSpPr>
            <a:spLocks noGrp="1"/>
          </p:cNvSpPr>
          <p:nvPr>
            <p:ph type="body" idx="1"/>
          </p:nvPr>
        </p:nvSpPr>
        <p:spPr>
          <a:xfrm>
            <a:off x="831850" y="4589463"/>
            <a:ext cx="10515600" cy="1500187"/>
          </a:xfrm>
        </p:spPr>
        <p:txBody>
          <a:bodyPr anchor="ct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18" name="Date Placeholder 3">
            <a:extLst>
              <a:ext uri="{FF2B5EF4-FFF2-40B4-BE49-F238E27FC236}">
                <a16:creationId xmlns:a16="http://schemas.microsoft.com/office/drawing/2014/main" id="{E710C78C-6195-9940-96DB-359AC0D81185}"/>
              </a:ext>
            </a:extLst>
          </p:cNvPr>
          <p:cNvSpPr>
            <a:spLocks noGrp="1"/>
          </p:cNvSpPr>
          <p:nvPr>
            <p:ph type="dt" sz="half" idx="10"/>
          </p:nvPr>
        </p:nvSpPr>
        <p:spPr>
          <a:xfrm>
            <a:off x="838200" y="6277520"/>
            <a:ext cx="2743200" cy="365125"/>
          </a:xfrm>
        </p:spPr>
        <p:txBody>
          <a:bodyPr/>
          <a:lstStyle/>
          <a:p>
            <a:fld id="{B355ECBE-55FB-45DC-83EE-02A0D4BCC1BA}" type="datetime1">
              <a:rPr lang="ja-JP" altLang="en-US" smtClean="0">
                <a:solidFill>
                  <a:prstClr val="black">
                    <a:tint val="75000"/>
                  </a:prstClr>
                </a:solidFill>
              </a:rPr>
              <a:pPr/>
              <a:t>2026/5/28</a:t>
            </a:fld>
            <a:endParaRPr lang="ja-JP" altLang="en-US">
              <a:solidFill>
                <a:prstClr val="black">
                  <a:tint val="75000"/>
                </a:prstClr>
              </a:solidFill>
            </a:endParaRPr>
          </a:p>
        </p:txBody>
      </p:sp>
      <p:sp>
        <p:nvSpPr>
          <p:cNvPr id="19" name="Footer Placeholder 4">
            <a:extLst>
              <a:ext uri="{FF2B5EF4-FFF2-40B4-BE49-F238E27FC236}">
                <a16:creationId xmlns:a16="http://schemas.microsoft.com/office/drawing/2014/main" id="{DEC338C2-BE14-0145-8D44-C6A500E5E613}"/>
              </a:ext>
            </a:extLst>
          </p:cNvPr>
          <p:cNvSpPr>
            <a:spLocks noGrp="1"/>
          </p:cNvSpPr>
          <p:nvPr>
            <p:ph type="ftr" sz="quarter" idx="11"/>
          </p:nvPr>
        </p:nvSpPr>
        <p:spPr>
          <a:xfrm>
            <a:off x="4038600" y="6277520"/>
            <a:ext cx="4114800" cy="365125"/>
          </a:xfrm>
        </p:spPr>
        <p:txBody>
          <a:bodyPr/>
          <a:lstStyle/>
          <a:p>
            <a:endParaRPr lang="ja-JP" altLang="en-US">
              <a:solidFill>
                <a:prstClr val="black">
                  <a:tint val="75000"/>
                </a:prstClr>
              </a:solidFill>
            </a:endParaRPr>
          </a:p>
        </p:txBody>
      </p:sp>
      <p:sp>
        <p:nvSpPr>
          <p:cNvPr id="20" name="Slide Number Placeholder 5">
            <a:extLst>
              <a:ext uri="{FF2B5EF4-FFF2-40B4-BE49-F238E27FC236}">
                <a16:creationId xmlns:a16="http://schemas.microsoft.com/office/drawing/2014/main" id="{600BB1C4-BF87-204F-AC58-46A09E312214}"/>
              </a:ext>
            </a:extLst>
          </p:cNvPr>
          <p:cNvSpPr>
            <a:spLocks noGrp="1"/>
          </p:cNvSpPr>
          <p:nvPr>
            <p:ph type="sldNum" sz="quarter" idx="12"/>
          </p:nvPr>
        </p:nvSpPr>
        <p:spPr>
          <a:xfrm>
            <a:off x="9131105" y="6277520"/>
            <a:ext cx="2743200" cy="365125"/>
          </a:xfrm>
        </p:spPr>
        <p:txBody>
          <a:bodyPr/>
          <a:lstStyle/>
          <a:p>
            <a:fld id="{0DADBF44-3BCB-8F4A-8AD7-D18A9CB20BFE}" type="slidenum">
              <a:rPr lang="ja-JP" altLang="en-US" smtClean="0">
                <a:solidFill>
                  <a:prstClr val="black">
                    <a:tint val="75000"/>
                  </a:prstClr>
                </a:solidFill>
              </a:rPr>
              <a:pPr/>
              <a:t>‹#›</a:t>
            </a:fld>
            <a:endParaRPr lang="ja-JP" altLang="en-US">
              <a:solidFill>
                <a:prstClr val="black">
                  <a:tint val="75000"/>
                </a:prstClr>
              </a:solidFill>
            </a:endParaRPr>
          </a:p>
        </p:txBody>
      </p:sp>
      <p:sp>
        <p:nvSpPr>
          <p:cNvPr id="21" name="正方形/長方形 20">
            <a:extLst>
              <a:ext uri="{FF2B5EF4-FFF2-40B4-BE49-F238E27FC236}">
                <a16:creationId xmlns:a16="http://schemas.microsoft.com/office/drawing/2014/main" id="{819EE777-D531-5F42-A85F-2FE8E19E6AEE}"/>
              </a:ext>
            </a:extLst>
          </p:cNvPr>
          <p:cNvSpPr/>
          <p:nvPr/>
        </p:nvSpPr>
        <p:spPr>
          <a:xfrm>
            <a:off x="157655" y="0"/>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
        <p:nvSpPr>
          <p:cNvPr id="22" name="正方形/長方形 21">
            <a:extLst>
              <a:ext uri="{FF2B5EF4-FFF2-40B4-BE49-F238E27FC236}">
                <a16:creationId xmlns:a16="http://schemas.microsoft.com/office/drawing/2014/main" id="{3545F0D6-C6FE-D44A-807B-A3C0FFE754C7}"/>
              </a:ext>
            </a:extLst>
          </p:cNvPr>
          <p:cNvSpPr/>
          <p:nvPr/>
        </p:nvSpPr>
        <p:spPr>
          <a:xfrm>
            <a:off x="157655" y="6707037"/>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
        <p:nvSpPr>
          <p:cNvPr id="23" name="正方形/長方形 22">
            <a:extLst>
              <a:ext uri="{FF2B5EF4-FFF2-40B4-BE49-F238E27FC236}">
                <a16:creationId xmlns:a16="http://schemas.microsoft.com/office/drawing/2014/main" id="{6DE88B7B-68E1-5F4E-8F83-DC754E525558}"/>
              </a:ext>
            </a:extLst>
          </p:cNvPr>
          <p:cNvSpPr/>
          <p:nvPr/>
        </p:nvSpPr>
        <p:spPr>
          <a:xfrm>
            <a:off x="831850" y="4599051"/>
            <a:ext cx="1460295"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Tree>
    <p:extLst>
      <p:ext uri="{BB962C8B-B14F-4D97-AF65-F5344CB8AC3E}">
        <p14:creationId xmlns:p14="http://schemas.microsoft.com/office/powerpoint/2010/main" val="713640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29" name="Title 1">
            <a:extLst>
              <a:ext uri="{FF2B5EF4-FFF2-40B4-BE49-F238E27FC236}">
                <a16:creationId xmlns:a16="http://schemas.microsoft.com/office/drawing/2014/main" id="{46DEA5D1-9CFB-BC4D-9E78-52CAE9FFB369}"/>
              </a:ext>
            </a:extLst>
          </p:cNvPr>
          <p:cNvSpPr>
            <a:spLocks noGrp="1"/>
          </p:cNvSpPr>
          <p:nvPr>
            <p:ph type="title"/>
          </p:nvPr>
        </p:nvSpPr>
        <p:spPr>
          <a:xfrm>
            <a:off x="312420" y="110355"/>
            <a:ext cx="11567160" cy="977462"/>
          </a:xfrm>
          <a:prstGeom prst="rect">
            <a:avLst/>
          </a:prstGeom>
        </p:spPr>
        <p:txBody>
          <a:bodyPr>
            <a:normAutofit/>
          </a:bodyPr>
          <a:lstStyle>
            <a:lvl1pPr>
              <a:lnSpc>
                <a:spcPct val="100000"/>
              </a:lnSpc>
              <a:defRPr sz="3200" b="1">
                <a:solidFill>
                  <a:schemeClr val="accent1"/>
                </a:solidFill>
                <a:latin typeface="Yu Gothic" panose="020B0400000000000000" pitchFamily="34" charset="-128"/>
                <a:ea typeface="Yu Gothic" panose="020B0400000000000000" pitchFamily="34" charset="-128"/>
              </a:defRPr>
            </a:lvl1pPr>
          </a:lstStyle>
          <a:p>
            <a:r>
              <a:rPr lang="ja-JP" altLang="en-US" dirty="0"/>
              <a:t>マスター タイトルの書式設定</a:t>
            </a:r>
            <a:endParaRPr lang="en-US" dirty="0"/>
          </a:p>
        </p:txBody>
      </p:sp>
      <p:sp>
        <p:nvSpPr>
          <p:cNvPr id="31" name="Date Placeholder 3">
            <a:extLst>
              <a:ext uri="{FF2B5EF4-FFF2-40B4-BE49-F238E27FC236}">
                <a16:creationId xmlns:a16="http://schemas.microsoft.com/office/drawing/2014/main" id="{61731B0D-82B5-F74B-9E9F-97072C008F08}"/>
              </a:ext>
            </a:extLst>
          </p:cNvPr>
          <p:cNvSpPr>
            <a:spLocks noGrp="1"/>
          </p:cNvSpPr>
          <p:nvPr>
            <p:ph type="dt" sz="half" idx="10"/>
          </p:nvPr>
        </p:nvSpPr>
        <p:spPr>
          <a:xfrm>
            <a:off x="838200" y="6277521"/>
            <a:ext cx="2743200" cy="365125"/>
          </a:xfrm>
        </p:spPr>
        <p:txBody>
          <a:bodyPr/>
          <a:lstStyle/>
          <a:p>
            <a:fld id="{F954A45A-245A-4125-8010-3F8DAB86524B}" type="datetime1">
              <a:rPr lang="ja-JP" altLang="en-US" smtClean="0">
                <a:solidFill>
                  <a:prstClr val="black">
                    <a:tint val="75000"/>
                  </a:prstClr>
                </a:solidFill>
              </a:rPr>
              <a:pPr/>
              <a:t>2026/5/28</a:t>
            </a:fld>
            <a:endParaRPr lang="ja-JP" altLang="en-US">
              <a:solidFill>
                <a:prstClr val="black">
                  <a:tint val="75000"/>
                </a:prstClr>
              </a:solidFill>
            </a:endParaRPr>
          </a:p>
        </p:txBody>
      </p:sp>
      <p:sp>
        <p:nvSpPr>
          <p:cNvPr id="32" name="Footer Placeholder 4">
            <a:extLst>
              <a:ext uri="{FF2B5EF4-FFF2-40B4-BE49-F238E27FC236}">
                <a16:creationId xmlns:a16="http://schemas.microsoft.com/office/drawing/2014/main" id="{00A3DB7E-46B3-3341-A9FA-C02E87004973}"/>
              </a:ext>
            </a:extLst>
          </p:cNvPr>
          <p:cNvSpPr>
            <a:spLocks noGrp="1"/>
          </p:cNvSpPr>
          <p:nvPr>
            <p:ph type="ftr" sz="quarter" idx="11"/>
          </p:nvPr>
        </p:nvSpPr>
        <p:spPr>
          <a:xfrm>
            <a:off x="4038600" y="6277521"/>
            <a:ext cx="4114800" cy="365125"/>
          </a:xfrm>
        </p:spPr>
        <p:txBody>
          <a:bodyPr/>
          <a:lstStyle/>
          <a:p>
            <a:endParaRPr lang="ja-JP" altLang="en-US">
              <a:solidFill>
                <a:prstClr val="black">
                  <a:tint val="75000"/>
                </a:prstClr>
              </a:solidFill>
            </a:endParaRPr>
          </a:p>
        </p:txBody>
      </p:sp>
      <p:sp>
        <p:nvSpPr>
          <p:cNvPr id="33" name="Slide Number Placeholder 5">
            <a:extLst>
              <a:ext uri="{FF2B5EF4-FFF2-40B4-BE49-F238E27FC236}">
                <a16:creationId xmlns:a16="http://schemas.microsoft.com/office/drawing/2014/main" id="{9353B8CC-A867-3449-A2D8-A8DB30937769}"/>
              </a:ext>
            </a:extLst>
          </p:cNvPr>
          <p:cNvSpPr>
            <a:spLocks noGrp="1"/>
          </p:cNvSpPr>
          <p:nvPr>
            <p:ph type="sldNum" sz="quarter" idx="12"/>
          </p:nvPr>
        </p:nvSpPr>
        <p:spPr>
          <a:xfrm>
            <a:off x="10878532" y="6277521"/>
            <a:ext cx="475268" cy="365125"/>
          </a:xfrm>
        </p:spPr>
        <p:txBody>
          <a:bodyPr/>
          <a:lstStyle>
            <a:lvl1pPr>
              <a:defRPr sz="1800"/>
            </a:lvl1pPr>
          </a:lstStyle>
          <a:p>
            <a:fld id="{0DADBF44-3BCB-8F4A-8AD7-D18A9CB20BFE}" type="slidenum">
              <a:rPr lang="ja-JP" altLang="en-US" smtClean="0">
                <a:solidFill>
                  <a:prstClr val="black">
                    <a:tint val="75000"/>
                  </a:prstClr>
                </a:solidFill>
              </a:rPr>
              <a:pPr/>
              <a:t>‹#›</a:t>
            </a:fld>
            <a:endParaRPr lang="ja-JP" altLang="en-US">
              <a:solidFill>
                <a:prstClr val="black">
                  <a:tint val="75000"/>
                </a:prstClr>
              </a:solidFill>
            </a:endParaRPr>
          </a:p>
        </p:txBody>
      </p:sp>
      <p:sp>
        <p:nvSpPr>
          <p:cNvPr id="34" name="正方形/長方形 33">
            <a:extLst>
              <a:ext uri="{FF2B5EF4-FFF2-40B4-BE49-F238E27FC236}">
                <a16:creationId xmlns:a16="http://schemas.microsoft.com/office/drawing/2014/main" id="{16660C04-578C-754A-B7A6-27ECCEC0BD9E}"/>
              </a:ext>
            </a:extLst>
          </p:cNvPr>
          <p:cNvSpPr/>
          <p:nvPr/>
        </p:nvSpPr>
        <p:spPr>
          <a:xfrm>
            <a:off x="157655" y="0"/>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
        <p:nvSpPr>
          <p:cNvPr id="35" name="正方形/長方形 34">
            <a:extLst>
              <a:ext uri="{FF2B5EF4-FFF2-40B4-BE49-F238E27FC236}">
                <a16:creationId xmlns:a16="http://schemas.microsoft.com/office/drawing/2014/main" id="{7DCFC663-B3B1-FD4B-9FC4-5C90CBA093C0}"/>
              </a:ext>
            </a:extLst>
          </p:cNvPr>
          <p:cNvSpPr/>
          <p:nvPr/>
        </p:nvSpPr>
        <p:spPr>
          <a:xfrm>
            <a:off x="157655" y="6707037"/>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Tree>
    <p:extLst>
      <p:ext uri="{BB962C8B-B14F-4D97-AF65-F5344CB8AC3E}">
        <p14:creationId xmlns:p14="http://schemas.microsoft.com/office/powerpoint/2010/main" val="1142983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3A25AF-4C84-46F2-8F83-B3B88DEAD25C}" type="datetime1">
              <a:rPr lang="ja-JP" altLang="en-US" smtClean="0">
                <a:solidFill>
                  <a:prstClr val="black">
                    <a:tint val="75000"/>
                  </a:prstClr>
                </a:solidFill>
              </a:rPr>
              <a:pPr/>
              <a:t>2026/5/28</a:t>
            </a:fld>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0DADBF44-3BCB-8F4A-8AD7-D18A9CB20B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834475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27752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6E29EF7E-9A0D-490A-A064-E85781DA10F1}" type="datetime1">
              <a:rPr lang="ja-JP" altLang="en-US" smtClean="0">
                <a:solidFill>
                  <a:prstClr val="black">
                    <a:tint val="75000"/>
                  </a:prstClr>
                </a:solidFill>
              </a:rPr>
              <a:pPr defTabSz="457200"/>
              <a:t>2026/5/28</a:t>
            </a:fld>
            <a:endParaRPr lang="ja-JP" altLang="en-US">
              <a:solidFill>
                <a:prstClr val="black">
                  <a:tint val="75000"/>
                </a:prstClr>
              </a:solidFill>
            </a:endParaRPr>
          </a:p>
        </p:txBody>
      </p:sp>
      <p:sp>
        <p:nvSpPr>
          <p:cNvPr id="5" name="Footer Placeholder 4"/>
          <p:cNvSpPr>
            <a:spLocks noGrp="1"/>
          </p:cNvSpPr>
          <p:nvPr>
            <p:ph type="ftr" sz="quarter" idx="3"/>
          </p:nvPr>
        </p:nvSpPr>
        <p:spPr>
          <a:xfrm>
            <a:off x="4038600" y="627752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ja-JP" altLang="en-US">
              <a:solidFill>
                <a:prstClr val="black">
                  <a:tint val="75000"/>
                </a:prstClr>
              </a:solidFill>
            </a:endParaRPr>
          </a:p>
        </p:txBody>
      </p:sp>
      <p:sp>
        <p:nvSpPr>
          <p:cNvPr id="6" name="Slide Number Placeholder 5"/>
          <p:cNvSpPr>
            <a:spLocks noGrp="1"/>
          </p:cNvSpPr>
          <p:nvPr>
            <p:ph type="sldNum" sz="quarter" idx="4"/>
          </p:nvPr>
        </p:nvSpPr>
        <p:spPr>
          <a:xfrm>
            <a:off x="8610600" y="627752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0DADBF44-3BCB-8F4A-8AD7-D18A9CB20BFE}" type="slidenum">
              <a:rPr lang="ja-JP" altLang="en-US" smtClean="0">
                <a:solidFill>
                  <a:prstClr val="black">
                    <a:tint val="75000"/>
                  </a:prstClr>
                </a:solidFill>
              </a:rPr>
              <a:pPr defTabSz="457200"/>
              <a:t>‹#›</a:t>
            </a:fld>
            <a:endParaRPr lang="ja-JP" altLang="en-US">
              <a:solidFill>
                <a:prstClr val="black">
                  <a:tint val="75000"/>
                </a:prstClr>
              </a:solidFill>
            </a:endParaRPr>
          </a:p>
        </p:txBody>
      </p:sp>
    </p:spTree>
    <p:extLst>
      <p:ext uri="{BB962C8B-B14F-4D97-AF65-F5344CB8AC3E}">
        <p14:creationId xmlns:p14="http://schemas.microsoft.com/office/powerpoint/2010/main" val="36093269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BC12E-C891-77B3-45BB-1D82C8439CC0}"/>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1BBBFA36-2DD8-ED57-5CCA-A0AD8D7E7420}"/>
              </a:ext>
            </a:extLst>
          </p:cNvPr>
          <p:cNvSpPr/>
          <p:nvPr/>
        </p:nvSpPr>
        <p:spPr bwMode="gray">
          <a:xfrm>
            <a:off x="423069" y="850811"/>
            <a:ext cx="11376866" cy="580752"/>
          </a:xfrm>
          <a:prstGeom prst="rect">
            <a:avLst/>
          </a:prstGeom>
          <a:solidFill>
            <a:schemeClr val="accent1">
              <a:lumMod val="20000"/>
              <a:lumOff val="8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r>
              <a:rPr lang="ja-JP" altLang="en-US" b="1" dirty="0">
                <a:solidFill>
                  <a:srgbClr val="0070C0"/>
                </a:solidFill>
              </a:rPr>
              <a:t>応募者名（ふりがな）：</a:t>
            </a:r>
            <a:r>
              <a:rPr lang="en-US" altLang="ja-JP" b="1" dirty="0">
                <a:solidFill>
                  <a:schemeClr val="tx1"/>
                </a:solidFill>
              </a:rPr>
              <a:t>※</a:t>
            </a:r>
            <a:r>
              <a:rPr lang="ja-JP" altLang="en-US" b="1" dirty="0">
                <a:solidFill>
                  <a:schemeClr val="tx1"/>
                </a:solidFill>
              </a:rPr>
              <a:t>記入してください</a:t>
            </a:r>
            <a:endParaRPr lang="en-US" altLang="ja-JP" b="1" dirty="0">
              <a:solidFill>
                <a:schemeClr val="tx1"/>
              </a:solidFill>
            </a:endParaRPr>
          </a:p>
          <a:p>
            <a:r>
              <a:rPr lang="ja-JP" altLang="en-US" b="1" dirty="0">
                <a:solidFill>
                  <a:srgbClr val="0070C0"/>
                </a:solidFill>
              </a:rPr>
              <a:t>取組の名称：</a:t>
            </a:r>
            <a:r>
              <a:rPr lang="en-US" altLang="ja-JP" b="1" dirty="0">
                <a:solidFill>
                  <a:schemeClr val="tx1"/>
                </a:solidFill>
              </a:rPr>
              <a:t>※</a:t>
            </a:r>
            <a:r>
              <a:rPr lang="ja-JP" altLang="en-US" b="1" dirty="0">
                <a:solidFill>
                  <a:schemeClr val="tx1"/>
                </a:solidFill>
              </a:rPr>
              <a:t>記入してください</a:t>
            </a:r>
          </a:p>
        </p:txBody>
      </p:sp>
      <p:sp>
        <p:nvSpPr>
          <p:cNvPr id="26" name="テキスト ボックス 25">
            <a:extLst>
              <a:ext uri="{FF2B5EF4-FFF2-40B4-BE49-F238E27FC236}">
                <a16:creationId xmlns:a16="http://schemas.microsoft.com/office/drawing/2014/main" id="{8E4A8923-E582-DF5D-4B16-4922CC53A7C9}"/>
              </a:ext>
            </a:extLst>
          </p:cNvPr>
          <p:cNvSpPr txBox="1"/>
          <p:nvPr/>
        </p:nvSpPr>
        <p:spPr bwMode="gray">
          <a:xfrm>
            <a:off x="357074" y="3539214"/>
            <a:ext cx="5605130" cy="307777"/>
          </a:xfrm>
          <a:prstGeom prst="rect">
            <a:avLst/>
          </a:prstGeom>
          <a:noFill/>
          <a:ln>
            <a:noFill/>
          </a:ln>
        </p:spPr>
        <p:txBody>
          <a:bodyPr wrap="square" rtlCol="0">
            <a:spAutoFit/>
          </a:bodyPr>
          <a:lstStyle/>
          <a:p>
            <a:pPr>
              <a:spcAft>
                <a:spcPts val="300"/>
              </a:spcAft>
            </a:pPr>
            <a:r>
              <a:rPr kumimoji="1" lang="en-US" altLang="ja-JP" sz="1400" dirty="0"/>
              <a:t>※</a:t>
            </a:r>
            <a:r>
              <a:rPr kumimoji="1" lang="ja-JP" altLang="en-US" sz="1400" dirty="0"/>
              <a:t>記入欄</a:t>
            </a:r>
            <a:endParaRPr kumimoji="1" lang="en-US" altLang="ja-JP" sz="1400" dirty="0"/>
          </a:p>
        </p:txBody>
      </p:sp>
      <p:sp>
        <p:nvSpPr>
          <p:cNvPr id="29" name="正方形/長方形 28">
            <a:extLst>
              <a:ext uri="{FF2B5EF4-FFF2-40B4-BE49-F238E27FC236}">
                <a16:creationId xmlns:a16="http://schemas.microsoft.com/office/drawing/2014/main" id="{50414D79-F457-BD7A-C9B4-62F4048CD81A}"/>
              </a:ext>
            </a:extLst>
          </p:cNvPr>
          <p:cNvSpPr/>
          <p:nvPr/>
        </p:nvSpPr>
        <p:spPr>
          <a:xfrm>
            <a:off x="417637" y="1791516"/>
            <a:ext cx="5616000" cy="1114945"/>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30" name="正方形/長方形 29">
            <a:extLst>
              <a:ext uri="{FF2B5EF4-FFF2-40B4-BE49-F238E27FC236}">
                <a16:creationId xmlns:a16="http://schemas.microsoft.com/office/drawing/2014/main" id="{5280526B-4138-A471-5FB1-3DF0B998CC63}"/>
              </a:ext>
            </a:extLst>
          </p:cNvPr>
          <p:cNvSpPr/>
          <p:nvPr/>
        </p:nvSpPr>
        <p:spPr>
          <a:xfrm>
            <a:off x="404691" y="3431655"/>
            <a:ext cx="5635834" cy="136872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31" name="正方形/長方形 30">
            <a:extLst>
              <a:ext uri="{FF2B5EF4-FFF2-40B4-BE49-F238E27FC236}">
                <a16:creationId xmlns:a16="http://schemas.microsoft.com/office/drawing/2014/main" id="{6FD8209B-ECB4-1F8C-7FE6-F2124B301691}"/>
              </a:ext>
            </a:extLst>
          </p:cNvPr>
          <p:cNvSpPr/>
          <p:nvPr/>
        </p:nvSpPr>
        <p:spPr>
          <a:xfrm>
            <a:off x="6243836" y="3327713"/>
            <a:ext cx="5612160" cy="1223898"/>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nvGrpSpPr>
          <p:cNvPr id="27" name="グループ化 26">
            <a:extLst>
              <a:ext uri="{FF2B5EF4-FFF2-40B4-BE49-F238E27FC236}">
                <a16:creationId xmlns:a16="http://schemas.microsoft.com/office/drawing/2014/main" id="{570931AC-8254-6221-88BA-A25F3E9620D5}"/>
              </a:ext>
            </a:extLst>
          </p:cNvPr>
          <p:cNvGrpSpPr/>
          <p:nvPr/>
        </p:nvGrpSpPr>
        <p:grpSpPr>
          <a:xfrm>
            <a:off x="404691" y="1456925"/>
            <a:ext cx="3168933" cy="338554"/>
            <a:chOff x="1712422" y="1990073"/>
            <a:chExt cx="3168933" cy="338554"/>
          </a:xfrm>
        </p:grpSpPr>
        <p:sp>
          <p:nvSpPr>
            <p:cNvPr id="33" name="テキスト ボックス 32">
              <a:extLst>
                <a:ext uri="{FF2B5EF4-FFF2-40B4-BE49-F238E27FC236}">
                  <a16:creationId xmlns:a16="http://schemas.microsoft.com/office/drawing/2014/main" id="{2D558F41-177A-7A4B-2A7A-38DC7C4E5696}"/>
                </a:ext>
              </a:extLst>
            </p:cNvPr>
            <p:cNvSpPr txBox="1"/>
            <p:nvPr/>
          </p:nvSpPr>
          <p:spPr bwMode="gray">
            <a:xfrm>
              <a:off x="1777620" y="1990073"/>
              <a:ext cx="3103735" cy="338554"/>
            </a:xfrm>
            <a:prstGeom prst="rect">
              <a:avLst/>
            </a:prstGeom>
            <a:noFill/>
          </p:spPr>
          <p:txBody>
            <a:bodyPr wrap="none" rtlCol="0">
              <a:spAutoFit/>
            </a:bodyPr>
            <a:lstStyle/>
            <a:p>
              <a:pPr>
                <a:spcAft>
                  <a:spcPts val="300"/>
                </a:spcAft>
              </a:pPr>
              <a:r>
                <a:rPr kumimoji="1" lang="ja-JP" altLang="en-US" sz="1600" b="1" dirty="0">
                  <a:solidFill>
                    <a:srgbClr val="0070C0"/>
                  </a:solidFill>
                </a:rPr>
                <a:t>１ 取組の概要：</a:t>
              </a:r>
              <a:r>
                <a:rPr lang="ja-JP" altLang="en-US" sz="1600" b="1" dirty="0">
                  <a:solidFill>
                    <a:srgbClr val="0070C0"/>
                  </a:solidFill>
                </a:rPr>
                <a:t>取組全体の概要</a:t>
              </a:r>
              <a:endParaRPr kumimoji="1" lang="ja-JP" altLang="en-US" sz="1600" b="1" dirty="0">
                <a:solidFill>
                  <a:srgbClr val="0070C0"/>
                </a:solidFill>
              </a:endParaRPr>
            </a:p>
          </p:txBody>
        </p:sp>
        <p:sp>
          <p:nvSpPr>
            <p:cNvPr id="34" name="正方形/長方形 33">
              <a:extLst>
                <a:ext uri="{FF2B5EF4-FFF2-40B4-BE49-F238E27FC236}">
                  <a16:creationId xmlns:a16="http://schemas.microsoft.com/office/drawing/2014/main" id="{8DD71FB4-31F9-0C3A-0A58-AD1DBA05B9D8}"/>
                </a:ext>
              </a:extLst>
            </p:cNvPr>
            <p:cNvSpPr/>
            <p:nvPr/>
          </p:nvSpPr>
          <p:spPr bwMode="gray">
            <a:xfrm>
              <a:off x="1712422" y="1995522"/>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grpSp>
        <p:nvGrpSpPr>
          <p:cNvPr id="38" name="グループ化 37">
            <a:extLst>
              <a:ext uri="{FF2B5EF4-FFF2-40B4-BE49-F238E27FC236}">
                <a16:creationId xmlns:a16="http://schemas.microsoft.com/office/drawing/2014/main" id="{CD5F4FCB-0C37-3C0C-E9CA-72EB0CBDDE63}"/>
              </a:ext>
            </a:extLst>
          </p:cNvPr>
          <p:cNvGrpSpPr/>
          <p:nvPr/>
        </p:nvGrpSpPr>
        <p:grpSpPr>
          <a:xfrm>
            <a:off x="380230" y="2953278"/>
            <a:ext cx="6199356" cy="500137"/>
            <a:chOff x="1712422" y="1943435"/>
            <a:chExt cx="6199356" cy="500137"/>
          </a:xfrm>
        </p:grpSpPr>
        <p:sp>
          <p:nvSpPr>
            <p:cNvPr id="39" name="テキスト ボックス 38">
              <a:extLst>
                <a:ext uri="{FF2B5EF4-FFF2-40B4-BE49-F238E27FC236}">
                  <a16:creationId xmlns:a16="http://schemas.microsoft.com/office/drawing/2014/main" id="{9F524380-3C2F-64FB-0B42-598AEF2E1FB4}"/>
                </a:ext>
              </a:extLst>
            </p:cNvPr>
            <p:cNvSpPr txBox="1"/>
            <p:nvPr/>
          </p:nvSpPr>
          <p:spPr bwMode="gray">
            <a:xfrm>
              <a:off x="1781574" y="1943435"/>
              <a:ext cx="6130204" cy="500137"/>
            </a:xfrm>
            <a:prstGeom prst="rect">
              <a:avLst/>
            </a:prstGeom>
            <a:noFill/>
          </p:spPr>
          <p:txBody>
            <a:bodyPr wrap="none" tIns="0" rtlCol="0">
              <a:spAutoFit/>
            </a:bodyPr>
            <a:lstStyle/>
            <a:p>
              <a:pPr>
                <a:spcAft>
                  <a:spcPts val="300"/>
                </a:spcAft>
              </a:pPr>
              <a:r>
                <a:rPr lang="ja-JP" altLang="en-US" sz="1600" b="1" dirty="0">
                  <a:solidFill>
                    <a:srgbClr val="0070C0"/>
                  </a:solidFill>
                </a:rPr>
                <a:t>２ 実績：</a:t>
              </a:r>
              <a:r>
                <a:rPr lang="ja-JP" altLang="en-US" sz="1100" b="1" dirty="0">
                  <a:solidFill>
                    <a:srgbClr val="0070C0"/>
                  </a:solidFill>
                </a:rPr>
                <a:t>活動の範囲や具体的な内容、実施頻度や参加人数等（普及・促進）</a:t>
              </a:r>
              <a:endParaRPr lang="en-US" altLang="ja-JP" sz="1100" b="1" dirty="0">
                <a:solidFill>
                  <a:srgbClr val="0070C0"/>
                </a:solidFill>
              </a:endParaRPr>
            </a:p>
            <a:p>
              <a:pPr>
                <a:spcAft>
                  <a:spcPts val="300"/>
                </a:spcAft>
              </a:pPr>
              <a:r>
                <a:rPr lang="ja-JP" altLang="en-US" sz="1100" b="1" dirty="0">
                  <a:solidFill>
                    <a:srgbClr val="0070C0"/>
                  </a:solidFill>
                </a:rPr>
                <a:t>　　　　 開発した技術、導入した設備のポイントや具体的な仕組み（先進技術／先進導入）</a:t>
              </a:r>
              <a:endParaRPr lang="en-US" altLang="ja-JP" sz="1100" b="1" dirty="0">
                <a:solidFill>
                  <a:srgbClr val="0070C0"/>
                </a:solidFill>
              </a:endParaRPr>
            </a:p>
          </p:txBody>
        </p:sp>
        <p:sp>
          <p:nvSpPr>
            <p:cNvPr id="40" name="正方形/長方形 39">
              <a:extLst>
                <a:ext uri="{FF2B5EF4-FFF2-40B4-BE49-F238E27FC236}">
                  <a16:creationId xmlns:a16="http://schemas.microsoft.com/office/drawing/2014/main" id="{02695044-0A27-5AD5-1340-958C94862A19}"/>
                </a:ext>
              </a:extLst>
            </p:cNvPr>
            <p:cNvSpPr/>
            <p:nvPr/>
          </p:nvSpPr>
          <p:spPr bwMode="gray">
            <a:xfrm>
              <a:off x="1712422" y="1995522"/>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grpSp>
        <p:nvGrpSpPr>
          <p:cNvPr id="41" name="グループ化 40">
            <a:extLst>
              <a:ext uri="{FF2B5EF4-FFF2-40B4-BE49-F238E27FC236}">
                <a16:creationId xmlns:a16="http://schemas.microsoft.com/office/drawing/2014/main" id="{E2B622DF-5C2C-D545-3AB2-1BE54BA8B202}"/>
              </a:ext>
            </a:extLst>
          </p:cNvPr>
          <p:cNvGrpSpPr/>
          <p:nvPr/>
        </p:nvGrpSpPr>
        <p:grpSpPr>
          <a:xfrm>
            <a:off x="6243836" y="2978594"/>
            <a:ext cx="5220744" cy="338554"/>
            <a:chOff x="1733849" y="1844296"/>
            <a:chExt cx="5220744" cy="338554"/>
          </a:xfrm>
        </p:grpSpPr>
        <p:sp>
          <p:nvSpPr>
            <p:cNvPr id="42" name="テキスト ボックス 41">
              <a:extLst>
                <a:ext uri="{FF2B5EF4-FFF2-40B4-BE49-F238E27FC236}">
                  <a16:creationId xmlns:a16="http://schemas.microsoft.com/office/drawing/2014/main" id="{A5C20D9E-0F75-50C8-486B-13083332586B}"/>
                </a:ext>
              </a:extLst>
            </p:cNvPr>
            <p:cNvSpPr txBox="1"/>
            <p:nvPr/>
          </p:nvSpPr>
          <p:spPr bwMode="gray">
            <a:xfrm>
              <a:off x="1799014" y="1844296"/>
              <a:ext cx="5155579" cy="338554"/>
            </a:xfrm>
            <a:prstGeom prst="rect">
              <a:avLst/>
            </a:prstGeom>
            <a:noFill/>
          </p:spPr>
          <p:txBody>
            <a:bodyPr wrap="none" rtlCol="0">
              <a:spAutoFit/>
            </a:bodyPr>
            <a:lstStyle/>
            <a:p>
              <a:pPr>
                <a:spcAft>
                  <a:spcPts val="300"/>
                </a:spcAft>
              </a:pPr>
              <a:r>
                <a:rPr kumimoji="1" lang="ja-JP" altLang="en-US" sz="1600" b="1" dirty="0">
                  <a:solidFill>
                    <a:srgbClr val="0070C0"/>
                  </a:solidFill>
                </a:rPr>
                <a:t>５ </a:t>
              </a:r>
              <a:r>
                <a:rPr lang="ja-JP" altLang="en-US" sz="1600" b="1" dirty="0">
                  <a:solidFill>
                    <a:srgbClr val="0070C0"/>
                  </a:solidFill>
                </a:rPr>
                <a:t>普及効果：地域や他団体への普及状況、普及の範囲</a:t>
              </a:r>
              <a:endParaRPr kumimoji="1" lang="ja-JP" altLang="en-US" sz="1600" dirty="0">
                <a:solidFill>
                  <a:srgbClr val="0070C0"/>
                </a:solidFill>
              </a:endParaRPr>
            </a:p>
          </p:txBody>
        </p:sp>
        <p:sp>
          <p:nvSpPr>
            <p:cNvPr id="43" name="正方形/長方形 42">
              <a:extLst>
                <a:ext uri="{FF2B5EF4-FFF2-40B4-BE49-F238E27FC236}">
                  <a16:creationId xmlns:a16="http://schemas.microsoft.com/office/drawing/2014/main" id="{C476FD61-F893-2F82-FBB6-9313E6B5309A}"/>
                </a:ext>
              </a:extLst>
            </p:cNvPr>
            <p:cNvSpPr/>
            <p:nvPr/>
          </p:nvSpPr>
          <p:spPr bwMode="gray">
            <a:xfrm>
              <a:off x="1733849" y="1848257"/>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sp>
        <p:nvSpPr>
          <p:cNvPr id="52" name="テキスト ボックス 51">
            <a:extLst>
              <a:ext uri="{FF2B5EF4-FFF2-40B4-BE49-F238E27FC236}">
                <a16:creationId xmlns:a16="http://schemas.microsoft.com/office/drawing/2014/main" id="{0BFAD01E-53E0-B293-E66A-19B4CAA09CC4}"/>
              </a:ext>
            </a:extLst>
          </p:cNvPr>
          <p:cNvSpPr txBox="1"/>
          <p:nvPr/>
        </p:nvSpPr>
        <p:spPr bwMode="gray">
          <a:xfrm>
            <a:off x="81221" y="130782"/>
            <a:ext cx="1800493" cy="369332"/>
          </a:xfrm>
          <a:prstGeom prst="rect">
            <a:avLst/>
          </a:prstGeom>
          <a:noFill/>
        </p:spPr>
        <p:txBody>
          <a:bodyPr wrap="none" rtlCol="0">
            <a:spAutoFit/>
          </a:bodyPr>
          <a:lstStyle/>
          <a:p>
            <a:pPr algn="ctr">
              <a:spcAft>
                <a:spcPts val="300"/>
              </a:spcAft>
            </a:pPr>
            <a:r>
              <a:rPr lang="ja-JP" altLang="en-US" b="1" dirty="0">
                <a:solidFill>
                  <a:srgbClr val="0070C0"/>
                </a:solidFill>
              </a:rPr>
              <a:t>ユース未来部門</a:t>
            </a:r>
            <a:endParaRPr kumimoji="1" lang="ja-JP" altLang="en-US" b="1" dirty="0">
              <a:solidFill>
                <a:srgbClr val="0070C0"/>
              </a:solidFill>
            </a:endParaRPr>
          </a:p>
        </p:txBody>
      </p:sp>
      <p:sp>
        <p:nvSpPr>
          <p:cNvPr id="53" name="テキスト ボックス 52">
            <a:extLst>
              <a:ext uri="{FF2B5EF4-FFF2-40B4-BE49-F238E27FC236}">
                <a16:creationId xmlns:a16="http://schemas.microsoft.com/office/drawing/2014/main" id="{E60497CC-DD20-8A2F-CC7D-3042B5DD4F53}"/>
              </a:ext>
            </a:extLst>
          </p:cNvPr>
          <p:cNvSpPr txBox="1"/>
          <p:nvPr/>
        </p:nvSpPr>
        <p:spPr bwMode="gray">
          <a:xfrm>
            <a:off x="7235029" y="160432"/>
            <a:ext cx="4333182" cy="307777"/>
          </a:xfrm>
          <a:prstGeom prst="rect">
            <a:avLst/>
          </a:prstGeom>
          <a:noFill/>
        </p:spPr>
        <p:txBody>
          <a:bodyPr wrap="square" rtlCol="0">
            <a:spAutoFit/>
          </a:bodyPr>
          <a:lstStyle/>
          <a:p>
            <a:pPr>
              <a:spcAft>
                <a:spcPts val="300"/>
              </a:spcAft>
            </a:pPr>
            <a:r>
              <a:rPr lang="ja-JP" altLang="en-US" sz="1400" b="1" dirty="0">
                <a:solidFill>
                  <a:srgbClr val="0070C0"/>
                </a:solidFill>
              </a:rPr>
              <a:t>応募者区分：</a:t>
            </a:r>
            <a:r>
              <a:rPr lang="ja-JP" altLang="en-US" sz="1400" b="1" dirty="0"/>
              <a:t>個人／学校／団体　</a:t>
            </a:r>
            <a:r>
              <a:rPr lang="en-US" altLang="ja-JP" sz="1400" b="1" dirty="0"/>
              <a:t>※</a:t>
            </a:r>
            <a:r>
              <a:rPr lang="ja-JP" altLang="en-US" sz="1400" b="1" dirty="0"/>
              <a:t>いずれかを選択</a:t>
            </a:r>
            <a:endParaRPr kumimoji="1" lang="ja-JP" altLang="en-US" sz="1400" dirty="0"/>
          </a:p>
        </p:txBody>
      </p:sp>
      <p:grpSp>
        <p:nvGrpSpPr>
          <p:cNvPr id="55" name="グループ化 54">
            <a:extLst>
              <a:ext uri="{FF2B5EF4-FFF2-40B4-BE49-F238E27FC236}">
                <a16:creationId xmlns:a16="http://schemas.microsoft.com/office/drawing/2014/main" id="{165F45C5-0D4C-528F-AC21-B60817F2A2C7}"/>
              </a:ext>
            </a:extLst>
          </p:cNvPr>
          <p:cNvGrpSpPr/>
          <p:nvPr/>
        </p:nvGrpSpPr>
        <p:grpSpPr>
          <a:xfrm>
            <a:off x="6217482" y="1451265"/>
            <a:ext cx="5419391" cy="338554"/>
            <a:chOff x="1508840" y="1985323"/>
            <a:chExt cx="5419391" cy="338554"/>
          </a:xfrm>
        </p:grpSpPr>
        <p:sp>
          <p:nvSpPr>
            <p:cNvPr id="56" name="テキスト ボックス 55">
              <a:extLst>
                <a:ext uri="{FF2B5EF4-FFF2-40B4-BE49-F238E27FC236}">
                  <a16:creationId xmlns:a16="http://schemas.microsoft.com/office/drawing/2014/main" id="{30B3D66E-2403-2CC4-A0BE-A6C3F593FCA2}"/>
                </a:ext>
              </a:extLst>
            </p:cNvPr>
            <p:cNvSpPr txBox="1"/>
            <p:nvPr/>
          </p:nvSpPr>
          <p:spPr bwMode="gray">
            <a:xfrm>
              <a:off x="1567468" y="1985323"/>
              <a:ext cx="5360763" cy="338554"/>
            </a:xfrm>
            <a:prstGeom prst="rect">
              <a:avLst/>
            </a:prstGeom>
            <a:noFill/>
          </p:spPr>
          <p:txBody>
            <a:bodyPr wrap="none" rtlCol="0">
              <a:spAutoFit/>
            </a:bodyPr>
            <a:lstStyle/>
            <a:p>
              <a:pPr>
                <a:spcAft>
                  <a:spcPts val="300"/>
                </a:spcAft>
              </a:pPr>
              <a:r>
                <a:rPr lang="ja-JP" altLang="en-US" sz="1600" b="1" dirty="0">
                  <a:solidFill>
                    <a:srgbClr val="0070C0"/>
                  </a:solidFill>
                </a:rPr>
                <a:t>４ 将来性：今後の発展や成果など将来に向けた見込み</a:t>
              </a:r>
              <a:endParaRPr kumimoji="1" lang="ja-JP" altLang="en-US" sz="1600" dirty="0">
                <a:solidFill>
                  <a:srgbClr val="0070C0"/>
                </a:solidFill>
              </a:endParaRPr>
            </a:p>
          </p:txBody>
        </p:sp>
        <p:sp>
          <p:nvSpPr>
            <p:cNvPr id="57" name="正方形/長方形 56">
              <a:extLst>
                <a:ext uri="{FF2B5EF4-FFF2-40B4-BE49-F238E27FC236}">
                  <a16:creationId xmlns:a16="http://schemas.microsoft.com/office/drawing/2014/main" id="{45E514AA-9408-DA61-9E5D-72A9D1BAA7DF}"/>
                </a:ext>
              </a:extLst>
            </p:cNvPr>
            <p:cNvSpPr/>
            <p:nvPr/>
          </p:nvSpPr>
          <p:spPr bwMode="gray">
            <a:xfrm>
              <a:off x="1508840" y="2003621"/>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grpSp>
        <p:nvGrpSpPr>
          <p:cNvPr id="61" name="グループ化 60">
            <a:extLst>
              <a:ext uri="{FF2B5EF4-FFF2-40B4-BE49-F238E27FC236}">
                <a16:creationId xmlns:a16="http://schemas.microsoft.com/office/drawing/2014/main" id="{96F2DC20-7ECE-C678-DF93-FAB16CDBA780}"/>
              </a:ext>
            </a:extLst>
          </p:cNvPr>
          <p:cNvGrpSpPr/>
          <p:nvPr/>
        </p:nvGrpSpPr>
        <p:grpSpPr>
          <a:xfrm>
            <a:off x="355659" y="6350677"/>
            <a:ext cx="1080217" cy="338554"/>
            <a:chOff x="1712422" y="1977660"/>
            <a:chExt cx="1080217" cy="338554"/>
          </a:xfrm>
        </p:grpSpPr>
        <p:sp>
          <p:nvSpPr>
            <p:cNvPr id="62" name="テキスト ボックス 61">
              <a:extLst>
                <a:ext uri="{FF2B5EF4-FFF2-40B4-BE49-F238E27FC236}">
                  <a16:creationId xmlns:a16="http://schemas.microsoft.com/office/drawing/2014/main" id="{FB968901-B591-F8CE-3E45-6F565D480A97}"/>
                </a:ext>
              </a:extLst>
            </p:cNvPr>
            <p:cNvSpPr txBox="1"/>
            <p:nvPr/>
          </p:nvSpPr>
          <p:spPr bwMode="gray">
            <a:xfrm>
              <a:off x="1787236" y="1977660"/>
              <a:ext cx="1005403" cy="338554"/>
            </a:xfrm>
            <a:prstGeom prst="rect">
              <a:avLst/>
            </a:prstGeom>
            <a:noFill/>
          </p:spPr>
          <p:txBody>
            <a:bodyPr wrap="none" rtlCol="0">
              <a:spAutoFit/>
            </a:bodyPr>
            <a:lstStyle/>
            <a:p>
              <a:pPr>
                <a:spcAft>
                  <a:spcPts val="300"/>
                </a:spcAft>
              </a:pPr>
              <a:r>
                <a:rPr kumimoji="1" lang="ja-JP" altLang="en-US" sz="1600" b="1" dirty="0">
                  <a:solidFill>
                    <a:srgbClr val="0070C0"/>
                  </a:solidFill>
                </a:rPr>
                <a:t>添付資料</a:t>
              </a:r>
              <a:endParaRPr kumimoji="1" lang="ja-JP" altLang="en-US" sz="1600" dirty="0">
                <a:solidFill>
                  <a:srgbClr val="0070C0"/>
                </a:solidFill>
              </a:endParaRPr>
            </a:p>
          </p:txBody>
        </p:sp>
        <p:sp>
          <p:nvSpPr>
            <p:cNvPr id="63" name="正方形/長方形 62">
              <a:extLst>
                <a:ext uri="{FF2B5EF4-FFF2-40B4-BE49-F238E27FC236}">
                  <a16:creationId xmlns:a16="http://schemas.microsoft.com/office/drawing/2014/main" id="{A537866B-F9FE-C257-7C97-3AA103314439}"/>
                </a:ext>
              </a:extLst>
            </p:cNvPr>
            <p:cNvSpPr/>
            <p:nvPr/>
          </p:nvSpPr>
          <p:spPr bwMode="gray">
            <a:xfrm>
              <a:off x="1712422" y="1995522"/>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sp>
        <p:nvSpPr>
          <p:cNvPr id="64" name="正方形/長方形 63">
            <a:extLst>
              <a:ext uri="{FF2B5EF4-FFF2-40B4-BE49-F238E27FC236}">
                <a16:creationId xmlns:a16="http://schemas.microsoft.com/office/drawing/2014/main" id="{A50E7040-6A38-60C8-4CFF-46DE1154DA7A}"/>
              </a:ext>
            </a:extLst>
          </p:cNvPr>
          <p:cNvSpPr/>
          <p:nvPr/>
        </p:nvSpPr>
        <p:spPr>
          <a:xfrm>
            <a:off x="1435876" y="6360323"/>
            <a:ext cx="10388370" cy="310798"/>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65" name="テキスト ボックス 64">
            <a:extLst>
              <a:ext uri="{FF2B5EF4-FFF2-40B4-BE49-F238E27FC236}">
                <a16:creationId xmlns:a16="http://schemas.microsoft.com/office/drawing/2014/main" id="{31619078-1D66-2D78-6D9A-A21FFEC10C49}"/>
              </a:ext>
            </a:extLst>
          </p:cNvPr>
          <p:cNvSpPr txBox="1"/>
          <p:nvPr/>
        </p:nvSpPr>
        <p:spPr bwMode="gray">
          <a:xfrm>
            <a:off x="1435876" y="6381454"/>
            <a:ext cx="7077933" cy="307777"/>
          </a:xfrm>
          <a:prstGeom prst="rect">
            <a:avLst/>
          </a:prstGeom>
          <a:noFill/>
          <a:ln>
            <a:noFill/>
          </a:ln>
        </p:spPr>
        <p:txBody>
          <a:bodyPr wrap="square" rtlCol="0">
            <a:spAutoFit/>
          </a:bodyPr>
          <a:lstStyle/>
          <a:p>
            <a:pPr>
              <a:spcAft>
                <a:spcPts val="300"/>
              </a:spcAft>
            </a:pPr>
            <a:r>
              <a:rPr lang="en-US" altLang="ja-JP" sz="1400" dirty="0"/>
              <a:t>※</a:t>
            </a:r>
            <a:r>
              <a:rPr lang="ja-JP" altLang="en-US" sz="1400" dirty="0"/>
              <a:t>添付資料名を記入してください</a:t>
            </a:r>
            <a:endParaRPr lang="en-US" altLang="ja-JP" sz="1400" dirty="0"/>
          </a:p>
        </p:txBody>
      </p:sp>
      <p:sp>
        <p:nvSpPr>
          <p:cNvPr id="3" name="正方形/長方形 2">
            <a:extLst>
              <a:ext uri="{FF2B5EF4-FFF2-40B4-BE49-F238E27FC236}">
                <a16:creationId xmlns:a16="http://schemas.microsoft.com/office/drawing/2014/main" id="{677C466D-55FA-0F65-7CB7-F490B4205E78}"/>
              </a:ext>
            </a:extLst>
          </p:cNvPr>
          <p:cNvSpPr/>
          <p:nvPr/>
        </p:nvSpPr>
        <p:spPr>
          <a:xfrm>
            <a:off x="389283" y="1762300"/>
            <a:ext cx="5342932" cy="307777"/>
          </a:xfrm>
          <a:prstGeom prst="rect">
            <a:avLst/>
          </a:prstGeom>
        </p:spPr>
        <p:txBody>
          <a:bodyPr wrap="square">
            <a:spAutoFit/>
          </a:bodyPr>
          <a:lstStyle/>
          <a:p>
            <a:r>
              <a:rPr lang="en-US" altLang="ja-JP" sz="1400" dirty="0"/>
              <a:t>※</a:t>
            </a:r>
            <a:r>
              <a:rPr lang="ja-JP" altLang="en-US" sz="1400" dirty="0"/>
              <a:t>記入欄</a:t>
            </a:r>
          </a:p>
        </p:txBody>
      </p:sp>
      <p:sp>
        <p:nvSpPr>
          <p:cNvPr id="5" name="正方形/長方形 4">
            <a:extLst>
              <a:ext uri="{FF2B5EF4-FFF2-40B4-BE49-F238E27FC236}">
                <a16:creationId xmlns:a16="http://schemas.microsoft.com/office/drawing/2014/main" id="{E01633F3-1EF6-3A89-11F0-CEE147B5D9FF}"/>
              </a:ext>
            </a:extLst>
          </p:cNvPr>
          <p:cNvSpPr/>
          <p:nvPr/>
        </p:nvSpPr>
        <p:spPr>
          <a:xfrm>
            <a:off x="6225665" y="1784843"/>
            <a:ext cx="5577051" cy="1113472"/>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10" name="テキスト ボックス 9">
            <a:extLst>
              <a:ext uri="{FF2B5EF4-FFF2-40B4-BE49-F238E27FC236}">
                <a16:creationId xmlns:a16="http://schemas.microsoft.com/office/drawing/2014/main" id="{70A5EE09-F131-DCEA-CFAD-D799DBB85064}"/>
              </a:ext>
            </a:extLst>
          </p:cNvPr>
          <p:cNvSpPr txBox="1"/>
          <p:nvPr/>
        </p:nvSpPr>
        <p:spPr bwMode="gray">
          <a:xfrm>
            <a:off x="2483323" y="372787"/>
            <a:ext cx="5547493" cy="307777"/>
          </a:xfrm>
          <a:prstGeom prst="rect">
            <a:avLst/>
          </a:prstGeom>
          <a:noFill/>
        </p:spPr>
        <p:txBody>
          <a:bodyPr wrap="square" rtlCol="0">
            <a:spAutoFit/>
          </a:bodyPr>
          <a:lstStyle/>
          <a:p>
            <a:pPr>
              <a:spcAft>
                <a:spcPts val="300"/>
              </a:spcAft>
            </a:pPr>
            <a:r>
              <a:rPr lang="ja-JP" altLang="en-US" sz="1400" b="1" dirty="0">
                <a:solidFill>
                  <a:srgbClr val="0070C0"/>
                </a:solidFill>
              </a:rPr>
              <a:t>活動地域：</a:t>
            </a:r>
            <a:r>
              <a:rPr lang="en-US" altLang="ja-JP" sz="1100" b="1" dirty="0">
                <a:solidFill>
                  <a:srgbClr val="0070C0"/>
                </a:solidFill>
              </a:rPr>
              <a:t> </a:t>
            </a:r>
            <a:r>
              <a:rPr lang="en-US" altLang="ja-JP" sz="1400" b="1" dirty="0"/>
              <a:t>※</a:t>
            </a:r>
            <a:r>
              <a:rPr lang="ja-JP" altLang="en-US" sz="1400" b="1" dirty="0"/>
              <a:t>市町村単位で記入、県内全域の場合は全域と記入</a:t>
            </a:r>
            <a:endParaRPr kumimoji="1" lang="ja-JP" altLang="en-US" sz="1400" dirty="0"/>
          </a:p>
        </p:txBody>
      </p:sp>
      <p:sp>
        <p:nvSpPr>
          <p:cNvPr id="2" name="テキスト ボックス 1">
            <a:extLst>
              <a:ext uri="{FF2B5EF4-FFF2-40B4-BE49-F238E27FC236}">
                <a16:creationId xmlns:a16="http://schemas.microsoft.com/office/drawing/2014/main" id="{987D9818-4B66-9FCF-2367-15F4861DE663}"/>
              </a:ext>
            </a:extLst>
          </p:cNvPr>
          <p:cNvSpPr txBox="1"/>
          <p:nvPr/>
        </p:nvSpPr>
        <p:spPr bwMode="gray">
          <a:xfrm>
            <a:off x="1755103" y="154958"/>
            <a:ext cx="5547492" cy="307777"/>
          </a:xfrm>
          <a:prstGeom prst="rect">
            <a:avLst/>
          </a:prstGeom>
          <a:noFill/>
        </p:spPr>
        <p:txBody>
          <a:bodyPr wrap="square" rtlCol="0">
            <a:spAutoFit/>
          </a:bodyPr>
          <a:lstStyle/>
          <a:p>
            <a:pPr>
              <a:spcAft>
                <a:spcPts val="300"/>
              </a:spcAft>
            </a:pPr>
            <a:r>
              <a:rPr lang="ja-JP" altLang="en-US" sz="1400" b="1" dirty="0">
                <a:solidFill>
                  <a:srgbClr val="0070C0"/>
                </a:solidFill>
              </a:rPr>
              <a:t>部門内区分：</a:t>
            </a:r>
            <a:r>
              <a:rPr lang="ja-JP" altLang="en-US" sz="1400" b="1" dirty="0"/>
              <a:t>普及・促進／先進技術／先進導入　</a:t>
            </a:r>
            <a:r>
              <a:rPr lang="en-US" altLang="ja-JP" sz="1400" b="1" dirty="0"/>
              <a:t>※</a:t>
            </a:r>
            <a:r>
              <a:rPr lang="ja-JP" altLang="en-US" sz="1400" b="1" dirty="0"/>
              <a:t>いずれかを選択</a:t>
            </a:r>
            <a:endParaRPr kumimoji="1" lang="ja-JP" altLang="en-US" sz="1400" dirty="0"/>
          </a:p>
        </p:txBody>
      </p:sp>
      <p:grpSp>
        <p:nvGrpSpPr>
          <p:cNvPr id="7" name="グループ化 6">
            <a:extLst>
              <a:ext uri="{FF2B5EF4-FFF2-40B4-BE49-F238E27FC236}">
                <a16:creationId xmlns:a16="http://schemas.microsoft.com/office/drawing/2014/main" id="{B5492836-596C-86E9-BBEA-BEFB6549D616}"/>
              </a:ext>
            </a:extLst>
          </p:cNvPr>
          <p:cNvGrpSpPr/>
          <p:nvPr/>
        </p:nvGrpSpPr>
        <p:grpSpPr>
          <a:xfrm>
            <a:off x="359834" y="4869230"/>
            <a:ext cx="5631112" cy="338554"/>
            <a:chOff x="1733849" y="1844296"/>
            <a:chExt cx="5631112" cy="338554"/>
          </a:xfrm>
        </p:grpSpPr>
        <p:sp>
          <p:nvSpPr>
            <p:cNvPr id="8" name="テキスト ボックス 7">
              <a:extLst>
                <a:ext uri="{FF2B5EF4-FFF2-40B4-BE49-F238E27FC236}">
                  <a16:creationId xmlns:a16="http://schemas.microsoft.com/office/drawing/2014/main" id="{A89801BC-DAC8-4D11-C9BE-3A86C52B1EB7}"/>
                </a:ext>
              </a:extLst>
            </p:cNvPr>
            <p:cNvSpPr txBox="1"/>
            <p:nvPr/>
          </p:nvSpPr>
          <p:spPr bwMode="gray">
            <a:xfrm>
              <a:off x="1799014" y="1844296"/>
              <a:ext cx="5565947" cy="338554"/>
            </a:xfrm>
            <a:prstGeom prst="rect">
              <a:avLst/>
            </a:prstGeom>
            <a:noFill/>
          </p:spPr>
          <p:txBody>
            <a:bodyPr wrap="none" rtlCol="0">
              <a:spAutoFit/>
            </a:bodyPr>
            <a:lstStyle/>
            <a:p>
              <a:pPr>
                <a:spcAft>
                  <a:spcPts val="300"/>
                </a:spcAft>
              </a:pPr>
              <a:r>
                <a:rPr lang="ja-JP" altLang="en-US" sz="1600" b="1" dirty="0">
                  <a:solidFill>
                    <a:srgbClr val="0070C0"/>
                  </a:solidFill>
                </a:rPr>
                <a:t>３ 若年者らしい発想や独自性：</a:t>
              </a:r>
              <a:r>
                <a:rPr lang="ja-JP" altLang="en-US" sz="1200" b="1" dirty="0">
                  <a:solidFill>
                    <a:srgbClr val="0070C0"/>
                  </a:solidFill>
                </a:rPr>
                <a:t>工夫や他の類似する取組との違い等</a:t>
              </a:r>
              <a:endParaRPr kumimoji="1" lang="ja-JP" altLang="en-US" sz="1200" dirty="0">
                <a:solidFill>
                  <a:srgbClr val="0070C0"/>
                </a:solidFill>
              </a:endParaRPr>
            </a:p>
          </p:txBody>
        </p:sp>
        <p:sp>
          <p:nvSpPr>
            <p:cNvPr id="12" name="正方形/長方形 11">
              <a:extLst>
                <a:ext uri="{FF2B5EF4-FFF2-40B4-BE49-F238E27FC236}">
                  <a16:creationId xmlns:a16="http://schemas.microsoft.com/office/drawing/2014/main" id="{14CE51D7-CFFC-7AE3-9CE0-B3EE651307AB}"/>
                </a:ext>
              </a:extLst>
            </p:cNvPr>
            <p:cNvSpPr/>
            <p:nvPr/>
          </p:nvSpPr>
          <p:spPr bwMode="gray">
            <a:xfrm>
              <a:off x="1733849" y="1848257"/>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sp>
        <p:nvSpPr>
          <p:cNvPr id="13" name="正方形/長方形 12">
            <a:extLst>
              <a:ext uri="{FF2B5EF4-FFF2-40B4-BE49-F238E27FC236}">
                <a16:creationId xmlns:a16="http://schemas.microsoft.com/office/drawing/2014/main" id="{F55AB63F-9FE6-0B52-863A-9D44C80BA246}"/>
              </a:ext>
            </a:extLst>
          </p:cNvPr>
          <p:cNvSpPr/>
          <p:nvPr/>
        </p:nvSpPr>
        <p:spPr>
          <a:xfrm>
            <a:off x="371114" y="5193951"/>
            <a:ext cx="5662523" cy="1068944"/>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14" name="テキスト ボックス 13">
            <a:extLst>
              <a:ext uri="{FF2B5EF4-FFF2-40B4-BE49-F238E27FC236}">
                <a16:creationId xmlns:a16="http://schemas.microsoft.com/office/drawing/2014/main" id="{74B07020-41FC-9270-C877-B5C3588DD406}"/>
              </a:ext>
            </a:extLst>
          </p:cNvPr>
          <p:cNvSpPr txBox="1"/>
          <p:nvPr/>
        </p:nvSpPr>
        <p:spPr bwMode="gray">
          <a:xfrm>
            <a:off x="323405" y="5205382"/>
            <a:ext cx="5556099" cy="307777"/>
          </a:xfrm>
          <a:prstGeom prst="rect">
            <a:avLst/>
          </a:prstGeom>
          <a:noFill/>
          <a:ln>
            <a:noFill/>
          </a:ln>
        </p:spPr>
        <p:txBody>
          <a:bodyPr wrap="square" rtlCol="0">
            <a:spAutoFit/>
          </a:bodyPr>
          <a:lstStyle/>
          <a:p>
            <a:pPr>
              <a:spcAft>
                <a:spcPts val="300"/>
              </a:spcAft>
            </a:pPr>
            <a:r>
              <a:rPr kumimoji="1" lang="en-US" altLang="ja-JP" sz="1400" dirty="0"/>
              <a:t>※</a:t>
            </a:r>
            <a:r>
              <a:rPr kumimoji="1" lang="ja-JP" altLang="en-US" sz="1400" dirty="0"/>
              <a:t>記入欄</a:t>
            </a:r>
          </a:p>
        </p:txBody>
      </p:sp>
      <p:sp>
        <p:nvSpPr>
          <p:cNvPr id="15" name="正方形/長方形 14">
            <a:extLst>
              <a:ext uri="{FF2B5EF4-FFF2-40B4-BE49-F238E27FC236}">
                <a16:creationId xmlns:a16="http://schemas.microsoft.com/office/drawing/2014/main" id="{E76E1B21-0654-4101-3F55-924E00733315}"/>
              </a:ext>
            </a:extLst>
          </p:cNvPr>
          <p:cNvSpPr/>
          <p:nvPr/>
        </p:nvSpPr>
        <p:spPr>
          <a:xfrm>
            <a:off x="6225665" y="1823810"/>
            <a:ext cx="5211059" cy="307777"/>
          </a:xfrm>
          <a:prstGeom prst="rect">
            <a:avLst/>
          </a:prstGeom>
        </p:spPr>
        <p:txBody>
          <a:bodyPr wrap="square">
            <a:spAutoFit/>
          </a:bodyPr>
          <a:lstStyle/>
          <a:p>
            <a:r>
              <a:rPr lang="en-US" altLang="ja-JP" sz="1400" dirty="0"/>
              <a:t>※</a:t>
            </a:r>
            <a:r>
              <a:rPr lang="ja-JP" altLang="en-US" sz="1400" dirty="0"/>
              <a:t>記入欄</a:t>
            </a:r>
          </a:p>
        </p:txBody>
      </p:sp>
      <p:sp>
        <p:nvSpPr>
          <p:cNvPr id="19" name="正方形/長方形 18">
            <a:extLst>
              <a:ext uri="{FF2B5EF4-FFF2-40B4-BE49-F238E27FC236}">
                <a16:creationId xmlns:a16="http://schemas.microsoft.com/office/drawing/2014/main" id="{F9811C18-83D3-F6D2-3E1F-47117405F1B2}"/>
              </a:ext>
            </a:extLst>
          </p:cNvPr>
          <p:cNvSpPr/>
          <p:nvPr/>
        </p:nvSpPr>
        <p:spPr>
          <a:xfrm>
            <a:off x="6233165" y="3385325"/>
            <a:ext cx="5211059" cy="307777"/>
          </a:xfrm>
          <a:prstGeom prst="rect">
            <a:avLst/>
          </a:prstGeom>
        </p:spPr>
        <p:txBody>
          <a:bodyPr wrap="square">
            <a:spAutoFit/>
          </a:bodyPr>
          <a:lstStyle/>
          <a:p>
            <a:r>
              <a:rPr lang="en-US" altLang="ja-JP" sz="1400" dirty="0"/>
              <a:t>※</a:t>
            </a:r>
            <a:r>
              <a:rPr lang="ja-JP" altLang="en-US" sz="1400" dirty="0"/>
              <a:t>記入欄</a:t>
            </a:r>
          </a:p>
        </p:txBody>
      </p:sp>
      <p:sp>
        <p:nvSpPr>
          <p:cNvPr id="20" name="正方形/長方形 19">
            <a:extLst>
              <a:ext uri="{FF2B5EF4-FFF2-40B4-BE49-F238E27FC236}">
                <a16:creationId xmlns:a16="http://schemas.microsoft.com/office/drawing/2014/main" id="{ECCF7491-29D5-8A03-0461-632321EF0600}"/>
              </a:ext>
            </a:extLst>
          </p:cNvPr>
          <p:cNvSpPr/>
          <p:nvPr/>
        </p:nvSpPr>
        <p:spPr>
          <a:xfrm>
            <a:off x="6201664" y="5077045"/>
            <a:ext cx="5211059" cy="307777"/>
          </a:xfrm>
          <a:prstGeom prst="rect">
            <a:avLst/>
          </a:prstGeom>
        </p:spPr>
        <p:txBody>
          <a:bodyPr wrap="square">
            <a:spAutoFit/>
          </a:bodyPr>
          <a:lstStyle/>
          <a:p>
            <a:r>
              <a:rPr lang="en-US" altLang="ja-JP" sz="1400" dirty="0"/>
              <a:t>※</a:t>
            </a:r>
            <a:r>
              <a:rPr lang="ja-JP" altLang="en-US" sz="1400" dirty="0"/>
              <a:t>記入欄</a:t>
            </a:r>
          </a:p>
        </p:txBody>
      </p:sp>
      <p:sp>
        <p:nvSpPr>
          <p:cNvPr id="21" name="テキスト ボックス 20">
            <a:extLst>
              <a:ext uri="{FF2B5EF4-FFF2-40B4-BE49-F238E27FC236}">
                <a16:creationId xmlns:a16="http://schemas.microsoft.com/office/drawing/2014/main" id="{1183E8D9-2E79-D34F-FC4E-2F303E48E27E}"/>
              </a:ext>
            </a:extLst>
          </p:cNvPr>
          <p:cNvSpPr txBox="1"/>
          <p:nvPr/>
        </p:nvSpPr>
        <p:spPr bwMode="gray">
          <a:xfrm>
            <a:off x="2483324" y="584356"/>
            <a:ext cx="9891766" cy="307777"/>
          </a:xfrm>
          <a:prstGeom prst="rect">
            <a:avLst/>
          </a:prstGeom>
          <a:noFill/>
        </p:spPr>
        <p:txBody>
          <a:bodyPr wrap="square" rtlCol="0">
            <a:spAutoFit/>
          </a:bodyPr>
          <a:lstStyle/>
          <a:p>
            <a:pPr>
              <a:spcAft>
                <a:spcPts val="300"/>
              </a:spcAft>
            </a:pPr>
            <a:r>
              <a:rPr lang="ja-JP" altLang="en-US" sz="1400" b="1" dirty="0">
                <a:solidFill>
                  <a:srgbClr val="0070C0"/>
                </a:solidFill>
              </a:rPr>
              <a:t>取組期間：</a:t>
            </a:r>
            <a:r>
              <a:rPr lang="ja-JP" altLang="en-US" sz="1400" b="1" dirty="0"/>
              <a:t>○年○月○日～○年○月○日　継続中／終了　</a:t>
            </a:r>
            <a:r>
              <a:rPr lang="en-US" altLang="ja-JP" sz="1200" b="1" dirty="0"/>
              <a:t>※</a:t>
            </a:r>
            <a:r>
              <a:rPr lang="ja-JP" altLang="en-US" sz="1200" b="1" dirty="0"/>
              <a:t>いずれかを選択。継続中の場合、終期には応募期間終了日を記入　</a:t>
            </a:r>
            <a:r>
              <a:rPr lang="ja-JP" altLang="en-US" sz="1200" b="1" dirty="0">
                <a:solidFill>
                  <a:srgbClr val="FF0000"/>
                </a:solidFill>
              </a:rPr>
              <a:t>　　</a:t>
            </a:r>
            <a:endParaRPr kumimoji="1" lang="ja-JP" altLang="en-US" sz="1200" dirty="0">
              <a:solidFill>
                <a:srgbClr val="FF0000"/>
              </a:solidFill>
            </a:endParaRPr>
          </a:p>
        </p:txBody>
      </p:sp>
      <p:grpSp>
        <p:nvGrpSpPr>
          <p:cNvPr id="11" name="グループ化 10">
            <a:extLst>
              <a:ext uri="{FF2B5EF4-FFF2-40B4-BE49-F238E27FC236}">
                <a16:creationId xmlns:a16="http://schemas.microsoft.com/office/drawing/2014/main" id="{140749D8-4B95-9066-500E-DB6820E72161}"/>
              </a:ext>
            </a:extLst>
          </p:cNvPr>
          <p:cNvGrpSpPr/>
          <p:nvPr/>
        </p:nvGrpSpPr>
        <p:grpSpPr>
          <a:xfrm>
            <a:off x="6225665" y="4665740"/>
            <a:ext cx="5502872" cy="338554"/>
            <a:chOff x="1733849" y="1844296"/>
            <a:chExt cx="5502872" cy="338554"/>
          </a:xfrm>
        </p:grpSpPr>
        <p:sp>
          <p:nvSpPr>
            <p:cNvPr id="22" name="テキスト ボックス 21">
              <a:extLst>
                <a:ext uri="{FF2B5EF4-FFF2-40B4-BE49-F238E27FC236}">
                  <a16:creationId xmlns:a16="http://schemas.microsoft.com/office/drawing/2014/main" id="{8443BDE3-4432-C0E0-365B-CB863AB2F180}"/>
                </a:ext>
              </a:extLst>
            </p:cNvPr>
            <p:cNvSpPr txBox="1"/>
            <p:nvPr/>
          </p:nvSpPr>
          <p:spPr bwMode="gray">
            <a:xfrm>
              <a:off x="1799014" y="1844296"/>
              <a:ext cx="5437707" cy="338554"/>
            </a:xfrm>
            <a:prstGeom prst="rect">
              <a:avLst/>
            </a:prstGeom>
            <a:noFill/>
          </p:spPr>
          <p:txBody>
            <a:bodyPr wrap="none" rtlCol="0">
              <a:spAutoFit/>
            </a:bodyPr>
            <a:lstStyle/>
            <a:p>
              <a:pPr>
                <a:spcAft>
                  <a:spcPts val="300"/>
                </a:spcAft>
              </a:pPr>
              <a:r>
                <a:rPr lang="ja-JP" altLang="en-US" sz="1600" b="1" dirty="0">
                  <a:solidFill>
                    <a:srgbClr val="0070C0"/>
                  </a:solidFill>
                </a:rPr>
                <a:t>６</a:t>
              </a:r>
              <a:r>
                <a:rPr kumimoji="1" lang="ja-JP" altLang="en-US" sz="1600" b="1" dirty="0">
                  <a:solidFill>
                    <a:srgbClr val="0070C0"/>
                  </a:solidFill>
                </a:rPr>
                <a:t> 活動の連携：</a:t>
              </a:r>
              <a:r>
                <a:rPr lang="ja-JP" altLang="en-US" sz="1400" b="1" dirty="0">
                  <a:solidFill>
                    <a:srgbClr val="0070C0"/>
                  </a:solidFill>
                </a:rPr>
                <a:t>地域との広域的な連携及び他団体との連携状況</a:t>
              </a:r>
              <a:endParaRPr kumimoji="1" lang="ja-JP" altLang="en-US" sz="1400" dirty="0">
                <a:solidFill>
                  <a:srgbClr val="0070C0"/>
                </a:solidFill>
              </a:endParaRPr>
            </a:p>
          </p:txBody>
        </p:sp>
        <p:sp>
          <p:nvSpPr>
            <p:cNvPr id="23" name="正方形/長方形 22">
              <a:extLst>
                <a:ext uri="{FF2B5EF4-FFF2-40B4-BE49-F238E27FC236}">
                  <a16:creationId xmlns:a16="http://schemas.microsoft.com/office/drawing/2014/main" id="{3E1DFCD2-4594-640B-B414-D71B03AD0FBA}"/>
                </a:ext>
              </a:extLst>
            </p:cNvPr>
            <p:cNvSpPr/>
            <p:nvPr/>
          </p:nvSpPr>
          <p:spPr bwMode="gray">
            <a:xfrm>
              <a:off x="1733849" y="1848257"/>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sp>
        <p:nvSpPr>
          <p:cNvPr id="24" name="正方形/長方形 23">
            <a:extLst>
              <a:ext uri="{FF2B5EF4-FFF2-40B4-BE49-F238E27FC236}">
                <a16:creationId xmlns:a16="http://schemas.microsoft.com/office/drawing/2014/main" id="{CD2A3A8D-6B97-6514-A543-96EED25A16D0}"/>
              </a:ext>
            </a:extLst>
          </p:cNvPr>
          <p:cNvSpPr/>
          <p:nvPr/>
        </p:nvSpPr>
        <p:spPr>
          <a:xfrm>
            <a:off x="6208111" y="5015489"/>
            <a:ext cx="5612160" cy="1223898"/>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4" name="テキスト ボックス 3">
            <a:extLst>
              <a:ext uri="{FF2B5EF4-FFF2-40B4-BE49-F238E27FC236}">
                <a16:creationId xmlns:a16="http://schemas.microsoft.com/office/drawing/2014/main" id="{EE3A3683-22D6-72EA-CF16-438C48CEB700}"/>
              </a:ext>
            </a:extLst>
          </p:cNvPr>
          <p:cNvSpPr txBox="1"/>
          <p:nvPr/>
        </p:nvSpPr>
        <p:spPr bwMode="gray">
          <a:xfrm>
            <a:off x="11549439" y="154958"/>
            <a:ext cx="1009723" cy="307777"/>
          </a:xfrm>
          <a:prstGeom prst="rect">
            <a:avLst/>
          </a:prstGeom>
          <a:noFill/>
        </p:spPr>
        <p:txBody>
          <a:bodyPr wrap="square" rtlCol="0">
            <a:spAutoFit/>
          </a:bodyPr>
          <a:lstStyle/>
          <a:p>
            <a:pPr>
              <a:spcAft>
                <a:spcPts val="1200"/>
              </a:spcAft>
            </a:pPr>
            <a:r>
              <a:rPr kumimoji="1" lang="ja-JP" altLang="en-US" sz="1400" dirty="0">
                <a:solidFill>
                  <a:schemeClr val="tx1">
                    <a:lumMod val="65000"/>
                    <a:lumOff val="35000"/>
                  </a:schemeClr>
                </a:solidFill>
              </a:rPr>
              <a:t>様式４</a:t>
            </a:r>
          </a:p>
        </p:txBody>
      </p:sp>
    </p:spTree>
    <p:extLst>
      <p:ext uri="{BB962C8B-B14F-4D97-AF65-F5344CB8AC3E}">
        <p14:creationId xmlns:p14="http://schemas.microsoft.com/office/powerpoint/2010/main" val="834384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C50BE-6C54-84D8-6786-C99A40D9EDDB}"/>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81C281FA-12D8-3AA7-9888-A2D152EE2A8A}"/>
              </a:ext>
            </a:extLst>
          </p:cNvPr>
          <p:cNvSpPr/>
          <p:nvPr/>
        </p:nvSpPr>
        <p:spPr bwMode="gray">
          <a:xfrm>
            <a:off x="423069" y="850811"/>
            <a:ext cx="11376866" cy="580752"/>
          </a:xfrm>
          <a:prstGeom prst="rect">
            <a:avLst/>
          </a:prstGeom>
          <a:solidFill>
            <a:schemeClr val="accent1">
              <a:lumMod val="20000"/>
              <a:lumOff val="8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r>
              <a:rPr lang="ja-JP" altLang="en-US" b="1" dirty="0">
                <a:solidFill>
                  <a:srgbClr val="0070C0"/>
                </a:solidFill>
              </a:rPr>
              <a:t>応募者名（フリガナ）：</a:t>
            </a:r>
            <a:r>
              <a:rPr lang="ja-JP" altLang="en-US" b="1" dirty="0">
                <a:solidFill>
                  <a:schemeClr val="tx1"/>
                </a:solidFill>
              </a:rPr>
              <a:t>かながわユース脱炭素（かながわゆーすだつたんそ）</a:t>
            </a:r>
            <a:endParaRPr lang="en-US" altLang="ja-JP" b="1" dirty="0">
              <a:solidFill>
                <a:schemeClr val="tx1"/>
              </a:solidFill>
            </a:endParaRPr>
          </a:p>
          <a:p>
            <a:r>
              <a:rPr lang="ja-JP" altLang="en-US" b="1" dirty="0">
                <a:solidFill>
                  <a:srgbClr val="0070C0"/>
                </a:solidFill>
              </a:rPr>
              <a:t>取組の名称：</a:t>
            </a:r>
            <a:r>
              <a:rPr lang="ja-JP" altLang="en-US" b="1" dirty="0">
                <a:solidFill>
                  <a:schemeClr val="tx1"/>
                </a:solidFill>
              </a:rPr>
              <a:t>今日からみんなで。脱炭素型ライフスタイル！</a:t>
            </a:r>
          </a:p>
        </p:txBody>
      </p:sp>
      <p:sp>
        <p:nvSpPr>
          <p:cNvPr id="26" name="テキスト ボックス 25">
            <a:extLst>
              <a:ext uri="{FF2B5EF4-FFF2-40B4-BE49-F238E27FC236}">
                <a16:creationId xmlns:a16="http://schemas.microsoft.com/office/drawing/2014/main" id="{A7149A3E-225B-6775-6B8C-229AEE28FAC3}"/>
              </a:ext>
            </a:extLst>
          </p:cNvPr>
          <p:cNvSpPr txBox="1"/>
          <p:nvPr/>
        </p:nvSpPr>
        <p:spPr bwMode="gray">
          <a:xfrm>
            <a:off x="355659" y="3452214"/>
            <a:ext cx="5605130" cy="1415772"/>
          </a:xfrm>
          <a:prstGeom prst="rect">
            <a:avLst/>
          </a:prstGeom>
          <a:noFill/>
          <a:ln>
            <a:noFill/>
          </a:ln>
        </p:spPr>
        <p:txBody>
          <a:bodyPr wrap="square" rtlCol="0">
            <a:spAutoFit/>
          </a:bodyPr>
          <a:lstStyle/>
          <a:p>
            <a:pPr>
              <a:spcAft>
                <a:spcPts val="300"/>
              </a:spcAft>
            </a:pPr>
            <a:r>
              <a:rPr lang="ja-JP" altLang="en-US" sz="1050" dirty="0"/>
              <a:t>①○○イベントの開催</a:t>
            </a:r>
          </a:p>
          <a:p>
            <a:pPr>
              <a:spcAft>
                <a:spcPts val="300"/>
              </a:spcAft>
            </a:pPr>
            <a:r>
              <a:rPr lang="ja-JP" altLang="en-US" sz="1050" dirty="0"/>
              <a:t>年○回、○○○のために実施。具体的な内容は○○○○○。</a:t>
            </a:r>
          </a:p>
          <a:p>
            <a:pPr>
              <a:spcAft>
                <a:spcPts val="300"/>
              </a:spcAft>
            </a:pPr>
            <a:r>
              <a:rPr lang="ja-JP" altLang="en-US" sz="1050" dirty="0"/>
              <a:t>参加者数延べ○人／年。（令和○年から開催）</a:t>
            </a:r>
          </a:p>
          <a:p>
            <a:pPr>
              <a:spcAft>
                <a:spcPts val="300"/>
              </a:spcAft>
            </a:pPr>
            <a:r>
              <a:rPr lang="ja-JP" altLang="en-US" sz="1050" dirty="0"/>
              <a:t>令和○年：○人、○年：○人、○年：○人と年々参加者数は増加傾向</a:t>
            </a:r>
          </a:p>
          <a:p>
            <a:pPr>
              <a:spcAft>
                <a:spcPts val="300"/>
              </a:spcAft>
            </a:pPr>
            <a:r>
              <a:rPr lang="ja-JP" altLang="en-US" sz="1050" dirty="0"/>
              <a:t>②</a:t>
            </a:r>
            <a:r>
              <a:rPr lang="en-US" altLang="ja-JP" sz="1050" dirty="0"/>
              <a:t>SNS</a:t>
            </a:r>
            <a:r>
              <a:rPr lang="ja-JP" altLang="en-US" sz="1050" dirty="0"/>
              <a:t>による情報発信</a:t>
            </a:r>
          </a:p>
          <a:p>
            <a:pPr>
              <a:spcAft>
                <a:spcPts val="300"/>
              </a:spcAft>
            </a:pPr>
            <a:r>
              <a:rPr lang="ja-JP" altLang="en-US" sz="1050" dirty="0"/>
              <a:t>活動状況や脱炭素型ライフスタイルの実践についての情報を、各種</a:t>
            </a:r>
            <a:r>
              <a:rPr lang="en-US" altLang="ja-JP" sz="1050" dirty="0"/>
              <a:t>SNS</a:t>
            </a:r>
            <a:r>
              <a:rPr lang="ja-JP" altLang="en-US" sz="1050" dirty="0"/>
              <a:t>（○○、○○）で随時配信。　　　　　　　　　　　　　　</a:t>
            </a:r>
            <a:r>
              <a:rPr lang="en-US" altLang="ja-JP" sz="1050" dirty="0"/>
              <a:t>※</a:t>
            </a:r>
            <a:r>
              <a:rPr lang="ja-JP" altLang="en-US" sz="1050" dirty="0"/>
              <a:t>その他具体的な活動内容は資料１、２のとおり</a:t>
            </a:r>
            <a:endParaRPr kumimoji="1" lang="en-US" altLang="ja-JP" sz="1050" dirty="0"/>
          </a:p>
        </p:txBody>
      </p:sp>
      <p:sp>
        <p:nvSpPr>
          <p:cNvPr id="29" name="正方形/長方形 28">
            <a:extLst>
              <a:ext uri="{FF2B5EF4-FFF2-40B4-BE49-F238E27FC236}">
                <a16:creationId xmlns:a16="http://schemas.microsoft.com/office/drawing/2014/main" id="{CEA437FC-E48E-E9EC-D8C8-6B48506A3BE0}"/>
              </a:ext>
            </a:extLst>
          </p:cNvPr>
          <p:cNvSpPr/>
          <p:nvPr/>
        </p:nvSpPr>
        <p:spPr>
          <a:xfrm>
            <a:off x="417637" y="1791516"/>
            <a:ext cx="5616000" cy="1114945"/>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30" name="正方形/長方形 29">
            <a:extLst>
              <a:ext uri="{FF2B5EF4-FFF2-40B4-BE49-F238E27FC236}">
                <a16:creationId xmlns:a16="http://schemas.microsoft.com/office/drawing/2014/main" id="{9E3E4725-5E4B-82AF-BABC-1AF1AC935A1F}"/>
              </a:ext>
            </a:extLst>
          </p:cNvPr>
          <p:cNvSpPr/>
          <p:nvPr/>
        </p:nvSpPr>
        <p:spPr>
          <a:xfrm>
            <a:off x="404691" y="3431655"/>
            <a:ext cx="5635834" cy="136872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31" name="正方形/長方形 30">
            <a:extLst>
              <a:ext uri="{FF2B5EF4-FFF2-40B4-BE49-F238E27FC236}">
                <a16:creationId xmlns:a16="http://schemas.microsoft.com/office/drawing/2014/main" id="{8538F824-D5C1-159C-81E4-C4E7457B8446}"/>
              </a:ext>
            </a:extLst>
          </p:cNvPr>
          <p:cNvSpPr/>
          <p:nvPr/>
        </p:nvSpPr>
        <p:spPr>
          <a:xfrm>
            <a:off x="6243836" y="3327713"/>
            <a:ext cx="5612160" cy="1223898"/>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nvGrpSpPr>
          <p:cNvPr id="27" name="グループ化 26">
            <a:extLst>
              <a:ext uri="{FF2B5EF4-FFF2-40B4-BE49-F238E27FC236}">
                <a16:creationId xmlns:a16="http://schemas.microsoft.com/office/drawing/2014/main" id="{F1BDAEDC-7543-1C2A-2A55-A9790F3D28AB}"/>
              </a:ext>
            </a:extLst>
          </p:cNvPr>
          <p:cNvGrpSpPr/>
          <p:nvPr/>
        </p:nvGrpSpPr>
        <p:grpSpPr>
          <a:xfrm>
            <a:off x="404691" y="1456925"/>
            <a:ext cx="3168933" cy="338554"/>
            <a:chOff x="1712422" y="1990073"/>
            <a:chExt cx="3168933" cy="338554"/>
          </a:xfrm>
        </p:grpSpPr>
        <p:sp>
          <p:nvSpPr>
            <p:cNvPr id="33" name="テキスト ボックス 32">
              <a:extLst>
                <a:ext uri="{FF2B5EF4-FFF2-40B4-BE49-F238E27FC236}">
                  <a16:creationId xmlns:a16="http://schemas.microsoft.com/office/drawing/2014/main" id="{B238F835-EC87-D58F-2DBE-B8086EA03072}"/>
                </a:ext>
              </a:extLst>
            </p:cNvPr>
            <p:cNvSpPr txBox="1"/>
            <p:nvPr/>
          </p:nvSpPr>
          <p:spPr bwMode="gray">
            <a:xfrm>
              <a:off x="1777620" y="1990073"/>
              <a:ext cx="3103735" cy="338554"/>
            </a:xfrm>
            <a:prstGeom prst="rect">
              <a:avLst/>
            </a:prstGeom>
            <a:noFill/>
          </p:spPr>
          <p:txBody>
            <a:bodyPr wrap="none" rtlCol="0">
              <a:spAutoFit/>
            </a:bodyPr>
            <a:lstStyle/>
            <a:p>
              <a:pPr>
                <a:spcAft>
                  <a:spcPts val="300"/>
                </a:spcAft>
              </a:pPr>
              <a:r>
                <a:rPr kumimoji="1" lang="ja-JP" altLang="en-US" sz="1600" b="1" dirty="0">
                  <a:solidFill>
                    <a:srgbClr val="0070C0"/>
                  </a:solidFill>
                </a:rPr>
                <a:t>１ 取組の概要：</a:t>
              </a:r>
              <a:r>
                <a:rPr lang="ja-JP" altLang="en-US" sz="1600" b="1" dirty="0">
                  <a:solidFill>
                    <a:srgbClr val="0070C0"/>
                  </a:solidFill>
                </a:rPr>
                <a:t>取組全体の概要</a:t>
              </a:r>
              <a:endParaRPr kumimoji="1" lang="ja-JP" altLang="en-US" sz="1600" b="1" dirty="0">
                <a:solidFill>
                  <a:srgbClr val="0070C0"/>
                </a:solidFill>
              </a:endParaRPr>
            </a:p>
          </p:txBody>
        </p:sp>
        <p:sp>
          <p:nvSpPr>
            <p:cNvPr id="34" name="正方形/長方形 33">
              <a:extLst>
                <a:ext uri="{FF2B5EF4-FFF2-40B4-BE49-F238E27FC236}">
                  <a16:creationId xmlns:a16="http://schemas.microsoft.com/office/drawing/2014/main" id="{71C625BC-6D15-A473-A124-9BE0CBD9C1C5}"/>
                </a:ext>
              </a:extLst>
            </p:cNvPr>
            <p:cNvSpPr/>
            <p:nvPr/>
          </p:nvSpPr>
          <p:spPr bwMode="gray">
            <a:xfrm>
              <a:off x="1712422" y="1995522"/>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grpSp>
        <p:nvGrpSpPr>
          <p:cNvPr id="38" name="グループ化 37">
            <a:extLst>
              <a:ext uri="{FF2B5EF4-FFF2-40B4-BE49-F238E27FC236}">
                <a16:creationId xmlns:a16="http://schemas.microsoft.com/office/drawing/2014/main" id="{ADB2CC71-6D28-E44A-9198-58981B4B87B8}"/>
              </a:ext>
            </a:extLst>
          </p:cNvPr>
          <p:cNvGrpSpPr/>
          <p:nvPr/>
        </p:nvGrpSpPr>
        <p:grpSpPr>
          <a:xfrm>
            <a:off x="380230" y="2953278"/>
            <a:ext cx="6199356" cy="500137"/>
            <a:chOff x="1712422" y="1943435"/>
            <a:chExt cx="6199356" cy="500137"/>
          </a:xfrm>
        </p:grpSpPr>
        <p:sp>
          <p:nvSpPr>
            <p:cNvPr id="39" name="テキスト ボックス 38">
              <a:extLst>
                <a:ext uri="{FF2B5EF4-FFF2-40B4-BE49-F238E27FC236}">
                  <a16:creationId xmlns:a16="http://schemas.microsoft.com/office/drawing/2014/main" id="{16A7352D-3FF6-83CE-5771-65A231A104DA}"/>
                </a:ext>
              </a:extLst>
            </p:cNvPr>
            <p:cNvSpPr txBox="1"/>
            <p:nvPr/>
          </p:nvSpPr>
          <p:spPr bwMode="gray">
            <a:xfrm>
              <a:off x="1781574" y="1943435"/>
              <a:ext cx="6130204" cy="500137"/>
            </a:xfrm>
            <a:prstGeom prst="rect">
              <a:avLst/>
            </a:prstGeom>
            <a:noFill/>
          </p:spPr>
          <p:txBody>
            <a:bodyPr wrap="none" tIns="0" rtlCol="0">
              <a:spAutoFit/>
            </a:bodyPr>
            <a:lstStyle/>
            <a:p>
              <a:pPr>
                <a:spcAft>
                  <a:spcPts val="300"/>
                </a:spcAft>
              </a:pPr>
              <a:r>
                <a:rPr lang="ja-JP" altLang="en-US" sz="1600" b="1" dirty="0">
                  <a:solidFill>
                    <a:srgbClr val="0070C0"/>
                  </a:solidFill>
                </a:rPr>
                <a:t>２ 実績：</a:t>
              </a:r>
              <a:r>
                <a:rPr lang="ja-JP" altLang="en-US" sz="1100" b="1" dirty="0">
                  <a:solidFill>
                    <a:srgbClr val="0070C0"/>
                  </a:solidFill>
                </a:rPr>
                <a:t>活動の範囲や具体的な内容、実施頻度や参加人数等（普及・促進）</a:t>
              </a:r>
              <a:endParaRPr lang="en-US" altLang="ja-JP" sz="1100" b="1" dirty="0">
                <a:solidFill>
                  <a:srgbClr val="0070C0"/>
                </a:solidFill>
              </a:endParaRPr>
            </a:p>
            <a:p>
              <a:pPr>
                <a:spcAft>
                  <a:spcPts val="300"/>
                </a:spcAft>
              </a:pPr>
              <a:r>
                <a:rPr lang="ja-JP" altLang="en-US" sz="1100" b="1" dirty="0">
                  <a:solidFill>
                    <a:srgbClr val="0070C0"/>
                  </a:solidFill>
                </a:rPr>
                <a:t>　　　　 開発した技術、導入した設備のポイントや具体的な仕組み（先進技術／先進導入）</a:t>
              </a:r>
              <a:endParaRPr lang="en-US" altLang="ja-JP" sz="1100" b="1" dirty="0">
                <a:solidFill>
                  <a:srgbClr val="0070C0"/>
                </a:solidFill>
              </a:endParaRPr>
            </a:p>
          </p:txBody>
        </p:sp>
        <p:sp>
          <p:nvSpPr>
            <p:cNvPr id="40" name="正方形/長方形 39">
              <a:extLst>
                <a:ext uri="{FF2B5EF4-FFF2-40B4-BE49-F238E27FC236}">
                  <a16:creationId xmlns:a16="http://schemas.microsoft.com/office/drawing/2014/main" id="{B44B59B7-3314-FF99-003E-115C52BE9A20}"/>
                </a:ext>
              </a:extLst>
            </p:cNvPr>
            <p:cNvSpPr/>
            <p:nvPr/>
          </p:nvSpPr>
          <p:spPr bwMode="gray">
            <a:xfrm>
              <a:off x="1712422" y="1995522"/>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grpSp>
        <p:nvGrpSpPr>
          <p:cNvPr id="41" name="グループ化 40">
            <a:extLst>
              <a:ext uri="{FF2B5EF4-FFF2-40B4-BE49-F238E27FC236}">
                <a16:creationId xmlns:a16="http://schemas.microsoft.com/office/drawing/2014/main" id="{390A63BC-03F5-D661-4A95-55FB46AF37A2}"/>
              </a:ext>
            </a:extLst>
          </p:cNvPr>
          <p:cNvGrpSpPr/>
          <p:nvPr/>
        </p:nvGrpSpPr>
        <p:grpSpPr>
          <a:xfrm>
            <a:off x="6243836" y="2978594"/>
            <a:ext cx="5220744" cy="338554"/>
            <a:chOff x="1733849" y="1844296"/>
            <a:chExt cx="5220744" cy="338554"/>
          </a:xfrm>
        </p:grpSpPr>
        <p:sp>
          <p:nvSpPr>
            <p:cNvPr id="42" name="テキスト ボックス 41">
              <a:extLst>
                <a:ext uri="{FF2B5EF4-FFF2-40B4-BE49-F238E27FC236}">
                  <a16:creationId xmlns:a16="http://schemas.microsoft.com/office/drawing/2014/main" id="{85C9B675-D2D8-A0CF-B1EA-26B835BE7300}"/>
                </a:ext>
              </a:extLst>
            </p:cNvPr>
            <p:cNvSpPr txBox="1"/>
            <p:nvPr/>
          </p:nvSpPr>
          <p:spPr bwMode="gray">
            <a:xfrm>
              <a:off x="1799014" y="1844296"/>
              <a:ext cx="5155579" cy="338554"/>
            </a:xfrm>
            <a:prstGeom prst="rect">
              <a:avLst/>
            </a:prstGeom>
            <a:noFill/>
          </p:spPr>
          <p:txBody>
            <a:bodyPr wrap="none" rtlCol="0">
              <a:spAutoFit/>
            </a:bodyPr>
            <a:lstStyle/>
            <a:p>
              <a:pPr>
                <a:spcAft>
                  <a:spcPts val="300"/>
                </a:spcAft>
              </a:pPr>
              <a:r>
                <a:rPr kumimoji="1" lang="ja-JP" altLang="en-US" sz="1600" b="1" dirty="0">
                  <a:solidFill>
                    <a:srgbClr val="0070C0"/>
                  </a:solidFill>
                </a:rPr>
                <a:t>５ </a:t>
              </a:r>
              <a:r>
                <a:rPr lang="ja-JP" altLang="en-US" sz="1600" b="1" dirty="0">
                  <a:solidFill>
                    <a:srgbClr val="0070C0"/>
                  </a:solidFill>
                </a:rPr>
                <a:t>普及効果：地域や他団体への普及状況、普及の範囲</a:t>
              </a:r>
              <a:endParaRPr kumimoji="1" lang="ja-JP" altLang="en-US" sz="1600" dirty="0">
                <a:solidFill>
                  <a:srgbClr val="0070C0"/>
                </a:solidFill>
              </a:endParaRPr>
            </a:p>
          </p:txBody>
        </p:sp>
        <p:sp>
          <p:nvSpPr>
            <p:cNvPr id="43" name="正方形/長方形 42">
              <a:extLst>
                <a:ext uri="{FF2B5EF4-FFF2-40B4-BE49-F238E27FC236}">
                  <a16:creationId xmlns:a16="http://schemas.microsoft.com/office/drawing/2014/main" id="{1D16DAAA-FF4B-AA0B-584A-20F1A836F140}"/>
                </a:ext>
              </a:extLst>
            </p:cNvPr>
            <p:cNvSpPr/>
            <p:nvPr/>
          </p:nvSpPr>
          <p:spPr bwMode="gray">
            <a:xfrm>
              <a:off x="1733849" y="1848257"/>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sp>
        <p:nvSpPr>
          <p:cNvPr id="52" name="テキスト ボックス 51">
            <a:extLst>
              <a:ext uri="{FF2B5EF4-FFF2-40B4-BE49-F238E27FC236}">
                <a16:creationId xmlns:a16="http://schemas.microsoft.com/office/drawing/2014/main" id="{0374190C-3BCE-7AB7-85E0-C0217B6E62AB}"/>
              </a:ext>
            </a:extLst>
          </p:cNvPr>
          <p:cNvSpPr txBox="1"/>
          <p:nvPr/>
        </p:nvSpPr>
        <p:spPr bwMode="gray">
          <a:xfrm>
            <a:off x="81221" y="130782"/>
            <a:ext cx="1800493" cy="369332"/>
          </a:xfrm>
          <a:prstGeom prst="rect">
            <a:avLst/>
          </a:prstGeom>
          <a:noFill/>
        </p:spPr>
        <p:txBody>
          <a:bodyPr wrap="none" rtlCol="0">
            <a:spAutoFit/>
          </a:bodyPr>
          <a:lstStyle/>
          <a:p>
            <a:pPr algn="ctr">
              <a:spcAft>
                <a:spcPts val="300"/>
              </a:spcAft>
            </a:pPr>
            <a:r>
              <a:rPr lang="ja-JP" altLang="en-US" b="1" dirty="0">
                <a:solidFill>
                  <a:srgbClr val="0070C0"/>
                </a:solidFill>
              </a:rPr>
              <a:t>ユース未来部門</a:t>
            </a:r>
            <a:endParaRPr kumimoji="1" lang="ja-JP" altLang="en-US" b="1" dirty="0">
              <a:solidFill>
                <a:srgbClr val="0070C0"/>
              </a:solidFill>
            </a:endParaRPr>
          </a:p>
        </p:txBody>
      </p:sp>
      <p:sp>
        <p:nvSpPr>
          <p:cNvPr id="53" name="テキスト ボックス 52">
            <a:extLst>
              <a:ext uri="{FF2B5EF4-FFF2-40B4-BE49-F238E27FC236}">
                <a16:creationId xmlns:a16="http://schemas.microsoft.com/office/drawing/2014/main" id="{0CE75F46-A064-29E9-F40C-0A2BD0BF3635}"/>
              </a:ext>
            </a:extLst>
          </p:cNvPr>
          <p:cNvSpPr txBox="1"/>
          <p:nvPr/>
        </p:nvSpPr>
        <p:spPr bwMode="gray">
          <a:xfrm>
            <a:off x="6664603" y="126386"/>
            <a:ext cx="4333182" cy="307777"/>
          </a:xfrm>
          <a:prstGeom prst="rect">
            <a:avLst/>
          </a:prstGeom>
          <a:noFill/>
        </p:spPr>
        <p:txBody>
          <a:bodyPr wrap="square" rtlCol="0">
            <a:spAutoFit/>
          </a:bodyPr>
          <a:lstStyle/>
          <a:p>
            <a:pPr>
              <a:spcAft>
                <a:spcPts val="300"/>
              </a:spcAft>
            </a:pPr>
            <a:r>
              <a:rPr lang="ja-JP" altLang="en-US" sz="1400" b="1" dirty="0">
                <a:solidFill>
                  <a:srgbClr val="0070C0"/>
                </a:solidFill>
              </a:rPr>
              <a:t>応募者区分：</a:t>
            </a:r>
            <a:r>
              <a:rPr lang="ja-JP" altLang="en-US" sz="1400" b="1" dirty="0"/>
              <a:t>団体</a:t>
            </a:r>
            <a:endParaRPr kumimoji="1" lang="ja-JP" altLang="en-US" sz="1400" dirty="0"/>
          </a:p>
        </p:txBody>
      </p:sp>
      <p:grpSp>
        <p:nvGrpSpPr>
          <p:cNvPr id="55" name="グループ化 54">
            <a:extLst>
              <a:ext uri="{FF2B5EF4-FFF2-40B4-BE49-F238E27FC236}">
                <a16:creationId xmlns:a16="http://schemas.microsoft.com/office/drawing/2014/main" id="{107C3428-AF43-3A84-B451-6109035A6133}"/>
              </a:ext>
            </a:extLst>
          </p:cNvPr>
          <p:cNvGrpSpPr/>
          <p:nvPr/>
        </p:nvGrpSpPr>
        <p:grpSpPr>
          <a:xfrm>
            <a:off x="6217482" y="1451265"/>
            <a:ext cx="5419391" cy="338554"/>
            <a:chOff x="1508840" y="1985323"/>
            <a:chExt cx="5419391" cy="338554"/>
          </a:xfrm>
        </p:grpSpPr>
        <p:sp>
          <p:nvSpPr>
            <p:cNvPr id="56" name="テキスト ボックス 55">
              <a:extLst>
                <a:ext uri="{FF2B5EF4-FFF2-40B4-BE49-F238E27FC236}">
                  <a16:creationId xmlns:a16="http://schemas.microsoft.com/office/drawing/2014/main" id="{610FCE9C-FDF4-9533-9610-C6EFD86CD0D6}"/>
                </a:ext>
              </a:extLst>
            </p:cNvPr>
            <p:cNvSpPr txBox="1"/>
            <p:nvPr/>
          </p:nvSpPr>
          <p:spPr bwMode="gray">
            <a:xfrm>
              <a:off x="1567468" y="1985323"/>
              <a:ext cx="5360763" cy="338554"/>
            </a:xfrm>
            <a:prstGeom prst="rect">
              <a:avLst/>
            </a:prstGeom>
            <a:noFill/>
          </p:spPr>
          <p:txBody>
            <a:bodyPr wrap="none" rtlCol="0">
              <a:spAutoFit/>
            </a:bodyPr>
            <a:lstStyle/>
            <a:p>
              <a:pPr>
                <a:spcAft>
                  <a:spcPts val="300"/>
                </a:spcAft>
              </a:pPr>
              <a:r>
                <a:rPr lang="ja-JP" altLang="en-US" sz="1600" b="1" dirty="0">
                  <a:solidFill>
                    <a:srgbClr val="0070C0"/>
                  </a:solidFill>
                </a:rPr>
                <a:t>４ 将来性：今後の発展や成果など将来に向けた見込み</a:t>
              </a:r>
              <a:endParaRPr kumimoji="1" lang="ja-JP" altLang="en-US" sz="1600" dirty="0">
                <a:solidFill>
                  <a:srgbClr val="0070C0"/>
                </a:solidFill>
              </a:endParaRPr>
            </a:p>
          </p:txBody>
        </p:sp>
        <p:sp>
          <p:nvSpPr>
            <p:cNvPr id="57" name="正方形/長方形 56">
              <a:extLst>
                <a:ext uri="{FF2B5EF4-FFF2-40B4-BE49-F238E27FC236}">
                  <a16:creationId xmlns:a16="http://schemas.microsoft.com/office/drawing/2014/main" id="{32BD7010-3056-4C1D-8A5C-427885F0CF6C}"/>
                </a:ext>
              </a:extLst>
            </p:cNvPr>
            <p:cNvSpPr/>
            <p:nvPr/>
          </p:nvSpPr>
          <p:spPr bwMode="gray">
            <a:xfrm>
              <a:off x="1508840" y="2003621"/>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grpSp>
        <p:nvGrpSpPr>
          <p:cNvPr id="61" name="グループ化 60">
            <a:extLst>
              <a:ext uri="{FF2B5EF4-FFF2-40B4-BE49-F238E27FC236}">
                <a16:creationId xmlns:a16="http://schemas.microsoft.com/office/drawing/2014/main" id="{37C0F337-629F-1DE1-2014-8CA4AE9DAD2C}"/>
              </a:ext>
            </a:extLst>
          </p:cNvPr>
          <p:cNvGrpSpPr/>
          <p:nvPr/>
        </p:nvGrpSpPr>
        <p:grpSpPr>
          <a:xfrm>
            <a:off x="355659" y="6350677"/>
            <a:ext cx="1080217" cy="338554"/>
            <a:chOff x="1712422" y="1977660"/>
            <a:chExt cx="1080217" cy="338554"/>
          </a:xfrm>
        </p:grpSpPr>
        <p:sp>
          <p:nvSpPr>
            <p:cNvPr id="62" name="テキスト ボックス 61">
              <a:extLst>
                <a:ext uri="{FF2B5EF4-FFF2-40B4-BE49-F238E27FC236}">
                  <a16:creationId xmlns:a16="http://schemas.microsoft.com/office/drawing/2014/main" id="{F362663B-5D00-012E-8C8F-AE0A8178C0FA}"/>
                </a:ext>
              </a:extLst>
            </p:cNvPr>
            <p:cNvSpPr txBox="1"/>
            <p:nvPr/>
          </p:nvSpPr>
          <p:spPr bwMode="gray">
            <a:xfrm>
              <a:off x="1787236" y="1977660"/>
              <a:ext cx="1005403" cy="338554"/>
            </a:xfrm>
            <a:prstGeom prst="rect">
              <a:avLst/>
            </a:prstGeom>
            <a:noFill/>
          </p:spPr>
          <p:txBody>
            <a:bodyPr wrap="none" rtlCol="0">
              <a:spAutoFit/>
            </a:bodyPr>
            <a:lstStyle/>
            <a:p>
              <a:pPr>
                <a:spcAft>
                  <a:spcPts val="300"/>
                </a:spcAft>
              </a:pPr>
              <a:r>
                <a:rPr kumimoji="1" lang="ja-JP" altLang="en-US" sz="1600" b="1" dirty="0">
                  <a:solidFill>
                    <a:srgbClr val="0070C0"/>
                  </a:solidFill>
                </a:rPr>
                <a:t>添付資料</a:t>
              </a:r>
              <a:endParaRPr kumimoji="1" lang="ja-JP" altLang="en-US" sz="1600" dirty="0">
                <a:solidFill>
                  <a:srgbClr val="0070C0"/>
                </a:solidFill>
              </a:endParaRPr>
            </a:p>
          </p:txBody>
        </p:sp>
        <p:sp>
          <p:nvSpPr>
            <p:cNvPr id="63" name="正方形/長方形 62">
              <a:extLst>
                <a:ext uri="{FF2B5EF4-FFF2-40B4-BE49-F238E27FC236}">
                  <a16:creationId xmlns:a16="http://schemas.microsoft.com/office/drawing/2014/main" id="{DE1EED75-C62D-ED67-F8D3-DB22FB08C975}"/>
                </a:ext>
              </a:extLst>
            </p:cNvPr>
            <p:cNvSpPr/>
            <p:nvPr/>
          </p:nvSpPr>
          <p:spPr bwMode="gray">
            <a:xfrm>
              <a:off x="1712422" y="1995522"/>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sp>
        <p:nvSpPr>
          <p:cNvPr id="64" name="正方形/長方形 63">
            <a:extLst>
              <a:ext uri="{FF2B5EF4-FFF2-40B4-BE49-F238E27FC236}">
                <a16:creationId xmlns:a16="http://schemas.microsoft.com/office/drawing/2014/main" id="{B0E9CD35-91A1-96C0-0009-E385CD12A94B}"/>
              </a:ext>
            </a:extLst>
          </p:cNvPr>
          <p:cNvSpPr/>
          <p:nvPr/>
        </p:nvSpPr>
        <p:spPr>
          <a:xfrm>
            <a:off x="1435876" y="6360323"/>
            <a:ext cx="10388370" cy="310798"/>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65" name="テキスト ボックス 64">
            <a:extLst>
              <a:ext uri="{FF2B5EF4-FFF2-40B4-BE49-F238E27FC236}">
                <a16:creationId xmlns:a16="http://schemas.microsoft.com/office/drawing/2014/main" id="{797D7CBB-A485-AED1-7DBC-956408E96F38}"/>
              </a:ext>
            </a:extLst>
          </p:cNvPr>
          <p:cNvSpPr txBox="1"/>
          <p:nvPr/>
        </p:nvSpPr>
        <p:spPr bwMode="gray">
          <a:xfrm>
            <a:off x="1435876" y="6381454"/>
            <a:ext cx="10460274" cy="307777"/>
          </a:xfrm>
          <a:prstGeom prst="rect">
            <a:avLst/>
          </a:prstGeom>
          <a:noFill/>
          <a:ln>
            <a:noFill/>
          </a:ln>
        </p:spPr>
        <p:txBody>
          <a:bodyPr wrap="square" rtlCol="0">
            <a:spAutoFit/>
          </a:bodyPr>
          <a:lstStyle/>
          <a:p>
            <a:pPr>
              <a:spcAft>
                <a:spcPts val="300"/>
              </a:spcAft>
            </a:pPr>
            <a:r>
              <a:rPr lang="ja-JP" altLang="en-US" sz="1400" dirty="0"/>
              <a:t>資料１：活動実績報告書、資料２：</a:t>
            </a:r>
            <a:r>
              <a:rPr lang="en-US" altLang="ja-JP" sz="1400" dirty="0"/>
              <a:t>SNS</a:t>
            </a:r>
            <a:r>
              <a:rPr lang="ja-JP" altLang="en-US" sz="1400" dirty="0"/>
              <a:t>等による情報発信の実績及び今後の展望、資料３：大学・企業との連携状況</a:t>
            </a:r>
            <a:endParaRPr lang="en-US" altLang="ja-JP" sz="1400" dirty="0"/>
          </a:p>
        </p:txBody>
      </p:sp>
      <p:sp>
        <p:nvSpPr>
          <p:cNvPr id="3" name="正方形/長方形 2">
            <a:extLst>
              <a:ext uri="{FF2B5EF4-FFF2-40B4-BE49-F238E27FC236}">
                <a16:creationId xmlns:a16="http://schemas.microsoft.com/office/drawing/2014/main" id="{EE565001-66DF-61C1-C7A2-F44706612FF6}"/>
              </a:ext>
            </a:extLst>
          </p:cNvPr>
          <p:cNvSpPr/>
          <p:nvPr/>
        </p:nvSpPr>
        <p:spPr>
          <a:xfrm>
            <a:off x="389283" y="1762300"/>
            <a:ext cx="5342932" cy="738664"/>
          </a:xfrm>
          <a:prstGeom prst="rect">
            <a:avLst/>
          </a:prstGeom>
        </p:spPr>
        <p:txBody>
          <a:bodyPr wrap="square">
            <a:spAutoFit/>
          </a:bodyPr>
          <a:lstStyle/>
          <a:p>
            <a:r>
              <a:rPr lang="ja-JP" altLang="en-US" sz="1400" dirty="0"/>
              <a:t>「脱炭素型ライフスタイルの実践」をコンセプトに、○○地区にてイベント開催やＳＮＳによる情報発信を実施し、若年層を中心に大きな反響を得ている。</a:t>
            </a:r>
          </a:p>
        </p:txBody>
      </p:sp>
      <p:sp>
        <p:nvSpPr>
          <p:cNvPr id="5" name="正方形/長方形 4">
            <a:extLst>
              <a:ext uri="{FF2B5EF4-FFF2-40B4-BE49-F238E27FC236}">
                <a16:creationId xmlns:a16="http://schemas.microsoft.com/office/drawing/2014/main" id="{7B210C3F-D003-8963-5CFF-BA74BBF5CFC6}"/>
              </a:ext>
            </a:extLst>
          </p:cNvPr>
          <p:cNvSpPr/>
          <p:nvPr/>
        </p:nvSpPr>
        <p:spPr>
          <a:xfrm>
            <a:off x="6225665" y="1784843"/>
            <a:ext cx="5577051" cy="1113472"/>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10" name="テキスト ボックス 9">
            <a:extLst>
              <a:ext uri="{FF2B5EF4-FFF2-40B4-BE49-F238E27FC236}">
                <a16:creationId xmlns:a16="http://schemas.microsoft.com/office/drawing/2014/main" id="{1611C02F-FAAE-05CD-6F0C-FD229B34ADDF}"/>
              </a:ext>
            </a:extLst>
          </p:cNvPr>
          <p:cNvSpPr txBox="1"/>
          <p:nvPr/>
        </p:nvSpPr>
        <p:spPr bwMode="gray">
          <a:xfrm>
            <a:off x="2483323" y="372787"/>
            <a:ext cx="5547493" cy="307777"/>
          </a:xfrm>
          <a:prstGeom prst="rect">
            <a:avLst/>
          </a:prstGeom>
          <a:noFill/>
        </p:spPr>
        <p:txBody>
          <a:bodyPr wrap="square" rtlCol="0">
            <a:spAutoFit/>
          </a:bodyPr>
          <a:lstStyle/>
          <a:p>
            <a:pPr>
              <a:spcAft>
                <a:spcPts val="300"/>
              </a:spcAft>
            </a:pPr>
            <a:r>
              <a:rPr lang="ja-JP" altLang="en-US" sz="1400" b="1" dirty="0">
                <a:solidFill>
                  <a:srgbClr val="0070C0"/>
                </a:solidFill>
              </a:rPr>
              <a:t>活動地域：</a:t>
            </a:r>
            <a:r>
              <a:rPr lang="en-US" altLang="ja-JP" sz="1100" b="1" dirty="0">
                <a:solidFill>
                  <a:srgbClr val="0070C0"/>
                </a:solidFill>
              </a:rPr>
              <a:t> </a:t>
            </a:r>
            <a:r>
              <a:rPr lang="ja-JP" altLang="en-US" sz="1400" b="1" dirty="0"/>
              <a:t>横須賀市</a:t>
            </a:r>
            <a:endParaRPr kumimoji="1" lang="ja-JP" altLang="en-US" sz="1400" dirty="0"/>
          </a:p>
        </p:txBody>
      </p:sp>
      <p:sp>
        <p:nvSpPr>
          <p:cNvPr id="2" name="テキスト ボックス 1">
            <a:extLst>
              <a:ext uri="{FF2B5EF4-FFF2-40B4-BE49-F238E27FC236}">
                <a16:creationId xmlns:a16="http://schemas.microsoft.com/office/drawing/2014/main" id="{9C1FD6C0-2000-58E7-AE53-140821DE5479}"/>
              </a:ext>
            </a:extLst>
          </p:cNvPr>
          <p:cNvSpPr txBox="1"/>
          <p:nvPr/>
        </p:nvSpPr>
        <p:spPr bwMode="gray">
          <a:xfrm>
            <a:off x="2483322" y="144315"/>
            <a:ext cx="5547492" cy="307777"/>
          </a:xfrm>
          <a:prstGeom prst="rect">
            <a:avLst/>
          </a:prstGeom>
          <a:noFill/>
        </p:spPr>
        <p:txBody>
          <a:bodyPr wrap="square" rtlCol="0">
            <a:spAutoFit/>
          </a:bodyPr>
          <a:lstStyle/>
          <a:p>
            <a:pPr>
              <a:spcAft>
                <a:spcPts val="300"/>
              </a:spcAft>
            </a:pPr>
            <a:r>
              <a:rPr lang="ja-JP" altLang="en-US" sz="1400" b="1" dirty="0">
                <a:solidFill>
                  <a:srgbClr val="0070C0"/>
                </a:solidFill>
              </a:rPr>
              <a:t>部門内区分：</a:t>
            </a:r>
            <a:r>
              <a:rPr lang="ja-JP" altLang="en-US" sz="1400" b="1" dirty="0"/>
              <a:t>普及・促進</a:t>
            </a:r>
            <a:endParaRPr kumimoji="1" lang="ja-JP" altLang="en-US" sz="1400" dirty="0"/>
          </a:p>
        </p:txBody>
      </p:sp>
      <p:grpSp>
        <p:nvGrpSpPr>
          <p:cNvPr id="7" name="グループ化 6">
            <a:extLst>
              <a:ext uri="{FF2B5EF4-FFF2-40B4-BE49-F238E27FC236}">
                <a16:creationId xmlns:a16="http://schemas.microsoft.com/office/drawing/2014/main" id="{5E5A28B7-F766-0AC9-FCF6-1C250D36CFD2}"/>
              </a:ext>
            </a:extLst>
          </p:cNvPr>
          <p:cNvGrpSpPr/>
          <p:nvPr/>
        </p:nvGrpSpPr>
        <p:grpSpPr>
          <a:xfrm>
            <a:off x="359834" y="4869230"/>
            <a:ext cx="5631112" cy="338554"/>
            <a:chOff x="1733849" y="1844296"/>
            <a:chExt cx="5631112" cy="338554"/>
          </a:xfrm>
        </p:grpSpPr>
        <p:sp>
          <p:nvSpPr>
            <p:cNvPr id="8" name="テキスト ボックス 7">
              <a:extLst>
                <a:ext uri="{FF2B5EF4-FFF2-40B4-BE49-F238E27FC236}">
                  <a16:creationId xmlns:a16="http://schemas.microsoft.com/office/drawing/2014/main" id="{69D93399-BAAC-BD39-4733-E696EE0CBAE7}"/>
                </a:ext>
              </a:extLst>
            </p:cNvPr>
            <p:cNvSpPr txBox="1"/>
            <p:nvPr/>
          </p:nvSpPr>
          <p:spPr bwMode="gray">
            <a:xfrm>
              <a:off x="1799014" y="1844296"/>
              <a:ext cx="5565947" cy="338554"/>
            </a:xfrm>
            <a:prstGeom prst="rect">
              <a:avLst/>
            </a:prstGeom>
            <a:noFill/>
          </p:spPr>
          <p:txBody>
            <a:bodyPr wrap="none" rtlCol="0">
              <a:spAutoFit/>
            </a:bodyPr>
            <a:lstStyle/>
            <a:p>
              <a:pPr>
                <a:spcAft>
                  <a:spcPts val="300"/>
                </a:spcAft>
              </a:pPr>
              <a:r>
                <a:rPr lang="ja-JP" altLang="en-US" sz="1600" b="1" dirty="0">
                  <a:solidFill>
                    <a:srgbClr val="0070C0"/>
                  </a:solidFill>
                </a:rPr>
                <a:t>３ 若年者らしい発想や独自性：</a:t>
              </a:r>
              <a:r>
                <a:rPr lang="ja-JP" altLang="en-US" sz="1200" b="1" dirty="0">
                  <a:solidFill>
                    <a:srgbClr val="0070C0"/>
                  </a:solidFill>
                </a:rPr>
                <a:t>工夫や他の類似する取組との違い等</a:t>
              </a:r>
              <a:endParaRPr kumimoji="1" lang="ja-JP" altLang="en-US" sz="1200" dirty="0">
                <a:solidFill>
                  <a:srgbClr val="0070C0"/>
                </a:solidFill>
              </a:endParaRPr>
            </a:p>
          </p:txBody>
        </p:sp>
        <p:sp>
          <p:nvSpPr>
            <p:cNvPr id="12" name="正方形/長方形 11">
              <a:extLst>
                <a:ext uri="{FF2B5EF4-FFF2-40B4-BE49-F238E27FC236}">
                  <a16:creationId xmlns:a16="http://schemas.microsoft.com/office/drawing/2014/main" id="{7773E148-8E24-0244-37DA-B5CAD314A78F}"/>
                </a:ext>
              </a:extLst>
            </p:cNvPr>
            <p:cNvSpPr/>
            <p:nvPr/>
          </p:nvSpPr>
          <p:spPr bwMode="gray">
            <a:xfrm>
              <a:off x="1733849" y="1848257"/>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sp>
        <p:nvSpPr>
          <p:cNvPr id="13" name="正方形/長方形 12">
            <a:extLst>
              <a:ext uri="{FF2B5EF4-FFF2-40B4-BE49-F238E27FC236}">
                <a16:creationId xmlns:a16="http://schemas.microsoft.com/office/drawing/2014/main" id="{C17BDA38-DBD4-2E5F-A409-7B6C7AEBBA68}"/>
              </a:ext>
            </a:extLst>
          </p:cNvPr>
          <p:cNvSpPr/>
          <p:nvPr/>
        </p:nvSpPr>
        <p:spPr>
          <a:xfrm>
            <a:off x="371114" y="5193951"/>
            <a:ext cx="5662523" cy="1068944"/>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14" name="テキスト ボックス 13">
            <a:extLst>
              <a:ext uri="{FF2B5EF4-FFF2-40B4-BE49-F238E27FC236}">
                <a16:creationId xmlns:a16="http://schemas.microsoft.com/office/drawing/2014/main" id="{CBEF87B8-981C-3822-CD8A-BDE59E9D4C9D}"/>
              </a:ext>
            </a:extLst>
          </p:cNvPr>
          <p:cNvSpPr txBox="1"/>
          <p:nvPr/>
        </p:nvSpPr>
        <p:spPr bwMode="gray">
          <a:xfrm>
            <a:off x="371114" y="5203017"/>
            <a:ext cx="5724886" cy="1069524"/>
          </a:xfrm>
          <a:prstGeom prst="rect">
            <a:avLst/>
          </a:prstGeom>
          <a:noFill/>
          <a:ln>
            <a:noFill/>
          </a:ln>
        </p:spPr>
        <p:txBody>
          <a:bodyPr wrap="square" rtlCol="0">
            <a:spAutoFit/>
          </a:bodyPr>
          <a:lstStyle/>
          <a:p>
            <a:pPr>
              <a:spcAft>
                <a:spcPts val="300"/>
              </a:spcAft>
            </a:pPr>
            <a:r>
              <a:rPr lang="ja-JP" altLang="en-US" sz="1050" dirty="0"/>
              <a:t>①○○イベント</a:t>
            </a:r>
          </a:p>
          <a:p>
            <a:pPr>
              <a:spcAft>
                <a:spcPts val="300"/>
              </a:spcAft>
            </a:pPr>
            <a:r>
              <a:rPr lang="ja-JP" altLang="en-US" sz="1050" dirty="0"/>
              <a:t>楽しみながら脱炭素型ライフスタイルを地域で実践してもらうため、○○、○○を工夫している。</a:t>
            </a:r>
          </a:p>
          <a:p>
            <a:pPr>
              <a:spcAft>
                <a:spcPts val="300"/>
              </a:spcAft>
            </a:pPr>
            <a:r>
              <a:rPr lang="ja-JP" altLang="en-US" sz="1050" dirty="0"/>
              <a:t>②</a:t>
            </a:r>
            <a:r>
              <a:rPr lang="en-US" altLang="ja-JP" sz="1050" dirty="0"/>
              <a:t>SNS</a:t>
            </a:r>
            <a:r>
              <a:rPr lang="ja-JP" altLang="en-US" sz="1050" dirty="0"/>
              <a:t>による情報発信</a:t>
            </a:r>
          </a:p>
          <a:p>
            <a:pPr>
              <a:spcAft>
                <a:spcPts val="300"/>
              </a:spcAft>
            </a:pPr>
            <a:r>
              <a:rPr lang="ja-JP" altLang="en-US" sz="1050" dirty="0"/>
              <a:t>情報を分かりやすく伝えるため、○○を工夫している</a:t>
            </a:r>
            <a:r>
              <a:rPr lang="ja-JP" altLang="en-US" sz="1400" dirty="0"/>
              <a:t>。</a:t>
            </a:r>
            <a:endParaRPr kumimoji="1" lang="ja-JP" altLang="en-US" sz="1400" dirty="0"/>
          </a:p>
        </p:txBody>
      </p:sp>
      <p:sp>
        <p:nvSpPr>
          <p:cNvPr id="15" name="正方形/長方形 14">
            <a:extLst>
              <a:ext uri="{FF2B5EF4-FFF2-40B4-BE49-F238E27FC236}">
                <a16:creationId xmlns:a16="http://schemas.microsoft.com/office/drawing/2014/main" id="{B4B58308-C17E-2377-637F-545CDCCF8AF1}"/>
              </a:ext>
            </a:extLst>
          </p:cNvPr>
          <p:cNvSpPr/>
          <p:nvPr/>
        </p:nvSpPr>
        <p:spPr>
          <a:xfrm>
            <a:off x="6201664" y="1766269"/>
            <a:ext cx="5694486" cy="1438855"/>
          </a:xfrm>
          <a:prstGeom prst="rect">
            <a:avLst/>
          </a:prstGeom>
        </p:spPr>
        <p:txBody>
          <a:bodyPr wrap="square">
            <a:spAutoFit/>
          </a:bodyPr>
          <a:lstStyle/>
          <a:p>
            <a:r>
              <a:rPr lang="ja-JP" altLang="en-US" sz="1050" dirty="0"/>
              <a:t>①○○イベント</a:t>
            </a:r>
          </a:p>
          <a:p>
            <a:r>
              <a:rPr lang="ja-JP" altLang="en-US" sz="1050" dirty="0"/>
              <a:t>さらに若年層を中心とした参加者を増やすため、令和○年○月には著名なインフルエンサーである○○○○氏を招いてライブトークを行うことが決定している。</a:t>
            </a:r>
          </a:p>
          <a:p>
            <a:r>
              <a:rPr lang="ja-JP" altLang="en-US" sz="1050" dirty="0"/>
              <a:t>今後は○○○をテーマとして、○○○に取り組むことを検討している。</a:t>
            </a:r>
          </a:p>
          <a:p>
            <a:r>
              <a:rPr lang="ja-JP" altLang="en-US" sz="1050" dirty="0"/>
              <a:t>②情報発信</a:t>
            </a:r>
          </a:p>
          <a:p>
            <a:r>
              <a:rPr lang="en-US" altLang="ja-JP" sz="1050" dirty="0"/>
              <a:t>SNS</a:t>
            </a:r>
            <a:r>
              <a:rPr lang="ja-JP" altLang="en-US" sz="1050" dirty="0"/>
              <a:t>に加え、生成</a:t>
            </a:r>
            <a:r>
              <a:rPr lang="en-US" altLang="ja-JP" sz="1050" dirty="0"/>
              <a:t>AI</a:t>
            </a:r>
            <a:r>
              <a:rPr lang="ja-JP" altLang="en-US" sz="1050" dirty="0"/>
              <a:t>などの最新技術も活用した情報発信システムを構築する予定。</a:t>
            </a:r>
            <a:endParaRPr lang="en-US" altLang="ja-JP" sz="1050" dirty="0"/>
          </a:p>
          <a:p>
            <a:r>
              <a:rPr lang="ja-JP" altLang="en-US" sz="1050" dirty="0"/>
              <a:t>（資料２も参照）</a:t>
            </a:r>
          </a:p>
          <a:p>
            <a:endParaRPr lang="ja-JP" altLang="en-US" sz="1400" dirty="0"/>
          </a:p>
        </p:txBody>
      </p:sp>
      <p:sp>
        <p:nvSpPr>
          <p:cNvPr id="19" name="正方形/長方形 18">
            <a:extLst>
              <a:ext uri="{FF2B5EF4-FFF2-40B4-BE49-F238E27FC236}">
                <a16:creationId xmlns:a16="http://schemas.microsoft.com/office/drawing/2014/main" id="{31305AC7-0003-6F59-3F24-33FD4339C67A}"/>
              </a:ext>
            </a:extLst>
          </p:cNvPr>
          <p:cNvSpPr/>
          <p:nvPr/>
        </p:nvSpPr>
        <p:spPr>
          <a:xfrm>
            <a:off x="6243836" y="3396024"/>
            <a:ext cx="5211059" cy="1061829"/>
          </a:xfrm>
          <a:prstGeom prst="rect">
            <a:avLst/>
          </a:prstGeom>
        </p:spPr>
        <p:txBody>
          <a:bodyPr wrap="square">
            <a:spAutoFit/>
          </a:bodyPr>
          <a:lstStyle/>
          <a:p>
            <a:r>
              <a:rPr lang="ja-JP" altLang="en-US" sz="1050" dirty="0"/>
              <a:t>・</a:t>
            </a:r>
            <a:r>
              <a:rPr lang="en-US" altLang="ja-JP" sz="1050" dirty="0"/>
              <a:t>SNS○○</a:t>
            </a:r>
            <a:r>
              <a:rPr lang="ja-JP" altLang="en-US" sz="1050" dirty="0"/>
              <a:t>のフォロワー数は令和○年○○人、令和○年○○人、令和○年○○人と年々増加している。</a:t>
            </a:r>
          </a:p>
          <a:p>
            <a:r>
              <a:rPr lang="ja-JP" altLang="en-US" sz="1050" dirty="0"/>
              <a:t>・今後の著名インフルエンサーのイベント出演により、フォロワー数の大幅な増加を見込んでいる。</a:t>
            </a:r>
          </a:p>
          <a:p>
            <a:r>
              <a:rPr lang="ja-JP" altLang="en-US" sz="1050" dirty="0"/>
              <a:t>・地域の学校等からも、同世代の目線で脱炭素を伝えてほしいとの講演依頼が多数届いており、今後実施していく。</a:t>
            </a:r>
          </a:p>
        </p:txBody>
      </p:sp>
      <p:sp>
        <p:nvSpPr>
          <p:cNvPr id="20" name="正方形/長方形 19">
            <a:extLst>
              <a:ext uri="{FF2B5EF4-FFF2-40B4-BE49-F238E27FC236}">
                <a16:creationId xmlns:a16="http://schemas.microsoft.com/office/drawing/2014/main" id="{FD06FC1A-3194-2BB9-0277-9ECD1D68B187}"/>
              </a:ext>
            </a:extLst>
          </p:cNvPr>
          <p:cNvSpPr/>
          <p:nvPr/>
        </p:nvSpPr>
        <p:spPr>
          <a:xfrm>
            <a:off x="6281260" y="5042662"/>
            <a:ext cx="5211059" cy="1169551"/>
          </a:xfrm>
          <a:prstGeom prst="rect">
            <a:avLst/>
          </a:prstGeom>
        </p:spPr>
        <p:txBody>
          <a:bodyPr wrap="square">
            <a:spAutoFit/>
          </a:bodyPr>
          <a:lstStyle/>
          <a:p>
            <a:r>
              <a:rPr lang="ja-JP" altLang="en-US" sz="1400" dirty="0"/>
              <a:t>・○○地区に隣接する○○や○○と連携し、○○地区の脱炭素の推進に取り組んでいる。（令和○年から年○回程度）</a:t>
            </a:r>
            <a:endParaRPr lang="en-US" altLang="ja-JP" sz="1400" dirty="0"/>
          </a:p>
          <a:p>
            <a:r>
              <a:rPr lang="ja-JP" altLang="en-US" sz="1400" dirty="0"/>
              <a:t>・大学や企業との連携も開始し、イベントの共催など相互に協力している。（令和○年から年○回程度、参加者○人）</a:t>
            </a:r>
          </a:p>
          <a:p>
            <a:r>
              <a:rPr lang="ja-JP" altLang="en-US" sz="1400" dirty="0"/>
              <a:t>具体的な活動は資料３のとおり。</a:t>
            </a:r>
          </a:p>
        </p:txBody>
      </p:sp>
      <p:sp>
        <p:nvSpPr>
          <p:cNvPr id="21" name="テキスト ボックス 20">
            <a:extLst>
              <a:ext uri="{FF2B5EF4-FFF2-40B4-BE49-F238E27FC236}">
                <a16:creationId xmlns:a16="http://schemas.microsoft.com/office/drawing/2014/main" id="{03ABDB98-70B8-E1FC-43CA-6F612A5CA760}"/>
              </a:ext>
            </a:extLst>
          </p:cNvPr>
          <p:cNvSpPr txBox="1"/>
          <p:nvPr/>
        </p:nvSpPr>
        <p:spPr bwMode="gray">
          <a:xfrm>
            <a:off x="2483324" y="584356"/>
            <a:ext cx="5172698" cy="307777"/>
          </a:xfrm>
          <a:prstGeom prst="rect">
            <a:avLst/>
          </a:prstGeom>
          <a:noFill/>
        </p:spPr>
        <p:txBody>
          <a:bodyPr wrap="square" rtlCol="0">
            <a:spAutoFit/>
          </a:bodyPr>
          <a:lstStyle/>
          <a:p>
            <a:pPr>
              <a:spcAft>
                <a:spcPts val="300"/>
              </a:spcAft>
            </a:pPr>
            <a:r>
              <a:rPr lang="ja-JP" altLang="en-US" sz="1400" b="1" dirty="0">
                <a:solidFill>
                  <a:srgbClr val="0070C0"/>
                </a:solidFill>
              </a:rPr>
              <a:t>取組期間：</a:t>
            </a:r>
            <a:r>
              <a:rPr lang="ja-JP" altLang="en-US" sz="1400" b="1" dirty="0"/>
              <a:t>令和７年４月１日～令和８年７月３１日　継続中</a:t>
            </a:r>
            <a:r>
              <a:rPr lang="ja-JP" altLang="en-US" sz="1200" b="1" dirty="0"/>
              <a:t>　</a:t>
            </a:r>
            <a:r>
              <a:rPr lang="ja-JP" altLang="en-US" sz="1200" b="1" dirty="0">
                <a:solidFill>
                  <a:srgbClr val="FF0000"/>
                </a:solidFill>
              </a:rPr>
              <a:t>　　</a:t>
            </a:r>
            <a:endParaRPr kumimoji="1" lang="ja-JP" altLang="en-US" sz="1200" dirty="0">
              <a:solidFill>
                <a:srgbClr val="FF0000"/>
              </a:solidFill>
            </a:endParaRPr>
          </a:p>
        </p:txBody>
      </p:sp>
      <p:grpSp>
        <p:nvGrpSpPr>
          <p:cNvPr id="11" name="グループ化 10">
            <a:extLst>
              <a:ext uri="{FF2B5EF4-FFF2-40B4-BE49-F238E27FC236}">
                <a16:creationId xmlns:a16="http://schemas.microsoft.com/office/drawing/2014/main" id="{D38725EC-C32D-A240-4795-4EE148D31686}"/>
              </a:ext>
            </a:extLst>
          </p:cNvPr>
          <p:cNvGrpSpPr/>
          <p:nvPr/>
        </p:nvGrpSpPr>
        <p:grpSpPr>
          <a:xfrm>
            <a:off x="6225665" y="4665740"/>
            <a:ext cx="5502872" cy="338554"/>
            <a:chOff x="1733849" y="1844296"/>
            <a:chExt cx="5502872" cy="338554"/>
          </a:xfrm>
        </p:grpSpPr>
        <p:sp>
          <p:nvSpPr>
            <p:cNvPr id="22" name="テキスト ボックス 21">
              <a:extLst>
                <a:ext uri="{FF2B5EF4-FFF2-40B4-BE49-F238E27FC236}">
                  <a16:creationId xmlns:a16="http://schemas.microsoft.com/office/drawing/2014/main" id="{4704D5C0-B84D-3929-9FED-1CAB62CB52D5}"/>
                </a:ext>
              </a:extLst>
            </p:cNvPr>
            <p:cNvSpPr txBox="1"/>
            <p:nvPr/>
          </p:nvSpPr>
          <p:spPr bwMode="gray">
            <a:xfrm>
              <a:off x="1799014" y="1844296"/>
              <a:ext cx="5437707" cy="338554"/>
            </a:xfrm>
            <a:prstGeom prst="rect">
              <a:avLst/>
            </a:prstGeom>
            <a:noFill/>
          </p:spPr>
          <p:txBody>
            <a:bodyPr wrap="none" rtlCol="0">
              <a:spAutoFit/>
            </a:bodyPr>
            <a:lstStyle/>
            <a:p>
              <a:pPr>
                <a:spcAft>
                  <a:spcPts val="300"/>
                </a:spcAft>
              </a:pPr>
              <a:r>
                <a:rPr lang="ja-JP" altLang="en-US" sz="1600" b="1" dirty="0">
                  <a:solidFill>
                    <a:srgbClr val="0070C0"/>
                  </a:solidFill>
                </a:rPr>
                <a:t>６</a:t>
              </a:r>
              <a:r>
                <a:rPr kumimoji="1" lang="ja-JP" altLang="en-US" sz="1600" b="1" dirty="0">
                  <a:solidFill>
                    <a:srgbClr val="0070C0"/>
                  </a:solidFill>
                </a:rPr>
                <a:t> 活動の連携：</a:t>
              </a:r>
              <a:r>
                <a:rPr lang="ja-JP" altLang="en-US" sz="1400" b="1" dirty="0">
                  <a:solidFill>
                    <a:srgbClr val="0070C0"/>
                  </a:solidFill>
                </a:rPr>
                <a:t>地域との広域的な連携及び他団体との連携状況</a:t>
              </a:r>
              <a:endParaRPr kumimoji="1" lang="ja-JP" altLang="en-US" sz="1400" dirty="0">
                <a:solidFill>
                  <a:srgbClr val="0070C0"/>
                </a:solidFill>
              </a:endParaRPr>
            </a:p>
          </p:txBody>
        </p:sp>
        <p:sp>
          <p:nvSpPr>
            <p:cNvPr id="23" name="正方形/長方形 22">
              <a:extLst>
                <a:ext uri="{FF2B5EF4-FFF2-40B4-BE49-F238E27FC236}">
                  <a16:creationId xmlns:a16="http://schemas.microsoft.com/office/drawing/2014/main" id="{6F5F73B4-AE9C-0CCF-8516-A8096E05B96C}"/>
                </a:ext>
              </a:extLst>
            </p:cNvPr>
            <p:cNvSpPr/>
            <p:nvPr/>
          </p:nvSpPr>
          <p:spPr bwMode="gray">
            <a:xfrm>
              <a:off x="1733849" y="1848257"/>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sp>
        <p:nvSpPr>
          <p:cNvPr id="24" name="正方形/長方形 23">
            <a:extLst>
              <a:ext uri="{FF2B5EF4-FFF2-40B4-BE49-F238E27FC236}">
                <a16:creationId xmlns:a16="http://schemas.microsoft.com/office/drawing/2014/main" id="{279D7772-061E-3A65-82C0-440F7139D773}"/>
              </a:ext>
            </a:extLst>
          </p:cNvPr>
          <p:cNvSpPr/>
          <p:nvPr/>
        </p:nvSpPr>
        <p:spPr>
          <a:xfrm>
            <a:off x="6208111" y="5015489"/>
            <a:ext cx="5612160" cy="1223898"/>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4" name="テキスト ボックス 3">
            <a:extLst>
              <a:ext uri="{FF2B5EF4-FFF2-40B4-BE49-F238E27FC236}">
                <a16:creationId xmlns:a16="http://schemas.microsoft.com/office/drawing/2014/main" id="{3629734F-3068-A68F-C716-687C640F2369}"/>
              </a:ext>
            </a:extLst>
          </p:cNvPr>
          <p:cNvSpPr txBox="1"/>
          <p:nvPr/>
        </p:nvSpPr>
        <p:spPr bwMode="gray">
          <a:xfrm>
            <a:off x="8398740" y="202386"/>
            <a:ext cx="3238133" cy="1077218"/>
          </a:xfrm>
          <a:prstGeom prst="rect">
            <a:avLst/>
          </a:prstGeom>
          <a:solidFill>
            <a:schemeClr val="accent3">
              <a:lumMod val="20000"/>
              <a:lumOff val="80000"/>
            </a:schemeClr>
          </a:solidFill>
          <a:ln w="38100">
            <a:solidFill>
              <a:srgbClr val="00B050"/>
            </a:solidFill>
          </a:ln>
        </p:spPr>
        <p:txBody>
          <a:bodyPr wrap="square" lIns="0" tIns="0" rIns="0" bIns="0" rtlCol="0">
            <a:spAutoFit/>
          </a:bodyPr>
          <a:lstStyle/>
          <a:p>
            <a:pPr>
              <a:spcAft>
                <a:spcPts val="1200"/>
              </a:spcAft>
            </a:pPr>
            <a:r>
              <a:rPr kumimoji="1" lang="en-US" altLang="ja-JP" sz="1400" dirty="0"/>
              <a:t>【</a:t>
            </a:r>
            <a:r>
              <a:rPr kumimoji="1" lang="ja-JP" altLang="en-US" sz="1400" dirty="0"/>
              <a:t>記載例</a:t>
            </a:r>
            <a:r>
              <a:rPr kumimoji="1" lang="en-US" altLang="ja-JP" sz="1400" dirty="0"/>
              <a:t>】</a:t>
            </a:r>
            <a:br>
              <a:rPr kumimoji="1" lang="en-US" altLang="ja-JP" sz="1400" dirty="0"/>
            </a:br>
            <a:r>
              <a:rPr kumimoji="1" lang="ja-JP" altLang="en-US" sz="1400" dirty="0"/>
              <a:t>・文字サイズ</a:t>
            </a:r>
            <a:r>
              <a:rPr lang="ja-JP" altLang="en-US" sz="1400" dirty="0"/>
              <a:t>及び枠の大きさは変更可能ですが、１枚で作成してください。</a:t>
            </a:r>
            <a:br>
              <a:rPr lang="en-US" altLang="ja-JP" sz="1400" dirty="0"/>
            </a:br>
            <a:r>
              <a:rPr lang="ja-JP" altLang="en-US" sz="1400" dirty="0"/>
              <a:t>・詳細情報がある場合は添付資料を御提出ください。</a:t>
            </a:r>
            <a:endParaRPr kumimoji="1" lang="ja-JP" altLang="en-US" dirty="0">
              <a:solidFill>
                <a:schemeClr val="tx1">
                  <a:lumMod val="65000"/>
                  <a:lumOff val="35000"/>
                </a:schemeClr>
              </a:solidFill>
            </a:endParaRPr>
          </a:p>
        </p:txBody>
      </p:sp>
    </p:spTree>
    <p:extLst>
      <p:ext uri="{BB962C8B-B14F-4D97-AF65-F5344CB8AC3E}">
        <p14:creationId xmlns:p14="http://schemas.microsoft.com/office/powerpoint/2010/main" val="746485933"/>
      </p:ext>
    </p:extLst>
  </p:cSld>
  <p:clrMapOvr>
    <a:masterClrMapping/>
  </p:clrMapOvr>
</p:sld>
</file>

<file path=ppt/theme/theme1.xml><?xml version="1.0" encoding="utf-8"?>
<a:theme xmlns:a="http://schemas.openxmlformats.org/drawingml/2006/main" name="青">
  <a:themeElements>
    <a:clrScheme name="マイカラーパターン">
      <a:dk1>
        <a:sysClr val="windowText" lastClr="000000"/>
      </a:dk1>
      <a:lt1>
        <a:sysClr val="window" lastClr="FFFFFF"/>
      </a:lt1>
      <a:dk2>
        <a:srgbClr val="44546A"/>
      </a:dk2>
      <a:lt2>
        <a:srgbClr val="E7E6E6"/>
      </a:lt2>
      <a:accent1>
        <a:srgbClr val="1D6FA9"/>
      </a:accent1>
      <a:accent2>
        <a:srgbClr val="36AFCE"/>
      </a:accent2>
      <a:accent3>
        <a:srgbClr val="8BC145"/>
      </a:accent3>
      <a:accent4>
        <a:srgbClr val="1D9A78"/>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40000"/>
            <a:lumOff val="60000"/>
          </a:schemeClr>
        </a:solidFill>
        <a:ln w="28575">
          <a:noFill/>
        </a:ln>
      </a:spPr>
      <a:bodyPr vert="horz" rtlCol="0" anchor="ctr"/>
      <a:lstStyle>
        <a:defPPr algn="ctr">
          <a:defRPr kumimoji="1" sz="1200" b="1"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38100">
          <a:solidFill>
            <a:schemeClr val="tx1">
              <a:lumMod val="65000"/>
              <a:lumOff val="35000"/>
            </a:schemeClr>
          </a:solidFill>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rtlCol="0">
        <a:spAutoFit/>
      </a:bodyPr>
      <a:lstStyle>
        <a:defPPr>
          <a:spcAft>
            <a:spcPts val="1200"/>
          </a:spcAft>
          <a:defRPr kumimoji="1" dirty="0" smtClean="0">
            <a:solidFill>
              <a:schemeClr val="tx1">
                <a:lumMod val="65000"/>
                <a:lumOff val="35000"/>
              </a:schemeClr>
            </a:solidFill>
          </a:defRPr>
        </a:defPPr>
      </a:lstStyle>
    </a:txDef>
  </a:objectDefaults>
  <a:extraClrSchemeLst/>
  <a:extLst>
    <a:ext uri="{05A4C25C-085E-4340-85A3-A5531E510DB2}">
      <thm15:themeFamily xmlns:thm15="http://schemas.microsoft.com/office/thememl/2012/main" name="blue" id="{911B23CA-4D01-B64B-8A17-ED24F6AAD33F}" vid="{8406750C-9769-3B4E-B97C-33D654FF818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2846</TotalTime>
  <Words>895</Words>
  <Application>Microsoft Office PowerPoint</Application>
  <PresentationFormat>ワイド画面</PresentationFormat>
  <Paragraphs>65</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Yu Gothic</vt:lpstr>
      <vt:lpstr>Arial</vt:lpstr>
      <vt:lpstr>Calibri</vt:lpstr>
      <vt:lpstr>Calibri Light</vt:lpstr>
      <vt:lpstr>青</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脱炭素戦略本部室　田向</cp:lastModifiedBy>
  <cp:revision>143</cp:revision>
  <cp:lastPrinted>2025-09-30T06:11:21Z</cp:lastPrinted>
  <dcterms:created xsi:type="dcterms:W3CDTF">2022-09-14T00:38:06Z</dcterms:created>
  <dcterms:modified xsi:type="dcterms:W3CDTF">2026-05-28T04:57:52Z</dcterms:modified>
</cp:coreProperties>
</file>