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5" r:id="rId2"/>
    <p:sldId id="276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B7B953-1DF4-8E25-2FD7-461A6661F625}" name="user" initials="U" userId="use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4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5689" tIns="47844" rIns="95689" bIns="4784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5689" tIns="47844" rIns="95689" bIns="47844" rtlCol="0"/>
          <a:lstStyle>
            <a:lvl1pPr algn="r">
              <a:defRPr sz="1300"/>
            </a:lvl1pPr>
          </a:lstStyle>
          <a:p>
            <a:fld id="{AD0AE611-1550-4070-87EC-3CFAF702479F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9" tIns="47844" rIns="95689" bIns="4784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6"/>
            <a:ext cx="5445760" cy="3913615"/>
          </a:xfrm>
          <a:prstGeom prst="rect">
            <a:avLst/>
          </a:prstGeom>
        </p:spPr>
        <p:txBody>
          <a:bodyPr vert="horz" lIns="95689" tIns="47844" rIns="95689" bIns="4784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5689" tIns="47844" rIns="95689" bIns="4784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5689" tIns="47844" rIns="95689" bIns="47844" rtlCol="0" anchor="b"/>
          <a:lstStyle>
            <a:lvl1pPr algn="r">
              <a:defRPr sz="1300"/>
            </a:lvl1pPr>
          </a:lstStyle>
          <a:p>
            <a:fld id="{9C99981A-1EA7-4D83-BA67-7ED03DE124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86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183F7-8329-B81C-CE43-E1B40EAC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B1BA937-F350-E43C-6375-452FD1B0E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FFD612E-2DD0-63CC-CA8F-F75819C0F7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ABE03C-B5F2-5BE0-DEA8-FD6447F2F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9981A-1EA7-4D83-BA67-7ED03DE1246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638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52B7C-7AD7-21DA-3512-FF87C1FEE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FFB861-2202-212B-7861-4B62E746F7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41D8FAE-2D12-B16F-8D25-9E79C45FD8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A286BC7-8CAB-BB82-5E2A-466ABC3BE9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9981A-1EA7-4D83-BA67-7ED03DE1246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873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FA2B-C4F0-4E64-B026-642E4FD2E18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2026/5/28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94E05CE-DA8A-EA4A-BC6E-8CDF60C5AC00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8ED68B-D2D6-FA4C-874E-FF0877DC6DD1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7DB642C-0C17-184C-9217-7713FDFE0A96}"/>
              </a:ext>
            </a:extLst>
          </p:cNvPr>
          <p:cNvSpPr/>
          <p:nvPr/>
        </p:nvSpPr>
        <p:spPr>
          <a:xfrm>
            <a:off x="4925346" y="3720662"/>
            <a:ext cx="2351819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4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" y="110355"/>
            <a:ext cx="11567160" cy="9774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 b="1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" y="1340069"/>
            <a:ext cx="11567160" cy="4836894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77521"/>
            <a:ext cx="2743200" cy="365125"/>
          </a:xfrm>
        </p:spPr>
        <p:txBody>
          <a:bodyPr/>
          <a:lstStyle/>
          <a:p>
            <a:fld id="{97874FFB-B784-43A6-B25B-69CA378C4AB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2026/5/28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77521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50252" y="6277521"/>
            <a:ext cx="503548" cy="365125"/>
          </a:xfrm>
        </p:spPr>
        <p:txBody>
          <a:bodyPr/>
          <a:lstStyle>
            <a:lvl1pPr>
              <a:defRPr sz="1800"/>
            </a:lvl1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054E000-A2A1-C345-A42A-CEA9EC4B9014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A631658-99A9-7A4B-9568-17157155D492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10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4F4D762B-B626-544E-9A0F-BAC38E7CF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 i="0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4E70F28-9CDD-C649-8287-5A58A280F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E710C78C-6195-9940-96DB-359AC0D811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7520"/>
            <a:ext cx="2743200" cy="365125"/>
          </a:xfrm>
        </p:spPr>
        <p:txBody>
          <a:bodyPr/>
          <a:lstStyle/>
          <a:p>
            <a:fld id="{B355ECBE-55FB-45DC-83EE-02A0D4BCC1B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2026/5/28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DEC338C2-BE14-0145-8D44-C6A500E5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7520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00BB1C4-BF87-204F-AC58-46A09E31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1105" y="6277520"/>
            <a:ext cx="2743200" cy="365125"/>
          </a:xfrm>
        </p:spPr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19EE777-D531-5F42-A85F-2FE8E19E6AEE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545F0D6-C6FE-D44A-807B-A3C0FFE754C7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DE88B7B-68E1-5F4E-8F83-DC754E525558}"/>
              </a:ext>
            </a:extLst>
          </p:cNvPr>
          <p:cNvSpPr/>
          <p:nvPr/>
        </p:nvSpPr>
        <p:spPr>
          <a:xfrm>
            <a:off x="831850" y="4599051"/>
            <a:ext cx="1460295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4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46DEA5D1-9CFB-BC4D-9E78-52CAE9FF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" y="110355"/>
            <a:ext cx="11567160" cy="9774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 b="1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1" name="Date Placeholder 3">
            <a:extLst>
              <a:ext uri="{FF2B5EF4-FFF2-40B4-BE49-F238E27FC236}">
                <a16:creationId xmlns:a16="http://schemas.microsoft.com/office/drawing/2014/main" id="{61731B0D-82B5-F74B-9E9F-97072C00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7521"/>
            <a:ext cx="2743200" cy="365125"/>
          </a:xfrm>
        </p:spPr>
        <p:txBody>
          <a:bodyPr/>
          <a:lstStyle/>
          <a:p>
            <a:fld id="{F954A45A-245A-4125-8010-3F8DAB86524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2026/5/28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00A3DB7E-46B3-3341-A9FA-C02E8700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7521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9353B8CC-A867-3449-A2D8-A8DB3093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8532" y="6277521"/>
            <a:ext cx="475268" cy="365125"/>
          </a:xfrm>
        </p:spPr>
        <p:txBody>
          <a:bodyPr/>
          <a:lstStyle>
            <a:lvl1pPr>
              <a:defRPr sz="1800"/>
            </a:lvl1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6660C04-578C-754A-B7A6-27ECCEC0BD9E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DCFC663-B3B1-FD4B-9FC4-5C90CBA093C0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8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25AF-4C84-46F2-8F83-B3B88DEAD25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2026/5/28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4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277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E29EF7E-9A0D-490A-A064-E85781DA10F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2026/5/28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2775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277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32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4A663-0589-348E-6905-5DBD1EDC8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15D2C7-7DAD-CC8E-159D-21CD281B2145}"/>
              </a:ext>
            </a:extLst>
          </p:cNvPr>
          <p:cNvSpPr/>
          <p:nvPr/>
        </p:nvSpPr>
        <p:spPr bwMode="gray">
          <a:xfrm>
            <a:off x="423069" y="850811"/>
            <a:ext cx="11376866" cy="5807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b="1" dirty="0">
                <a:solidFill>
                  <a:srgbClr val="FF6600"/>
                </a:solidFill>
              </a:rPr>
              <a:t>応募者名（ふりがな）：</a:t>
            </a:r>
            <a:r>
              <a:rPr lang="en-US" altLang="ja-JP" b="1" dirty="0">
                <a:solidFill>
                  <a:schemeClr val="tx1"/>
                </a:solidFill>
              </a:rPr>
              <a:t>※</a:t>
            </a:r>
            <a:r>
              <a:rPr lang="ja-JP" altLang="en-US" b="1" dirty="0">
                <a:solidFill>
                  <a:schemeClr val="tx1"/>
                </a:solidFill>
              </a:rPr>
              <a:t>記入してください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lang="ja-JP" altLang="en-US" b="1" dirty="0">
                <a:solidFill>
                  <a:srgbClr val="FF6600"/>
                </a:solidFill>
              </a:rPr>
              <a:t>取組の名称：</a:t>
            </a:r>
            <a:r>
              <a:rPr lang="en-US" altLang="ja-JP" b="1" dirty="0">
                <a:solidFill>
                  <a:schemeClr val="tx1"/>
                </a:solidFill>
              </a:rPr>
              <a:t>※</a:t>
            </a:r>
            <a:r>
              <a:rPr lang="ja-JP" altLang="en-US" b="1" dirty="0">
                <a:solidFill>
                  <a:schemeClr val="tx1"/>
                </a:solidFill>
              </a:rPr>
              <a:t>記入してください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08858AF-5E0B-5B9F-EFFB-7554BC43CBBD}"/>
              </a:ext>
            </a:extLst>
          </p:cNvPr>
          <p:cNvSpPr txBox="1"/>
          <p:nvPr/>
        </p:nvSpPr>
        <p:spPr bwMode="gray">
          <a:xfrm>
            <a:off x="357074" y="3539214"/>
            <a:ext cx="560513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400" dirty="0"/>
              <a:t>※</a:t>
            </a:r>
            <a:r>
              <a:rPr kumimoji="1" lang="ja-JP" altLang="en-US" sz="1400" dirty="0"/>
              <a:t>記入欄</a:t>
            </a:r>
            <a:endParaRPr kumimoji="1" lang="en-US" altLang="ja-JP" sz="1400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6A09003-A9E1-03AB-9F03-4260DC0011BD}"/>
              </a:ext>
            </a:extLst>
          </p:cNvPr>
          <p:cNvSpPr/>
          <p:nvPr/>
        </p:nvSpPr>
        <p:spPr>
          <a:xfrm>
            <a:off x="417637" y="1791516"/>
            <a:ext cx="5616000" cy="1114945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6E81F82-CF56-E993-10C0-70EB1581DAC0}"/>
              </a:ext>
            </a:extLst>
          </p:cNvPr>
          <p:cNvSpPr/>
          <p:nvPr/>
        </p:nvSpPr>
        <p:spPr>
          <a:xfrm>
            <a:off x="404691" y="3431655"/>
            <a:ext cx="5635834" cy="136872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86FF66C-91F5-5837-FF6E-786B470CFB6C}"/>
              </a:ext>
            </a:extLst>
          </p:cNvPr>
          <p:cNvSpPr/>
          <p:nvPr/>
        </p:nvSpPr>
        <p:spPr>
          <a:xfrm>
            <a:off x="6217758" y="4745679"/>
            <a:ext cx="5612160" cy="1517216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83C1E70E-DECB-708B-8384-2A0639A1CEEC}"/>
              </a:ext>
            </a:extLst>
          </p:cNvPr>
          <p:cNvGrpSpPr/>
          <p:nvPr/>
        </p:nvGrpSpPr>
        <p:grpSpPr>
          <a:xfrm>
            <a:off x="404691" y="1444512"/>
            <a:ext cx="5594274" cy="338554"/>
            <a:chOff x="1712422" y="1977660"/>
            <a:chExt cx="5594274" cy="338554"/>
          </a:xfrm>
        </p:grpSpPr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491E48F6-5FC1-FEB9-0C2A-5485D7375EC9}"/>
                </a:ext>
              </a:extLst>
            </p:cNvPr>
            <p:cNvSpPr txBox="1"/>
            <p:nvPr/>
          </p:nvSpPr>
          <p:spPr bwMode="gray">
            <a:xfrm>
              <a:off x="1787236" y="1977660"/>
              <a:ext cx="55194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１ </a:t>
              </a:r>
              <a:r>
                <a:rPr kumimoji="1" lang="ja-JP" altLang="en-US" sz="1600" b="1" dirty="0">
                  <a:solidFill>
                    <a:srgbClr val="FF6600"/>
                  </a:solidFill>
                </a:rPr>
                <a:t>取組の概要：開発技術又は導入設備の具体的な仕組み等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D5FF51C2-15C6-B5AA-1DDF-078244EBC4C4}"/>
                </a:ext>
              </a:extLst>
            </p:cNvPr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779C8F1C-F45B-8CB8-3C69-2F9BD99F9874}"/>
              </a:ext>
            </a:extLst>
          </p:cNvPr>
          <p:cNvGrpSpPr/>
          <p:nvPr/>
        </p:nvGrpSpPr>
        <p:grpSpPr>
          <a:xfrm>
            <a:off x="380230" y="2953278"/>
            <a:ext cx="5748912" cy="500137"/>
            <a:chOff x="1712422" y="1943435"/>
            <a:chExt cx="5748912" cy="500137"/>
          </a:xfrm>
        </p:grpSpPr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271ED29E-AAF3-8141-D26A-E990E038EAF3}"/>
                </a:ext>
              </a:extLst>
            </p:cNvPr>
            <p:cNvSpPr txBox="1"/>
            <p:nvPr/>
          </p:nvSpPr>
          <p:spPr bwMode="gray">
            <a:xfrm>
              <a:off x="1781574" y="1943435"/>
              <a:ext cx="5679760" cy="500137"/>
            </a:xfrm>
            <a:prstGeom prst="rect">
              <a:avLst/>
            </a:prstGeom>
            <a:noFill/>
          </p:spPr>
          <p:txBody>
            <a:bodyPr wrap="none" tIns="0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２ 実績：</a:t>
              </a:r>
              <a:r>
                <a:rPr lang="ja-JP" altLang="en-US" sz="1100" b="1" dirty="0">
                  <a:solidFill>
                    <a:srgbClr val="FF6600"/>
                  </a:solidFill>
                </a:rPr>
                <a:t>既存製品等と比較した</a:t>
              </a:r>
              <a:r>
                <a:rPr lang="en-US" altLang="ja-JP" sz="1100" b="1" dirty="0">
                  <a:solidFill>
                    <a:srgbClr val="FF6600"/>
                  </a:solidFill>
                </a:rPr>
                <a:t>CO2</a:t>
              </a:r>
              <a:r>
                <a:rPr lang="ja-JP" altLang="en-US" sz="1100" b="1" dirty="0">
                  <a:solidFill>
                    <a:srgbClr val="FF6600"/>
                  </a:solidFill>
                </a:rPr>
                <a:t>削減効果・割合（先進技術）</a:t>
              </a:r>
              <a:endParaRPr lang="en-US" altLang="ja-JP" sz="1100" b="1" dirty="0">
                <a:solidFill>
                  <a:srgbClr val="FF6600"/>
                </a:solidFill>
              </a:endParaRPr>
            </a:p>
            <a:p>
              <a:pPr>
                <a:spcAft>
                  <a:spcPts val="300"/>
                </a:spcAft>
              </a:pPr>
              <a:r>
                <a:rPr lang="ja-JP" altLang="en-US" sz="1100" b="1" dirty="0">
                  <a:solidFill>
                    <a:srgbClr val="FF6600"/>
                  </a:solidFill>
                </a:rPr>
                <a:t>　　　　 創エネ設備の能力、省エネ・蓄エネ等の設備による</a:t>
              </a:r>
              <a:r>
                <a:rPr lang="en-US" altLang="ja-JP" sz="1100" b="1" dirty="0">
                  <a:solidFill>
                    <a:srgbClr val="FF6600"/>
                  </a:solidFill>
                </a:rPr>
                <a:t>CO2</a:t>
              </a:r>
              <a:r>
                <a:rPr lang="ja-JP" altLang="en-US" sz="1100" b="1" dirty="0">
                  <a:solidFill>
                    <a:srgbClr val="FF6600"/>
                  </a:solidFill>
                </a:rPr>
                <a:t>削減効果（先進導入）</a:t>
              </a:r>
              <a:endParaRPr lang="en-US" altLang="ja-JP" sz="1100" b="1" dirty="0">
                <a:solidFill>
                  <a:srgbClr val="FF6600"/>
                </a:solidFill>
              </a:endParaRP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D525812E-05DD-E373-CC47-325F91BA69E5}"/>
                </a:ext>
              </a:extLst>
            </p:cNvPr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F9546F87-6DBB-DCBD-699A-D11A3F5098FA}"/>
              </a:ext>
            </a:extLst>
          </p:cNvPr>
          <p:cNvGrpSpPr/>
          <p:nvPr/>
        </p:nvGrpSpPr>
        <p:grpSpPr>
          <a:xfrm>
            <a:off x="6225666" y="4387080"/>
            <a:ext cx="4194822" cy="338554"/>
            <a:chOff x="1733849" y="1844296"/>
            <a:chExt cx="4194822" cy="338554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F3F68423-AD3F-8E1D-9F89-19224678D589}"/>
                </a:ext>
              </a:extLst>
            </p:cNvPr>
            <p:cNvSpPr txBox="1"/>
            <p:nvPr/>
          </p:nvSpPr>
          <p:spPr bwMode="gray">
            <a:xfrm>
              <a:off x="1799014" y="1844296"/>
              <a:ext cx="41296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５ </a:t>
              </a:r>
              <a:r>
                <a:rPr kumimoji="1" lang="ja-JP" altLang="en-US" sz="1600" b="1" dirty="0">
                  <a:solidFill>
                    <a:srgbClr val="FF6600"/>
                  </a:solidFill>
                </a:rPr>
                <a:t>他者への普及効果又は技術の普及度合い</a:t>
              </a:r>
              <a:endParaRPr kumimoji="1" lang="ja-JP" altLang="en-US" sz="1600" dirty="0">
                <a:solidFill>
                  <a:srgbClr val="FF6600"/>
                </a:solidFill>
              </a:endParaRPr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584FF21E-350F-542F-B0AD-B30D72698E58}"/>
                </a:ext>
              </a:extLst>
            </p:cNvPr>
            <p:cNvSpPr/>
            <p:nvPr/>
          </p:nvSpPr>
          <p:spPr bwMode="gray">
            <a:xfrm>
              <a:off x="1733849" y="1848257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7F52876-53F4-EB8D-1E03-83C3E8C97C17}"/>
              </a:ext>
            </a:extLst>
          </p:cNvPr>
          <p:cNvSpPr txBox="1"/>
          <p:nvPr/>
        </p:nvSpPr>
        <p:spPr bwMode="gray">
          <a:xfrm>
            <a:off x="109246" y="147379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ja-JP" altLang="en-US" b="1" dirty="0">
                <a:solidFill>
                  <a:srgbClr val="FF6600"/>
                </a:solidFill>
              </a:rPr>
              <a:t>先進技術・導入部門</a:t>
            </a:r>
            <a:endParaRPr kumimoji="1" lang="ja-JP" altLang="en-US" b="1" dirty="0">
              <a:solidFill>
                <a:srgbClr val="FF6600"/>
              </a:solidFill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439FEBE3-7547-6F8A-091E-F542A8CACA78}"/>
              </a:ext>
            </a:extLst>
          </p:cNvPr>
          <p:cNvSpPr txBox="1"/>
          <p:nvPr/>
        </p:nvSpPr>
        <p:spPr bwMode="gray">
          <a:xfrm>
            <a:off x="7143589" y="126907"/>
            <a:ext cx="4333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応募者区分：</a:t>
            </a:r>
            <a:r>
              <a:rPr lang="ja-JP" altLang="en-US" sz="1400" b="1" dirty="0"/>
              <a:t>個人／団体　</a:t>
            </a:r>
            <a:r>
              <a:rPr lang="en-US" altLang="ja-JP" sz="1400" b="1" dirty="0"/>
              <a:t>※</a:t>
            </a:r>
            <a:r>
              <a:rPr lang="ja-JP" altLang="en-US" sz="1400" b="1" dirty="0"/>
              <a:t>いずれかを選択</a:t>
            </a:r>
            <a:endParaRPr kumimoji="1" lang="ja-JP" altLang="en-US" sz="1400" dirty="0"/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B3EF9185-86D8-623A-0D97-7B414C6437E5}"/>
              </a:ext>
            </a:extLst>
          </p:cNvPr>
          <p:cNvGrpSpPr/>
          <p:nvPr/>
        </p:nvGrpSpPr>
        <p:grpSpPr>
          <a:xfrm>
            <a:off x="6228305" y="1442512"/>
            <a:ext cx="2341625" cy="338554"/>
            <a:chOff x="1508840" y="1985323"/>
            <a:chExt cx="2341625" cy="338554"/>
          </a:xfrm>
        </p:grpSpPr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2069B434-0432-4B20-12DF-DD87F4943A15}"/>
                </a:ext>
              </a:extLst>
            </p:cNvPr>
            <p:cNvSpPr txBox="1"/>
            <p:nvPr/>
          </p:nvSpPr>
          <p:spPr bwMode="gray">
            <a:xfrm>
              <a:off x="1567468" y="1985323"/>
              <a:ext cx="22829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４ </a:t>
              </a:r>
              <a:r>
                <a:rPr kumimoji="1" lang="ja-JP" altLang="en-US" sz="1600" b="1" dirty="0">
                  <a:solidFill>
                    <a:srgbClr val="FF6600"/>
                  </a:solidFill>
                </a:rPr>
                <a:t>経済性・効果の持続</a:t>
              </a:r>
              <a:endParaRPr kumimoji="1" lang="ja-JP" altLang="en-US" sz="1600" dirty="0">
                <a:solidFill>
                  <a:srgbClr val="FF6600"/>
                </a:solidFill>
              </a:endParaRP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170D6134-A5BF-19C3-D69D-FA7497A44854}"/>
                </a:ext>
              </a:extLst>
            </p:cNvPr>
            <p:cNvSpPr/>
            <p:nvPr/>
          </p:nvSpPr>
          <p:spPr bwMode="gray">
            <a:xfrm>
              <a:off x="1508840" y="2003621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7BC22D5B-32B8-46FE-8DB7-787DBBDF2119}"/>
              </a:ext>
            </a:extLst>
          </p:cNvPr>
          <p:cNvGrpSpPr/>
          <p:nvPr/>
        </p:nvGrpSpPr>
        <p:grpSpPr>
          <a:xfrm>
            <a:off x="355659" y="6350677"/>
            <a:ext cx="1080217" cy="338554"/>
            <a:chOff x="1712422" y="1977660"/>
            <a:chExt cx="1080217" cy="338554"/>
          </a:xfrm>
        </p:grpSpPr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8DD89381-2BBC-8C62-BFF5-DD702BF7CC58}"/>
                </a:ext>
              </a:extLst>
            </p:cNvPr>
            <p:cNvSpPr txBox="1"/>
            <p:nvPr/>
          </p:nvSpPr>
          <p:spPr bwMode="gray">
            <a:xfrm>
              <a:off x="1787236" y="1977660"/>
              <a:ext cx="10054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>
                  <a:solidFill>
                    <a:srgbClr val="FF6600"/>
                  </a:solidFill>
                </a:rPr>
                <a:t>添付資料</a:t>
              </a:r>
              <a:endParaRPr kumimoji="1" lang="ja-JP" altLang="en-US" sz="1600" dirty="0">
                <a:solidFill>
                  <a:srgbClr val="FF6600"/>
                </a:solidFill>
              </a:endParaRP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2F0128C0-23ED-FE19-98F6-D02DF9633278}"/>
                </a:ext>
              </a:extLst>
            </p:cNvPr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71054C2E-A83E-B376-5D76-51678B9EB7D8}"/>
              </a:ext>
            </a:extLst>
          </p:cNvPr>
          <p:cNvSpPr/>
          <p:nvPr/>
        </p:nvSpPr>
        <p:spPr>
          <a:xfrm>
            <a:off x="1435876" y="6360323"/>
            <a:ext cx="10388370" cy="310798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5AEFB2A1-2544-C18B-CE39-B9FCCA1A42F8}"/>
              </a:ext>
            </a:extLst>
          </p:cNvPr>
          <p:cNvSpPr txBox="1"/>
          <p:nvPr/>
        </p:nvSpPr>
        <p:spPr bwMode="gray">
          <a:xfrm>
            <a:off x="1435876" y="6381454"/>
            <a:ext cx="707793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ja-JP" sz="1400" dirty="0"/>
              <a:t>※</a:t>
            </a:r>
            <a:r>
              <a:rPr lang="ja-JP" altLang="en-US" sz="1400" dirty="0"/>
              <a:t>添付資料名を記入してください</a:t>
            </a:r>
            <a:endParaRPr lang="en-US" altLang="ja-JP" sz="1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4EE154-CE5D-BB18-C9BC-B9F5F3EB8A31}"/>
              </a:ext>
            </a:extLst>
          </p:cNvPr>
          <p:cNvSpPr/>
          <p:nvPr/>
        </p:nvSpPr>
        <p:spPr>
          <a:xfrm>
            <a:off x="389283" y="1762300"/>
            <a:ext cx="53429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記入欄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32D7DFE-6646-881B-E681-6D3612F81592}"/>
              </a:ext>
            </a:extLst>
          </p:cNvPr>
          <p:cNvSpPr/>
          <p:nvPr/>
        </p:nvSpPr>
        <p:spPr>
          <a:xfrm>
            <a:off x="6225666" y="1785537"/>
            <a:ext cx="5577051" cy="2420712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398126C-9159-3D74-1586-0BC8E8065CF5}"/>
              </a:ext>
            </a:extLst>
          </p:cNvPr>
          <p:cNvSpPr txBox="1"/>
          <p:nvPr/>
        </p:nvSpPr>
        <p:spPr bwMode="gray">
          <a:xfrm>
            <a:off x="6243836" y="1804545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○既存製品等と比較した経済性</a:t>
            </a:r>
            <a:endParaRPr kumimoji="1" lang="ja-JP" altLang="en-US" sz="1400" b="1" dirty="0">
              <a:solidFill>
                <a:srgbClr val="FF66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E925D6-FA51-973E-7AE7-3B4F3ABB78BF}"/>
              </a:ext>
            </a:extLst>
          </p:cNvPr>
          <p:cNvSpPr txBox="1"/>
          <p:nvPr/>
        </p:nvSpPr>
        <p:spPr bwMode="gray">
          <a:xfrm>
            <a:off x="2483323" y="372787"/>
            <a:ext cx="5547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活動地域：</a:t>
            </a:r>
            <a:r>
              <a:rPr lang="en-US" altLang="ja-JP" sz="1100" b="1" dirty="0"/>
              <a:t> </a:t>
            </a:r>
            <a:r>
              <a:rPr lang="en-US" altLang="ja-JP" sz="1400" b="1" dirty="0"/>
              <a:t>※</a:t>
            </a:r>
            <a:r>
              <a:rPr lang="ja-JP" altLang="en-US" sz="1400" b="1" dirty="0"/>
              <a:t>市町村単位で記入、県内全域の場合は全域と記入</a:t>
            </a:r>
            <a:endParaRPr kumimoji="1" lang="ja-JP" altLang="en-US" sz="1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60ECD0-16EF-EB49-9788-F8EDEB5335B6}"/>
              </a:ext>
            </a:extLst>
          </p:cNvPr>
          <p:cNvSpPr txBox="1"/>
          <p:nvPr/>
        </p:nvSpPr>
        <p:spPr bwMode="gray">
          <a:xfrm>
            <a:off x="2483324" y="157027"/>
            <a:ext cx="5040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部門内区分：</a:t>
            </a:r>
            <a:r>
              <a:rPr lang="ja-JP" altLang="en-US" sz="1400" b="1" dirty="0"/>
              <a:t>先進技術／先進導入　</a:t>
            </a:r>
            <a:r>
              <a:rPr lang="en-US" altLang="ja-JP" sz="1400" b="1" dirty="0"/>
              <a:t>※</a:t>
            </a:r>
            <a:r>
              <a:rPr lang="ja-JP" altLang="en-US" sz="1400" b="1" dirty="0"/>
              <a:t>いずれかを選択</a:t>
            </a:r>
            <a:endParaRPr kumimoji="1" lang="ja-JP" altLang="en-US" sz="1400" dirty="0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62EE26A-4D06-EA88-8E40-B59326BC33AE}"/>
              </a:ext>
            </a:extLst>
          </p:cNvPr>
          <p:cNvGrpSpPr/>
          <p:nvPr/>
        </p:nvGrpSpPr>
        <p:grpSpPr>
          <a:xfrm>
            <a:off x="359834" y="4869230"/>
            <a:ext cx="5687217" cy="338554"/>
            <a:chOff x="1733849" y="1844296"/>
            <a:chExt cx="5687217" cy="338554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B800346-A6FE-205F-59A3-796A4BC8C4E0}"/>
                </a:ext>
              </a:extLst>
            </p:cNvPr>
            <p:cNvSpPr txBox="1"/>
            <p:nvPr/>
          </p:nvSpPr>
          <p:spPr bwMode="gray">
            <a:xfrm>
              <a:off x="1799014" y="1844296"/>
              <a:ext cx="56220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３ 先進性・独自性：</a:t>
              </a:r>
              <a:r>
                <a:rPr lang="ja-JP" altLang="en-US" sz="1400" b="1" dirty="0">
                  <a:solidFill>
                    <a:srgbClr val="FF6600"/>
                  </a:solidFill>
                </a:rPr>
                <a:t>一般的なものと比べて優れている点や独自性</a:t>
              </a:r>
              <a:endParaRPr kumimoji="1" lang="ja-JP" altLang="en-US" sz="1400" dirty="0">
                <a:solidFill>
                  <a:srgbClr val="FF6600"/>
                </a:solidFill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F4085CED-32F9-6E95-18D1-B8B0A8CD4793}"/>
                </a:ext>
              </a:extLst>
            </p:cNvPr>
            <p:cNvSpPr/>
            <p:nvPr/>
          </p:nvSpPr>
          <p:spPr bwMode="gray">
            <a:xfrm>
              <a:off x="1733849" y="1848257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9C50ACB-9756-30E6-6D44-8709E9856997}"/>
              </a:ext>
            </a:extLst>
          </p:cNvPr>
          <p:cNvSpPr/>
          <p:nvPr/>
        </p:nvSpPr>
        <p:spPr>
          <a:xfrm>
            <a:off x="371114" y="5193951"/>
            <a:ext cx="5662523" cy="1068944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3D50C49-5BE9-49FC-DEFA-DF4BEE36C4E6}"/>
              </a:ext>
            </a:extLst>
          </p:cNvPr>
          <p:cNvSpPr txBox="1"/>
          <p:nvPr/>
        </p:nvSpPr>
        <p:spPr bwMode="gray">
          <a:xfrm>
            <a:off x="323405" y="5205382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400" dirty="0"/>
              <a:t>※</a:t>
            </a:r>
            <a:r>
              <a:rPr kumimoji="1" lang="ja-JP" altLang="en-US" sz="1400" dirty="0"/>
              <a:t>記入欄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346BA4-B1FD-F421-EEAA-DB32F0949956}"/>
              </a:ext>
            </a:extLst>
          </p:cNvPr>
          <p:cNvSpPr txBox="1"/>
          <p:nvPr/>
        </p:nvSpPr>
        <p:spPr bwMode="gray">
          <a:xfrm>
            <a:off x="6243836" y="2906461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○温室効果ガスの削減効果の持続性</a:t>
            </a:r>
            <a:endParaRPr kumimoji="1" lang="ja-JP" altLang="en-US" sz="1400" b="1" dirty="0">
              <a:solidFill>
                <a:srgbClr val="FF6600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C360E6F-5C30-367C-EB51-4C929B8B3AAA}"/>
              </a:ext>
            </a:extLst>
          </p:cNvPr>
          <p:cNvSpPr/>
          <p:nvPr/>
        </p:nvSpPr>
        <p:spPr>
          <a:xfrm>
            <a:off x="6265711" y="2081523"/>
            <a:ext cx="52110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記入欄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A254F98-D016-F884-BC45-C0FE2322037A}"/>
              </a:ext>
            </a:extLst>
          </p:cNvPr>
          <p:cNvSpPr/>
          <p:nvPr/>
        </p:nvSpPr>
        <p:spPr>
          <a:xfrm>
            <a:off x="6263073" y="3187703"/>
            <a:ext cx="52110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記入欄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3CCBF3C-1986-2553-9447-B3EA17F77116}"/>
              </a:ext>
            </a:extLst>
          </p:cNvPr>
          <p:cNvSpPr txBox="1"/>
          <p:nvPr/>
        </p:nvSpPr>
        <p:spPr bwMode="gray">
          <a:xfrm>
            <a:off x="6156396" y="4768610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○報道、学会・論文発表等の実績</a:t>
            </a:r>
            <a:endParaRPr kumimoji="1" lang="ja-JP" altLang="en-US" sz="1400" b="1" dirty="0">
              <a:solidFill>
                <a:srgbClr val="FF6600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4185934-9F96-B5D4-5994-42176E133EEA}"/>
              </a:ext>
            </a:extLst>
          </p:cNvPr>
          <p:cNvSpPr txBox="1"/>
          <p:nvPr/>
        </p:nvSpPr>
        <p:spPr bwMode="gray">
          <a:xfrm>
            <a:off x="6156396" y="5492514"/>
            <a:ext cx="5556099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</a:t>
            </a:r>
            <a:r>
              <a:rPr lang="ja-JP" altLang="en-US" sz="1200" b="1" dirty="0">
                <a:solidFill>
                  <a:srgbClr val="FF6600"/>
                </a:solidFill>
              </a:rPr>
              <a:t>自社製品等の販売・普及状況、視察等の対応状況、イベント出典等の実績、今後の計画</a:t>
            </a:r>
            <a:endParaRPr kumimoji="1" lang="ja-JP" altLang="en-US" sz="1200" b="1" dirty="0">
              <a:solidFill>
                <a:srgbClr val="FF6600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2AB1DBB-DEAA-48D2-2431-F6129E96D4D0}"/>
              </a:ext>
            </a:extLst>
          </p:cNvPr>
          <p:cNvSpPr/>
          <p:nvPr/>
        </p:nvSpPr>
        <p:spPr>
          <a:xfrm>
            <a:off x="6225666" y="5045969"/>
            <a:ext cx="52110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記入欄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6579F58-0237-9B12-2441-73FF039B897D}"/>
              </a:ext>
            </a:extLst>
          </p:cNvPr>
          <p:cNvSpPr/>
          <p:nvPr/>
        </p:nvSpPr>
        <p:spPr>
          <a:xfrm>
            <a:off x="6225665" y="5964173"/>
            <a:ext cx="52110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記入欄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4C13F9D-B0C1-4340-7EF9-5E0CDB326DDA}"/>
              </a:ext>
            </a:extLst>
          </p:cNvPr>
          <p:cNvSpPr txBox="1"/>
          <p:nvPr/>
        </p:nvSpPr>
        <p:spPr bwMode="gray">
          <a:xfrm>
            <a:off x="2483324" y="584356"/>
            <a:ext cx="9891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取組期間：</a:t>
            </a:r>
            <a:r>
              <a:rPr lang="ja-JP" altLang="en-US" sz="1400" b="1" dirty="0"/>
              <a:t>○年○月○日～○年○月○日　継続中／終了　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いずれかを選択。継続中の場合、終期には応募期間終了日を記入　</a:t>
            </a:r>
            <a:r>
              <a:rPr lang="ja-JP" altLang="en-US" sz="1200" b="1" dirty="0">
                <a:solidFill>
                  <a:srgbClr val="FF0000"/>
                </a:solidFill>
              </a:rPr>
              <a:t>　　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79B76FE-57C1-2B8A-B192-EB2040419CB1}"/>
              </a:ext>
            </a:extLst>
          </p:cNvPr>
          <p:cNvSpPr txBox="1"/>
          <p:nvPr/>
        </p:nvSpPr>
        <p:spPr bwMode="gray">
          <a:xfrm>
            <a:off x="11474132" y="156245"/>
            <a:ext cx="1009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kumimoji="1"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3313552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8D002-333F-2897-EF2D-E59193597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ABD809-BDE9-3B0E-B945-828DA2AA61B3}"/>
              </a:ext>
            </a:extLst>
          </p:cNvPr>
          <p:cNvSpPr/>
          <p:nvPr/>
        </p:nvSpPr>
        <p:spPr bwMode="gray">
          <a:xfrm>
            <a:off x="423069" y="809446"/>
            <a:ext cx="11289426" cy="6221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b="1" dirty="0">
                <a:solidFill>
                  <a:srgbClr val="FF6600"/>
                </a:solidFill>
              </a:rPr>
              <a:t>応募者名（ふりがな）：</a:t>
            </a:r>
            <a:r>
              <a:rPr lang="ja-JP" altLang="en-US" b="1" dirty="0">
                <a:solidFill>
                  <a:schemeClr val="tx1"/>
                </a:solidFill>
              </a:rPr>
              <a:t>かながわ脱炭素株式会社（かながわだつたんそ）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lang="ja-JP" altLang="en-US" b="1" dirty="0">
                <a:solidFill>
                  <a:srgbClr val="FF6600"/>
                </a:solidFill>
              </a:rPr>
              <a:t>取組の名称：</a:t>
            </a:r>
            <a:r>
              <a:rPr lang="ja-JP" altLang="en-US" b="1" dirty="0">
                <a:solidFill>
                  <a:schemeClr val="tx1"/>
                </a:solidFill>
              </a:rPr>
              <a:t>次世代型太陽光パネルの実用化成功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E6BC785-2224-AAB6-239C-1A3C90F77EF3}"/>
              </a:ext>
            </a:extLst>
          </p:cNvPr>
          <p:cNvSpPr txBox="1"/>
          <p:nvPr/>
        </p:nvSpPr>
        <p:spPr bwMode="gray">
          <a:xfrm>
            <a:off x="323405" y="3454064"/>
            <a:ext cx="5605130" cy="9925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dirty="0"/>
              <a:t>従来品の設備利用率が○○％に対し、本製品は○○％であり、発電効率も大変優れている。従来品と比較して温室効果ガス排出量は発電容量</a:t>
            </a:r>
            <a:r>
              <a:rPr lang="en-US" altLang="ja-JP" sz="1400" dirty="0"/>
              <a:t>1kW</a:t>
            </a:r>
            <a:r>
              <a:rPr lang="ja-JP" altLang="en-US" sz="1400" dirty="0"/>
              <a:t>あたり○○トン</a:t>
            </a:r>
            <a:r>
              <a:rPr lang="en-US" altLang="ja-JP" sz="1400" dirty="0"/>
              <a:t>-CO2</a:t>
            </a:r>
            <a:r>
              <a:rPr lang="ja-JP" altLang="en-US" sz="1400" dirty="0"/>
              <a:t>を削減可能と試算している。</a:t>
            </a:r>
            <a:endParaRPr lang="en-US" altLang="ja-JP" sz="1400" dirty="0"/>
          </a:p>
          <a:p>
            <a:pPr>
              <a:spcAft>
                <a:spcPts val="300"/>
              </a:spcAft>
            </a:pPr>
            <a:r>
              <a:rPr lang="ja-JP" altLang="en-US" sz="1400" dirty="0"/>
              <a:t>（資料２参照）</a:t>
            </a:r>
            <a:endParaRPr kumimoji="1" lang="en-US" altLang="ja-JP" sz="1400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4B30C07-29F8-5F2C-BD3D-CA7D7142BEDA}"/>
              </a:ext>
            </a:extLst>
          </p:cNvPr>
          <p:cNvSpPr/>
          <p:nvPr/>
        </p:nvSpPr>
        <p:spPr>
          <a:xfrm>
            <a:off x="417637" y="1791516"/>
            <a:ext cx="5616000" cy="1114945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4AE0CEE-F6F5-0FFC-9972-C8C0FCC43AA3}"/>
              </a:ext>
            </a:extLst>
          </p:cNvPr>
          <p:cNvSpPr/>
          <p:nvPr/>
        </p:nvSpPr>
        <p:spPr>
          <a:xfrm>
            <a:off x="404691" y="3431655"/>
            <a:ext cx="5635834" cy="136872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28B0666-2103-39A3-8A98-4624A135AAE5}"/>
              </a:ext>
            </a:extLst>
          </p:cNvPr>
          <p:cNvSpPr/>
          <p:nvPr/>
        </p:nvSpPr>
        <p:spPr>
          <a:xfrm>
            <a:off x="6217758" y="4745679"/>
            <a:ext cx="5612160" cy="1517216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78845AE5-AE7D-D555-A0EC-D8FB4DE3C7DA}"/>
              </a:ext>
            </a:extLst>
          </p:cNvPr>
          <p:cNvGrpSpPr/>
          <p:nvPr/>
        </p:nvGrpSpPr>
        <p:grpSpPr>
          <a:xfrm>
            <a:off x="404691" y="1444512"/>
            <a:ext cx="5594274" cy="338554"/>
            <a:chOff x="1712422" y="1977660"/>
            <a:chExt cx="5594274" cy="338554"/>
          </a:xfrm>
        </p:grpSpPr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EC9C50BA-2535-B78D-E3A2-DCBD35D380ED}"/>
                </a:ext>
              </a:extLst>
            </p:cNvPr>
            <p:cNvSpPr txBox="1"/>
            <p:nvPr/>
          </p:nvSpPr>
          <p:spPr bwMode="gray">
            <a:xfrm>
              <a:off x="1787236" y="1977660"/>
              <a:ext cx="55194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１ </a:t>
              </a:r>
              <a:r>
                <a:rPr kumimoji="1" lang="ja-JP" altLang="en-US" sz="1600" b="1" dirty="0">
                  <a:solidFill>
                    <a:srgbClr val="FF6600"/>
                  </a:solidFill>
                </a:rPr>
                <a:t>取組の概要：開発技術又は導入設備の具体的な仕組み等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73D3A5DC-7CB1-AB94-0E1C-D71ADE77CE60}"/>
                </a:ext>
              </a:extLst>
            </p:cNvPr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71796BE4-9785-D4D8-A363-01ACB90D3B18}"/>
              </a:ext>
            </a:extLst>
          </p:cNvPr>
          <p:cNvGrpSpPr/>
          <p:nvPr/>
        </p:nvGrpSpPr>
        <p:grpSpPr>
          <a:xfrm>
            <a:off x="380230" y="2953278"/>
            <a:ext cx="5748912" cy="500137"/>
            <a:chOff x="1712422" y="1943435"/>
            <a:chExt cx="5748912" cy="500137"/>
          </a:xfrm>
        </p:grpSpPr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B85B54-B9D2-9A53-23F0-6B7D8E494BD8}"/>
                </a:ext>
              </a:extLst>
            </p:cNvPr>
            <p:cNvSpPr txBox="1"/>
            <p:nvPr/>
          </p:nvSpPr>
          <p:spPr bwMode="gray">
            <a:xfrm>
              <a:off x="1781574" y="1943435"/>
              <a:ext cx="5679760" cy="500137"/>
            </a:xfrm>
            <a:prstGeom prst="rect">
              <a:avLst/>
            </a:prstGeom>
            <a:noFill/>
          </p:spPr>
          <p:txBody>
            <a:bodyPr wrap="none" tIns="0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２ 実績：</a:t>
              </a:r>
              <a:r>
                <a:rPr lang="ja-JP" altLang="en-US" sz="1100" b="1" dirty="0">
                  <a:solidFill>
                    <a:srgbClr val="FF6600"/>
                  </a:solidFill>
                </a:rPr>
                <a:t>既存製品等と比較した</a:t>
              </a:r>
              <a:r>
                <a:rPr lang="en-US" altLang="ja-JP" sz="1100" b="1" dirty="0">
                  <a:solidFill>
                    <a:srgbClr val="FF6600"/>
                  </a:solidFill>
                </a:rPr>
                <a:t>CO2</a:t>
              </a:r>
              <a:r>
                <a:rPr lang="ja-JP" altLang="en-US" sz="1100" b="1" dirty="0">
                  <a:solidFill>
                    <a:srgbClr val="FF6600"/>
                  </a:solidFill>
                </a:rPr>
                <a:t>削減効果・割合（先進技術）</a:t>
              </a:r>
              <a:endParaRPr lang="en-US" altLang="ja-JP" sz="1100" b="1" dirty="0">
                <a:solidFill>
                  <a:srgbClr val="FF6600"/>
                </a:solidFill>
              </a:endParaRPr>
            </a:p>
            <a:p>
              <a:pPr>
                <a:spcAft>
                  <a:spcPts val="300"/>
                </a:spcAft>
              </a:pPr>
              <a:r>
                <a:rPr lang="ja-JP" altLang="en-US" sz="1100" b="1" dirty="0">
                  <a:solidFill>
                    <a:srgbClr val="FF6600"/>
                  </a:solidFill>
                </a:rPr>
                <a:t>　　　　 創エネ設備の能力、省エネ・蓄エネ等の設備による</a:t>
              </a:r>
              <a:r>
                <a:rPr lang="en-US" altLang="ja-JP" sz="1100" b="1" dirty="0">
                  <a:solidFill>
                    <a:srgbClr val="FF6600"/>
                  </a:solidFill>
                </a:rPr>
                <a:t>CO2</a:t>
              </a:r>
              <a:r>
                <a:rPr lang="ja-JP" altLang="en-US" sz="1100" b="1" dirty="0">
                  <a:solidFill>
                    <a:srgbClr val="FF6600"/>
                  </a:solidFill>
                </a:rPr>
                <a:t>削減効果（先進導入）</a:t>
              </a:r>
              <a:endParaRPr lang="en-US" altLang="ja-JP" sz="1100" b="1" dirty="0">
                <a:solidFill>
                  <a:srgbClr val="FF6600"/>
                </a:solidFill>
              </a:endParaRP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126FEC1D-1ECF-EB28-AB84-094F6F0D255E}"/>
                </a:ext>
              </a:extLst>
            </p:cNvPr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6DDECF2-7ABE-11BD-FFA6-FCF0F17FD262}"/>
              </a:ext>
            </a:extLst>
          </p:cNvPr>
          <p:cNvGrpSpPr/>
          <p:nvPr/>
        </p:nvGrpSpPr>
        <p:grpSpPr>
          <a:xfrm>
            <a:off x="6225666" y="4387080"/>
            <a:ext cx="4194822" cy="338554"/>
            <a:chOff x="1733849" y="1844296"/>
            <a:chExt cx="4194822" cy="338554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3716F8EB-1E5B-97DF-7F7B-6BFE8BEB481B}"/>
                </a:ext>
              </a:extLst>
            </p:cNvPr>
            <p:cNvSpPr txBox="1"/>
            <p:nvPr/>
          </p:nvSpPr>
          <p:spPr bwMode="gray">
            <a:xfrm>
              <a:off x="1799014" y="1844296"/>
              <a:ext cx="41296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>
                  <a:solidFill>
                    <a:srgbClr val="FF6600"/>
                  </a:solidFill>
                </a:rPr>
                <a:t>５ 他者への普及効果又は技術の普及度合い</a:t>
              </a:r>
              <a:endParaRPr kumimoji="1" lang="ja-JP" altLang="en-US" sz="1600" dirty="0">
                <a:solidFill>
                  <a:srgbClr val="FF6600"/>
                </a:solidFill>
              </a:endParaRPr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5127BD5C-C41E-DC07-8A05-729B056290B1}"/>
                </a:ext>
              </a:extLst>
            </p:cNvPr>
            <p:cNvSpPr/>
            <p:nvPr/>
          </p:nvSpPr>
          <p:spPr bwMode="gray">
            <a:xfrm>
              <a:off x="1733849" y="1848257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0F697BB-0E33-A307-F82B-32668A169078}"/>
              </a:ext>
            </a:extLst>
          </p:cNvPr>
          <p:cNvSpPr txBox="1"/>
          <p:nvPr/>
        </p:nvSpPr>
        <p:spPr bwMode="gray">
          <a:xfrm>
            <a:off x="109246" y="147379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ja-JP" altLang="en-US" b="1" dirty="0">
                <a:solidFill>
                  <a:srgbClr val="FF6600"/>
                </a:solidFill>
              </a:rPr>
              <a:t>先進技術・導入部門</a:t>
            </a:r>
            <a:endParaRPr kumimoji="1" lang="ja-JP" altLang="en-US" b="1" dirty="0">
              <a:solidFill>
                <a:srgbClr val="FF6600"/>
              </a:solidFill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49B6E9CE-D72E-B11B-294E-6F42B5FCD708}"/>
              </a:ext>
            </a:extLst>
          </p:cNvPr>
          <p:cNvSpPr txBox="1"/>
          <p:nvPr/>
        </p:nvSpPr>
        <p:spPr bwMode="gray">
          <a:xfrm>
            <a:off x="7143589" y="126907"/>
            <a:ext cx="4333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応募者区分：</a:t>
            </a:r>
            <a:r>
              <a:rPr lang="ja-JP" altLang="en-US" sz="1400" b="1" dirty="0"/>
              <a:t>団体　</a:t>
            </a:r>
            <a:endParaRPr kumimoji="1" lang="ja-JP" altLang="en-US" sz="1400" dirty="0"/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B6AD4C75-E3D6-BA9B-C7D8-C49D7E191028}"/>
              </a:ext>
            </a:extLst>
          </p:cNvPr>
          <p:cNvGrpSpPr/>
          <p:nvPr/>
        </p:nvGrpSpPr>
        <p:grpSpPr>
          <a:xfrm>
            <a:off x="6228305" y="1442512"/>
            <a:ext cx="2341625" cy="338554"/>
            <a:chOff x="1508840" y="1985323"/>
            <a:chExt cx="2341625" cy="338554"/>
          </a:xfrm>
        </p:grpSpPr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19C46B7E-9DA1-EFE4-9914-BE747B11ACD4}"/>
                </a:ext>
              </a:extLst>
            </p:cNvPr>
            <p:cNvSpPr txBox="1"/>
            <p:nvPr/>
          </p:nvSpPr>
          <p:spPr bwMode="gray">
            <a:xfrm>
              <a:off x="1567468" y="1985323"/>
              <a:ext cx="22829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４ </a:t>
              </a:r>
              <a:r>
                <a:rPr kumimoji="1" lang="ja-JP" altLang="en-US" sz="1600" b="1" dirty="0">
                  <a:solidFill>
                    <a:srgbClr val="FF6600"/>
                  </a:solidFill>
                </a:rPr>
                <a:t>経済性・効果の持続</a:t>
              </a:r>
              <a:endParaRPr kumimoji="1" lang="ja-JP" altLang="en-US" sz="1600" dirty="0">
                <a:solidFill>
                  <a:srgbClr val="FF6600"/>
                </a:solidFill>
              </a:endParaRP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21FE3D13-54F9-50F9-E003-CFB169BD42BC}"/>
                </a:ext>
              </a:extLst>
            </p:cNvPr>
            <p:cNvSpPr/>
            <p:nvPr/>
          </p:nvSpPr>
          <p:spPr bwMode="gray">
            <a:xfrm>
              <a:off x="1508840" y="2003621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252BBA8D-F640-9FCD-9DDF-085B625CD859}"/>
              </a:ext>
            </a:extLst>
          </p:cNvPr>
          <p:cNvGrpSpPr/>
          <p:nvPr/>
        </p:nvGrpSpPr>
        <p:grpSpPr>
          <a:xfrm>
            <a:off x="355659" y="6350677"/>
            <a:ext cx="1080217" cy="338554"/>
            <a:chOff x="1712422" y="1977660"/>
            <a:chExt cx="1080217" cy="338554"/>
          </a:xfrm>
        </p:grpSpPr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2193951F-9D4A-E160-2F37-EC6B4C757A65}"/>
                </a:ext>
              </a:extLst>
            </p:cNvPr>
            <p:cNvSpPr txBox="1"/>
            <p:nvPr/>
          </p:nvSpPr>
          <p:spPr bwMode="gray">
            <a:xfrm>
              <a:off x="1787236" y="1977660"/>
              <a:ext cx="10054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>
                  <a:solidFill>
                    <a:srgbClr val="FF6600"/>
                  </a:solidFill>
                </a:rPr>
                <a:t>添付資料</a:t>
              </a:r>
              <a:endParaRPr kumimoji="1" lang="ja-JP" altLang="en-US" sz="1600" dirty="0">
                <a:solidFill>
                  <a:srgbClr val="FF6600"/>
                </a:solidFill>
              </a:endParaRP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00B0B1AD-F6F2-F03A-0F19-D394E90C22E7}"/>
                </a:ext>
              </a:extLst>
            </p:cNvPr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9A1EDC3A-C3A7-499C-A24A-ED2C604A6E4C}"/>
              </a:ext>
            </a:extLst>
          </p:cNvPr>
          <p:cNvSpPr/>
          <p:nvPr/>
        </p:nvSpPr>
        <p:spPr>
          <a:xfrm>
            <a:off x="1435876" y="6360323"/>
            <a:ext cx="10388370" cy="310798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1632AC27-F84C-DF75-10B6-E60783AFDE11}"/>
              </a:ext>
            </a:extLst>
          </p:cNvPr>
          <p:cNvSpPr txBox="1"/>
          <p:nvPr/>
        </p:nvSpPr>
        <p:spPr bwMode="gray">
          <a:xfrm>
            <a:off x="1435876" y="6417165"/>
            <a:ext cx="104556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200" dirty="0"/>
              <a:t>資料１：製品パンフレット（抜粋）、資料２：従来品との機能比較表、資料３：外部機関○○による品質調査結果（抜粋）、 資料４：学会発表資料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0D104C-6742-44D1-2A79-5C37E98A10E8}"/>
              </a:ext>
            </a:extLst>
          </p:cNvPr>
          <p:cNvSpPr/>
          <p:nvPr/>
        </p:nvSpPr>
        <p:spPr>
          <a:xfrm>
            <a:off x="389282" y="1762300"/>
            <a:ext cx="56797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/>
              <a:t>次世代型太陽光パネルの実用化に成功した。○○や○○が特徴的であり、これまで実現できなかった○○での使用も可能であり、脱炭素社会の実現に大きな貢献が期待できる。</a:t>
            </a:r>
            <a:endParaRPr lang="en-US" altLang="ja-JP" sz="1400" dirty="0"/>
          </a:p>
          <a:p>
            <a:r>
              <a:rPr lang="ja-JP" altLang="en-US" sz="1400" dirty="0"/>
              <a:t>（資料１参照）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F649C9-6337-553E-0286-4E10247CF60B}"/>
              </a:ext>
            </a:extLst>
          </p:cNvPr>
          <p:cNvSpPr/>
          <p:nvPr/>
        </p:nvSpPr>
        <p:spPr>
          <a:xfrm>
            <a:off x="6225666" y="1785536"/>
            <a:ext cx="5577051" cy="2581329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DD5BCBC-3435-EDCC-0786-6FE4BED914C3}"/>
              </a:ext>
            </a:extLst>
          </p:cNvPr>
          <p:cNvSpPr txBox="1"/>
          <p:nvPr/>
        </p:nvSpPr>
        <p:spPr bwMode="gray">
          <a:xfrm>
            <a:off x="6243836" y="1804545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○既存製品等と比較した経済性</a:t>
            </a:r>
            <a:endParaRPr kumimoji="1" lang="ja-JP" altLang="en-US" sz="1400" b="1" dirty="0">
              <a:solidFill>
                <a:srgbClr val="FF66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B2F833E-35EF-8483-3245-702569E5B28D}"/>
              </a:ext>
            </a:extLst>
          </p:cNvPr>
          <p:cNvSpPr txBox="1"/>
          <p:nvPr/>
        </p:nvSpPr>
        <p:spPr bwMode="gray">
          <a:xfrm>
            <a:off x="2483323" y="372787"/>
            <a:ext cx="5547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活動地域：</a:t>
            </a:r>
            <a:r>
              <a:rPr lang="en-US" altLang="ja-JP" sz="1100" b="1" dirty="0"/>
              <a:t> </a:t>
            </a:r>
            <a:r>
              <a:rPr lang="ja-JP" altLang="en-US" sz="1400" b="1" dirty="0"/>
              <a:t>横浜市</a:t>
            </a:r>
            <a:endParaRPr kumimoji="1" lang="ja-JP" altLang="en-US" sz="1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7384F3-BF94-3045-2299-176835D393C3}"/>
              </a:ext>
            </a:extLst>
          </p:cNvPr>
          <p:cNvSpPr txBox="1"/>
          <p:nvPr/>
        </p:nvSpPr>
        <p:spPr bwMode="gray">
          <a:xfrm>
            <a:off x="2483324" y="157027"/>
            <a:ext cx="5040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部門内区分：</a:t>
            </a:r>
            <a:r>
              <a:rPr lang="ja-JP" altLang="en-US" sz="1400" b="1" dirty="0"/>
              <a:t>先進技術</a:t>
            </a:r>
            <a:endParaRPr kumimoji="1" lang="ja-JP" altLang="en-US" sz="1400" dirty="0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A49576A-F9D8-650E-8847-7F2B6AB0D11D}"/>
              </a:ext>
            </a:extLst>
          </p:cNvPr>
          <p:cNvGrpSpPr/>
          <p:nvPr/>
        </p:nvGrpSpPr>
        <p:grpSpPr>
          <a:xfrm>
            <a:off x="359834" y="4869230"/>
            <a:ext cx="5687217" cy="338554"/>
            <a:chOff x="1733849" y="1844296"/>
            <a:chExt cx="5687217" cy="338554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3DE6F41-DAD0-B7B8-A78E-26B55EC245D2}"/>
                </a:ext>
              </a:extLst>
            </p:cNvPr>
            <p:cNvSpPr txBox="1"/>
            <p:nvPr/>
          </p:nvSpPr>
          <p:spPr bwMode="gray">
            <a:xfrm>
              <a:off x="1799014" y="1844296"/>
              <a:ext cx="56220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rgbClr val="FF6600"/>
                  </a:solidFill>
                </a:rPr>
                <a:t>３ 先進性・独自性：</a:t>
              </a:r>
              <a:r>
                <a:rPr lang="ja-JP" altLang="en-US" sz="1400" b="1" dirty="0">
                  <a:solidFill>
                    <a:srgbClr val="FF6600"/>
                  </a:solidFill>
                </a:rPr>
                <a:t>一般的なものと比べて優れている点や独自性</a:t>
              </a:r>
              <a:endParaRPr kumimoji="1" lang="ja-JP" altLang="en-US" sz="1400" dirty="0">
                <a:solidFill>
                  <a:srgbClr val="FF6600"/>
                </a:solidFill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23684F7D-196D-30BD-D104-8D2728DC3B4F}"/>
                </a:ext>
              </a:extLst>
            </p:cNvPr>
            <p:cNvSpPr/>
            <p:nvPr/>
          </p:nvSpPr>
          <p:spPr bwMode="gray">
            <a:xfrm>
              <a:off x="1733849" y="1848257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20F7962-3173-E22B-AEB4-F3C068A26E0B}"/>
              </a:ext>
            </a:extLst>
          </p:cNvPr>
          <p:cNvSpPr/>
          <p:nvPr/>
        </p:nvSpPr>
        <p:spPr>
          <a:xfrm>
            <a:off x="371114" y="5193951"/>
            <a:ext cx="5662523" cy="1068944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2FC123E-5AB4-821F-60E2-C4EF82B4844E}"/>
              </a:ext>
            </a:extLst>
          </p:cNvPr>
          <p:cNvSpPr txBox="1"/>
          <p:nvPr/>
        </p:nvSpPr>
        <p:spPr bwMode="gray">
          <a:xfrm>
            <a:off x="323405" y="5205382"/>
            <a:ext cx="5556099" cy="12080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ja-JP" altLang="en-US" sz="1400" dirty="0"/>
              <a:t>独自に新開発した○○、○○の機能により、従来製品では対応できなかった○○が可能になった。他社には当社のような○○、○○の機能を有した機種はなく、本開発品は国内で唯一の特徴を持った製品である。</a:t>
            </a:r>
            <a:r>
              <a:rPr lang="ja-JP" altLang="en-US" sz="1400" dirty="0"/>
              <a:t>（資料２参照）</a:t>
            </a:r>
            <a:endParaRPr lang="en-US" altLang="ja-JP" sz="1400" dirty="0"/>
          </a:p>
          <a:p>
            <a:pPr>
              <a:spcAft>
                <a:spcPts val="300"/>
              </a:spcAft>
            </a:pPr>
            <a:endParaRPr kumimoji="1" lang="ja-JP" altLang="en-US" sz="1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110B2C4-D514-05DD-394B-C848C82BC8A1}"/>
              </a:ext>
            </a:extLst>
          </p:cNvPr>
          <p:cNvSpPr txBox="1"/>
          <p:nvPr/>
        </p:nvSpPr>
        <p:spPr bwMode="gray">
          <a:xfrm>
            <a:off x="6186519" y="3226261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○温室効果ガスの削減効果の持続性</a:t>
            </a:r>
            <a:endParaRPr kumimoji="1" lang="ja-JP" altLang="en-US" sz="1400" b="1" dirty="0">
              <a:solidFill>
                <a:srgbClr val="FF6600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6F59ED3-5DD2-C5E3-BFD3-C96E0990959F}"/>
              </a:ext>
            </a:extLst>
          </p:cNvPr>
          <p:cNvSpPr/>
          <p:nvPr/>
        </p:nvSpPr>
        <p:spPr>
          <a:xfrm>
            <a:off x="6190262" y="2069770"/>
            <a:ext cx="558410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/>
              <a:t>従来品の価格は○○㎡あたり○○円であるのに対し、本製品は○○円と、性能が大幅に向上したことと相反して低価格での販売を実現。コストを節減すると同時に、製品の安全性や品質も高水準を実現。投資回収期間は○年以内を見込んでいる。</a:t>
            </a:r>
            <a:endParaRPr lang="en-US" altLang="ja-JP" sz="1400" dirty="0"/>
          </a:p>
          <a:p>
            <a:r>
              <a:rPr lang="ja-JP" altLang="en-US" sz="1400" dirty="0"/>
              <a:t>（資料３参照）</a:t>
            </a:r>
            <a:endParaRPr lang="en-US" altLang="ja-JP" sz="1400" dirty="0"/>
          </a:p>
          <a:p>
            <a:endParaRPr lang="ja-JP" altLang="en-US" sz="1400" dirty="0"/>
          </a:p>
          <a:p>
            <a:endParaRPr lang="ja-JP" altLang="en-US" sz="14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4A0F9DB-D0BA-8A12-6C07-5E30A86A5A39}"/>
              </a:ext>
            </a:extLst>
          </p:cNvPr>
          <p:cNvSpPr txBox="1"/>
          <p:nvPr/>
        </p:nvSpPr>
        <p:spPr bwMode="gray">
          <a:xfrm>
            <a:off x="6156396" y="4768610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○報道、学会・論文発表等の実績</a:t>
            </a:r>
            <a:endParaRPr kumimoji="1" lang="ja-JP" altLang="en-US" sz="1400" b="1" dirty="0">
              <a:solidFill>
                <a:srgbClr val="FF6600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0E48A2F-5411-3C5B-051B-369FA5D8EB23}"/>
              </a:ext>
            </a:extLst>
          </p:cNvPr>
          <p:cNvSpPr txBox="1"/>
          <p:nvPr/>
        </p:nvSpPr>
        <p:spPr bwMode="gray">
          <a:xfrm>
            <a:off x="6156396" y="5492514"/>
            <a:ext cx="55560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○</a:t>
            </a:r>
            <a:r>
              <a:rPr lang="ja-JP" altLang="en-US" sz="1200" b="1" dirty="0">
                <a:solidFill>
                  <a:srgbClr val="FF6600"/>
                </a:solidFill>
              </a:rPr>
              <a:t>自社製品等の販売・普及状況、視察等の対応状況、イベント出典等の実績</a:t>
            </a:r>
            <a:endParaRPr kumimoji="1" lang="ja-JP" altLang="en-US" sz="1200" b="1" dirty="0">
              <a:solidFill>
                <a:srgbClr val="FF6600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4949D88-8929-E9ED-BEEC-BE85DB40991B}"/>
              </a:ext>
            </a:extLst>
          </p:cNvPr>
          <p:cNvSpPr/>
          <p:nvPr/>
        </p:nvSpPr>
        <p:spPr>
          <a:xfrm>
            <a:off x="6225666" y="5045969"/>
            <a:ext cx="54868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/>
              <a:t>神奈川県内に立地する○○大学の学識者とも連携して開発し、学会発表を行い反響を得た。（資料４参照）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445D3EF-6658-A6AD-B076-A7D393B3AA3E}"/>
              </a:ext>
            </a:extLst>
          </p:cNvPr>
          <p:cNvSpPr/>
          <p:nvPr/>
        </p:nvSpPr>
        <p:spPr>
          <a:xfrm>
            <a:off x="6225665" y="5759889"/>
            <a:ext cx="52110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/>
              <a:t>○○ショッピングセンターで本製品が採用され、年間○○トン</a:t>
            </a:r>
            <a:r>
              <a:rPr lang="en-US" altLang="ja-JP" sz="1400" dirty="0"/>
              <a:t>-CO2</a:t>
            </a:r>
            <a:r>
              <a:rPr lang="ja-JP" altLang="en-US" sz="1400" dirty="0"/>
              <a:t>のＣＯ２削減効果となっている。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FDAAB52-BA73-6C2A-FD93-642EF7483881}"/>
              </a:ext>
            </a:extLst>
          </p:cNvPr>
          <p:cNvSpPr txBox="1"/>
          <p:nvPr/>
        </p:nvSpPr>
        <p:spPr bwMode="gray">
          <a:xfrm>
            <a:off x="8597525" y="500216"/>
            <a:ext cx="3238133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kumimoji="1" lang="en-US" altLang="ja-JP" sz="1400" dirty="0"/>
              <a:t>【</a:t>
            </a:r>
            <a:r>
              <a:rPr kumimoji="1" lang="ja-JP" altLang="en-US" sz="1400" dirty="0"/>
              <a:t>記載例</a:t>
            </a:r>
            <a:r>
              <a:rPr kumimoji="1" lang="en-US" altLang="ja-JP" sz="1400" dirty="0"/>
              <a:t>】</a:t>
            </a:r>
            <a:br>
              <a:rPr kumimoji="1" lang="en-US" altLang="ja-JP" sz="1400" dirty="0"/>
            </a:br>
            <a:r>
              <a:rPr kumimoji="1" lang="ja-JP" altLang="en-US" sz="1400" dirty="0"/>
              <a:t>・文字サイズ</a:t>
            </a:r>
            <a:r>
              <a:rPr lang="ja-JP" altLang="en-US" sz="1400" dirty="0"/>
              <a:t>及び枠の大きさは変更可能ですが、１枚で作成してください。</a:t>
            </a:r>
            <a:br>
              <a:rPr lang="en-US" altLang="ja-JP" sz="1400" dirty="0"/>
            </a:br>
            <a:r>
              <a:rPr lang="ja-JP" altLang="en-US" sz="1400" dirty="0"/>
              <a:t>・詳細情報がある場合は添付資料を御提出ください。</a:t>
            </a:r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4843C9C-057D-3606-BF34-834C9FC49893}"/>
              </a:ext>
            </a:extLst>
          </p:cNvPr>
          <p:cNvSpPr txBox="1"/>
          <p:nvPr/>
        </p:nvSpPr>
        <p:spPr bwMode="gray">
          <a:xfrm>
            <a:off x="2483322" y="576128"/>
            <a:ext cx="7869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rgbClr val="FF6600"/>
                </a:solidFill>
              </a:rPr>
              <a:t>取組期間：</a:t>
            </a:r>
            <a:r>
              <a:rPr lang="ja-JP" altLang="en-US" sz="1400" b="1" dirty="0"/>
              <a:t>令和６年４月１日～令和８年３月</a:t>
            </a:r>
            <a:r>
              <a:rPr lang="en-US" altLang="ja-JP" sz="1400" b="1" dirty="0"/>
              <a:t>31</a:t>
            </a:r>
            <a:r>
              <a:rPr lang="ja-JP" altLang="en-US" sz="1400" b="1" dirty="0"/>
              <a:t>日　終了　</a:t>
            </a:r>
            <a:r>
              <a:rPr lang="ja-JP" altLang="en-US" sz="1200" b="1" dirty="0"/>
              <a:t>　</a:t>
            </a:r>
            <a:r>
              <a:rPr lang="ja-JP" altLang="en-US" sz="1200" b="1" dirty="0">
                <a:solidFill>
                  <a:srgbClr val="FF0000"/>
                </a:solidFill>
              </a:rPr>
              <a:t>　　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90685F8-6BF0-6FDD-8D56-942F26B62AFB}"/>
              </a:ext>
            </a:extLst>
          </p:cNvPr>
          <p:cNvSpPr/>
          <p:nvPr/>
        </p:nvSpPr>
        <p:spPr>
          <a:xfrm>
            <a:off x="6242390" y="3456972"/>
            <a:ext cx="5612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/>
              <a:t>従来品の設備利用率が○○％に対し、本製品は○○％であり、発電効率も大変優れている。○○の技術により耐久性は著しく向上し、長期的視野で検証したところ、</a:t>
            </a:r>
            <a:r>
              <a:rPr lang="en-US" altLang="ja-JP" sz="1400" dirty="0"/>
              <a:t>10</a:t>
            </a:r>
            <a:r>
              <a:rPr lang="ja-JP" altLang="en-US" sz="1400" dirty="0"/>
              <a:t>年間で○○</a:t>
            </a:r>
            <a:r>
              <a:rPr lang="en-US" altLang="ja-JP" sz="1400" dirty="0"/>
              <a:t>kwh</a:t>
            </a:r>
            <a:r>
              <a:rPr lang="ja-JP" altLang="en-US" sz="1400" dirty="0"/>
              <a:t>の電力を発電できる。</a:t>
            </a:r>
            <a:r>
              <a:rPr lang="en-US" altLang="ja-JP" sz="1400" dirty="0"/>
              <a:t>CO2</a:t>
            </a:r>
            <a:r>
              <a:rPr lang="ja-JP" altLang="en-US" sz="1400" dirty="0"/>
              <a:t>に換算すると、○○トン</a:t>
            </a:r>
            <a:r>
              <a:rPr lang="en-US" altLang="ja-JP" sz="1400" dirty="0"/>
              <a:t>-CO2</a:t>
            </a:r>
            <a:r>
              <a:rPr lang="ja-JP" altLang="en-US" sz="1400" dirty="0"/>
              <a:t>の削減効果を試算している。</a:t>
            </a:r>
          </a:p>
        </p:txBody>
      </p:sp>
    </p:spTree>
    <p:extLst>
      <p:ext uri="{BB962C8B-B14F-4D97-AF65-F5344CB8AC3E}">
        <p14:creationId xmlns:p14="http://schemas.microsoft.com/office/powerpoint/2010/main" val="1993402704"/>
      </p:ext>
    </p:extLst>
  </p:cSld>
  <p:clrMapOvr>
    <a:masterClrMapping/>
  </p:clrMapOvr>
</p:sld>
</file>

<file path=ppt/theme/theme1.xml><?xml version="1.0" encoding="utf-8"?>
<a:theme xmlns:a="http://schemas.openxmlformats.org/drawingml/2006/main" name="青">
  <a:themeElements>
    <a:clrScheme name="マイカラーパターン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6FA9"/>
      </a:accent1>
      <a:accent2>
        <a:srgbClr val="36AFCE"/>
      </a:accent2>
      <a:accent3>
        <a:srgbClr val="8BC145"/>
      </a:accent3>
      <a:accent4>
        <a:srgbClr val="1D9A78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40000"/>
            <a:lumOff val="60000"/>
          </a:schemeClr>
        </a:solidFill>
        <a:ln w="28575">
          <a:noFill/>
        </a:ln>
      </a:spPr>
      <a:bodyPr vert="horz" rtlCol="0" anchor="ctr"/>
      <a:lstStyle>
        <a:defPPr algn="ctr">
          <a:defRPr kumimoji="1" sz="12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>
              <a:lumMod val="65000"/>
              <a:lumOff val="3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>
          <a:spcAft>
            <a:spcPts val="1200"/>
          </a:spcAft>
          <a:defRPr kumimoji="1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ue" id="{911B23CA-4D01-B64B-8A17-ED24F6AAD33F}" vid="{8406750C-9769-3B4E-B97C-33D654FF818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2846</TotalTime>
  <Words>883</Words>
  <Application>Microsoft Office PowerPoint</Application>
  <PresentationFormat>ワイド画面</PresentationFormat>
  <Paragraphs>59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Yu Gothic</vt:lpstr>
      <vt:lpstr>Arial</vt:lpstr>
      <vt:lpstr>Calibri</vt:lpstr>
      <vt:lpstr>Calibri Light</vt:lpstr>
      <vt:lpstr>青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脱炭素戦略本部室　田向</cp:lastModifiedBy>
  <cp:revision>143</cp:revision>
  <cp:lastPrinted>2025-09-30T06:11:21Z</cp:lastPrinted>
  <dcterms:created xsi:type="dcterms:W3CDTF">2022-09-14T00:38:06Z</dcterms:created>
  <dcterms:modified xsi:type="dcterms:W3CDTF">2026-05-28T04:54:13Z</dcterms:modified>
</cp:coreProperties>
</file>