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11_51DB48AF.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70" r:id="rId2"/>
    <p:sldId id="273" r:id="rId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B7B953-1DF4-8E25-2FD7-461A6661F625}" name="user" initials="U" userId="user"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p:cViewPr varScale="1">
        <p:scale>
          <a:sx n="110" d="100"/>
          <a:sy n="110" d="100"/>
        </p:scale>
        <p:origin x="342"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comments/modernComment_111_51DB48AF.xml><?xml version="1.0" encoding="utf-8"?>
<p188:cmLst xmlns:a="http://schemas.openxmlformats.org/drawingml/2006/main" xmlns:r="http://schemas.openxmlformats.org/officeDocument/2006/relationships" xmlns:p188="http://schemas.microsoft.com/office/powerpoint/2018/8/main">
  <p188:cm id="{7D8A540C-8F88-4D9E-A525-573CC0E88401}" authorId="{F5B7B953-1DF4-8E25-2FD7-461A6661F625}" created="2026-03-05T07:08:01.532">
    <ac:deMkLst xmlns:ac="http://schemas.microsoft.com/office/drawing/2013/main/command">
      <pc:docMk xmlns:pc="http://schemas.microsoft.com/office/powerpoint/2013/main/command"/>
      <pc:sldMk xmlns:pc="http://schemas.microsoft.com/office/powerpoint/2013/main/command" cId="1373325487" sldId="273"/>
      <ac:spMk id="11" creationId="{625D61AD-AE30-4FE5-9819-39A65D8E4295}"/>
    </ac:deMkLst>
    <p188:txBody>
      <a:bodyPr/>
      <a:lstStyle/>
      <a:p>
        <a:r>
          <a:rPr lang="ja-JP" altLang="en-US"/>
          <a:t>第３回かながわ脱炭素大賞の応募では、令和８年７月31日時点での継続年月数を記入してください</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5689" tIns="47844" rIns="95689" bIns="4784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5689" tIns="47844" rIns="95689" bIns="47844" rtlCol="0"/>
          <a:lstStyle>
            <a:lvl1pPr algn="r">
              <a:defRPr sz="1300"/>
            </a:lvl1pPr>
          </a:lstStyle>
          <a:p>
            <a:fld id="{AD0AE611-1550-4070-87EC-3CFAF702479F}" type="datetimeFigureOut">
              <a:rPr kumimoji="1" lang="ja-JP" altLang="en-US" smtClean="0"/>
              <a:t>2026/5/28</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5689" tIns="47844" rIns="95689" bIns="47844" rtlCol="0" anchor="ctr"/>
          <a:lstStyle/>
          <a:p>
            <a:endParaRPr lang="ja-JP" altLang="en-US"/>
          </a:p>
        </p:txBody>
      </p:sp>
      <p:sp>
        <p:nvSpPr>
          <p:cNvPr id="5" name="ノート プレースホルダー 4"/>
          <p:cNvSpPr>
            <a:spLocks noGrp="1"/>
          </p:cNvSpPr>
          <p:nvPr>
            <p:ph type="body" sz="quarter" idx="3"/>
          </p:nvPr>
        </p:nvSpPr>
        <p:spPr>
          <a:xfrm>
            <a:off x="680720" y="4783306"/>
            <a:ext cx="5445760" cy="3913615"/>
          </a:xfrm>
          <a:prstGeom prst="rect">
            <a:avLst/>
          </a:prstGeom>
        </p:spPr>
        <p:txBody>
          <a:bodyPr vert="horz" lIns="95689" tIns="47844" rIns="95689" bIns="478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5689" tIns="47844" rIns="95689" bIns="4784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5689" tIns="47844" rIns="95689" bIns="47844" rtlCol="0" anchor="b"/>
          <a:lstStyle>
            <a:lvl1pPr algn="r">
              <a:defRPr sz="1300"/>
            </a:lvl1pPr>
          </a:lstStyle>
          <a:p>
            <a:fld id="{9C99981A-1EA7-4D83-BA67-7ED03DE12465}" type="slidenum">
              <a:rPr kumimoji="1" lang="ja-JP" altLang="en-US" smtClean="0"/>
              <a:t>‹#›</a:t>
            </a:fld>
            <a:endParaRPr kumimoji="1" lang="ja-JP" altLang="en-US"/>
          </a:p>
        </p:txBody>
      </p:sp>
    </p:spTree>
    <p:extLst>
      <p:ext uri="{BB962C8B-B14F-4D97-AF65-F5344CB8AC3E}">
        <p14:creationId xmlns:p14="http://schemas.microsoft.com/office/powerpoint/2010/main" val="398686555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C99981A-1EA7-4D83-BA67-7ED03DE12465}" type="slidenum">
              <a:rPr kumimoji="1" lang="ja-JP" altLang="en-US" smtClean="0"/>
              <a:t>1</a:t>
            </a:fld>
            <a:endParaRPr kumimoji="1" lang="ja-JP" altLang="en-US"/>
          </a:p>
        </p:txBody>
      </p:sp>
    </p:spTree>
    <p:extLst>
      <p:ext uri="{BB962C8B-B14F-4D97-AF65-F5344CB8AC3E}">
        <p14:creationId xmlns:p14="http://schemas.microsoft.com/office/powerpoint/2010/main" val="923162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4C757-0E66-639F-69EF-9F748C696F6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152B476-B5C2-32D6-CD38-C43B86330F9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D07F614-8106-746E-C8F8-39F40A86E22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55980F3-ADE3-FF96-C716-319BEAB8AE7D}"/>
              </a:ext>
            </a:extLst>
          </p:cNvPr>
          <p:cNvSpPr>
            <a:spLocks noGrp="1"/>
          </p:cNvSpPr>
          <p:nvPr>
            <p:ph type="sldNum" sz="quarter" idx="10"/>
          </p:nvPr>
        </p:nvSpPr>
        <p:spPr/>
        <p:txBody>
          <a:bodyPr/>
          <a:lstStyle/>
          <a:p>
            <a:fld id="{9C99981A-1EA7-4D83-BA67-7ED03DE12465}" type="slidenum">
              <a:rPr kumimoji="1" lang="ja-JP" altLang="en-US" smtClean="0"/>
              <a:t>2</a:t>
            </a:fld>
            <a:endParaRPr kumimoji="1" lang="ja-JP" altLang="en-US"/>
          </a:p>
        </p:txBody>
      </p:sp>
    </p:spTree>
    <p:extLst>
      <p:ext uri="{BB962C8B-B14F-4D97-AF65-F5344CB8AC3E}">
        <p14:creationId xmlns:p14="http://schemas.microsoft.com/office/powerpoint/2010/main" val="2469996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22363"/>
            <a:ext cx="10515600" cy="2387600"/>
          </a:xfrm>
          <a:prstGeom prst="rect">
            <a:avLst/>
          </a:prstGeom>
        </p:spPr>
        <p:txBody>
          <a:bodyPr anchor="b">
            <a:normAutofit/>
          </a:bodyPr>
          <a:lstStyle>
            <a:lvl1pPr algn="ctr">
              <a:defRPr sz="4800" b="1" i="0">
                <a:solidFill>
                  <a:schemeClr val="accent1"/>
                </a:solidFill>
                <a:latin typeface="Yu Gothic" panose="020B0400000000000000" pitchFamily="34" charset="-128"/>
                <a:ea typeface="Yu Gothic" panose="020B0400000000000000" pitchFamily="34" charset="-128"/>
              </a:defRPr>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dirty="0"/>
          </a:p>
        </p:txBody>
      </p:sp>
      <p:sp>
        <p:nvSpPr>
          <p:cNvPr id="4" name="Date Placeholder 3"/>
          <p:cNvSpPr>
            <a:spLocks noGrp="1"/>
          </p:cNvSpPr>
          <p:nvPr>
            <p:ph type="dt" sz="half" idx="10"/>
          </p:nvPr>
        </p:nvSpPr>
        <p:spPr/>
        <p:txBody>
          <a:bodyPr/>
          <a:lstStyle/>
          <a:p>
            <a:fld id="{72BCFA2B-C4F0-4E64-B026-642E4FD2E18B}" type="datetime1">
              <a:rPr lang="ja-JP" altLang="en-US" smtClean="0">
                <a:solidFill>
                  <a:prstClr val="black">
                    <a:tint val="75000"/>
                  </a:prstClr>
                </a:solidFill>
              </a:rPr>
              <a:pPr/>
              <a:t>2026/5/28</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DADBF44-3BCB-8F4A-8AD7-D18A9CB20BFE}" type="slidenum">
              <a:rPr lang="ja-JP" altLang="en-US" smtClean="0">
                <a:solidFill>
                  <a:prstClr val="black">
                    <a:tint val="75000"/>
                  </a:prstClr>
                </a:solidFill>
              </a:rPr>
              <a:pPr/>
              <a:t>‹#›</a:t>
            </a:fld>
            <a:endParaRPr lang="ja-JP" altLang="en-US">
              <a:solidFill>
                <a:prstClr val="black">
                  <a:tint val="75000"/>
                </a:prstClr>
              </a:solidFill>
            </a:endParaRPr>
          </a:p>
        </p:txBody>
      </p:sp>
      <p:sp>
        <p:nvSpPr>
          <p:cNvPr id="7" name="正方形/長方形 6">
            <a:extLst>
              <a:ext uri="{FF2B5EF4-FFF2-40B4-BE49-F238E27FC236}">
                <a16:creationId xmlns:a16="http://schemas.microsoft.com/office/drawing/2014/main" id="{294E05CE-DA8A-EA4A-BC6E-8CDF60C5AC00}"/>
              </a:ext>
            </a:extLst>
          </p:cNvPr>
          <p:cNvSpPr/>
          <p:nvPr/>
        </p:nvSpPr>
        <p:spPr>
          <a:xfrm>
            <a:off x="157655" y="0"/>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8" name="正方形/長方形 7">
            <a:extLst>
              <a:ext uri="{FF2B5EF4-FFF2-40B4-BE49-F238E27FC236}">
                <a16:creationId xmlns:a16="http://schemas.microsoft.com/office/drawing/2014/main" id="{EA8ED68B-D2D6-FA4C-874E-FF0877DC6DD1}"/>
              </a:ext>
            </a:extLst>
          </p:cNvPr>
          <p:cNvSpPr/>
          <p:nvPr/>
        </p:nvSpPr>
        <p:spPr>
          <a:xfrm>
            <a:off x="157655" y="6707037"/>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9" name="正方形/長方形 8">
            <a:extLst>
              <a:ext uri="{FF2B5EF4-FFF2-40B4-BE49-F238E27FC236}">
                <a16:creationId xmlns:a16="http://schemas.microsoft.com/office/drawing/2014/main" id="{47DB642C-0C17-184C-9217-7713FDFE0A96}"/>
              </a:ext>
            </a:extLst>
          </p:cNvPr>
          <p:cNvSpPr/>
          <p:nvPr/>
        </p:nvSpPr>
        <p:spPr>
          <a:xfrm>
            <a:off x="4925346" y="3720662"/>
            <a:ext cx="2351819"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Tree>
    <p:extLst>
      <p:ext uri="{BB962C8B-B14F-4D97-AF65-F5344CB8AC3E}">
        <p14:creationId xmlns:p14="http://schemas.microsoft.com/office/powerpoint/2010/main" val="388974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312420" y="110355"/>
            <a:ext cx="11567160" cy="977462"/>
          </a:xfrm>
          <a:prstGeom prst="rect">
            <a:avLst/>
          </a:prstGeom>
        </p:spPr>
        <p:txBody>
          <a:bodyPr>
            <a:normAutofit/>
          </a:bodyPr>
          <a:lstStyle>
            <a:lvl1pPr>
              <a:lnSpc>
                <a:spcPct val="100000"/>
              </a:lnSpc>
              <a:defRPr sz="3200" b="1">
                <a:solidFill>
                  <a:schemeClr val="accent1"/>
                </a:solidFill>
                <a:latin typeface="Yu Gothic" panose="020B0400000000000000" pitchFamily="34" charset="-128"/>
                <a:ea typeface="Yu Gothic" panose="020B0400000000000000" pitchFamily="34" charset="-128"/>
              </a:defRPr>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312420" y="1340069"/>
            <a:ext cx="11567160" cy="4836894"/>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277521"/>
            <a:ext cx="2743200" cy="365125"/>
          </a:xfrm>
        </p:spPr>
        <p:txBody>
          <a:bodyPr/>
          <a:lstStyle/>
          <a:p>
            <a:fld id="{97874FFB-B784-43A6-B25B-69CA378C4AB7}" type="datetime1">
              <a:rPr lang="ja-JP" altLang="en-US" smtClean="0">
                <a:solidFill>
                  <a:prstClr val="black">
                    <a:tint val="75000"/>
                  </a:prstClr>
                </a:solidFill>
              </a:rPr>
              <a:pPr/>
              <a:t>2026/5/28</a:t>
            </a:fld>
            <a:endParaRPr lang="ja-JP" altLang="en-US">
              <a:solidFill>
                <a:prstClr val="black">
                  <a:tint val="75000"/>
                </a:prstClr>
              </a:solidFill>
            </a:endParaRPr>
          </a:p>
        </p:txBody>
      </p:sp>
      <p:sp>
        <p:nvSpPr>
          <p:cNvPr id="5" name="Footer Placeholder 4"/>
          <p:cNvSpPr>
            <a:spLocks noGrp="1"/>
          </p:cNvSpPr>
          <p:nvPr>
            <p:ph type="ftr" sz="quarter" idx="11"/>
          </p:nvPr>
        </p:nvSpPr>
        <p:spPr>
          <a:xfrm>
            <a:off x="4038600" y="6277521"/>
            <a:ext cx="4114800" cy="365125"/>
          </a:xfrm>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a:xfrm>
            <a:off x="10850252" y="6277521"/>
            <a:ext cx="503548" cy="365125"/>
          </a:xfrm>
        </p:spPr>
        <p:txBody>
          <a:bodyPr/>
          <a:lstStyle>
            <a:lvl1pPr>
              <a:defRPr sz="1800"/>
            </a:lvl1pPr>
          </a:lstStyle>
          <a:p>
            <a:fld id="{0DADBF44-3BCB-8F4A-8AD7-D18A9CB20BFE}" type="slidenum">
              <a:rPr lang="ja-JP" altLang="en-US" smtClean="0">
                <a:solidFill>
                  <a:prstClr val="black">
                    <a:tint val="75000"/>
                  </a:prstClr>
                </a:solidFill>
              </a:rPr>
              <a:pPr/>
              <a:t>‹#›</a:t>
            </a:fld>
            <a:endParaRPr lang="ja-JP" altLang="en-US">
              <a:solidFill>
                <a:prstClr val="black">
                  <a:tint val="75000"/>
                </a:prstClr>
              </a:solidFill>
            </a:endParaRPr>
          </a:p>
        </p:txBody>
      </p:sp>
      <p:sp>
        <p:nvSpPr>
          <p:cNvPr id="20" name="正方形/長方形 19">
            <a:extLst>
              <a:ext uri="{FF2B5EF4-FFF2-40B4-BE49-F238E27FC236}">
                <a16:creationId xmlns:a16="http://schemas.microsoft.com/office/drawing/2014/main" id="{5054E000-A2A1-C345-A42A-CEA9EC4B9014}"/>
              </a:ext>
            </a:extLst>
          </p:cNvPr>
          <p:cNvSpPr/>
          <p:nvPr/>
        </p:nvSpPr>
        <p:spPr>
          <a:xfrm>
            <a:off x="157655" y="0"/>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21" name="正方形/長方形 20">
            <a:extLst>
              <a:ext uri="{FF2B5EF4-FFF2-40B4-BE49-F238E27FC236}">
                <a16:creationId xmlns:a16="http://schemas.microsoft.com/office/drawing/2014/main" id="{BA631658-99A9-7A4B-9568-17157155D492}"/>
              </a:ext>
            </a:extLst>
          </p:cNvPr>
          <p:cNvSpPr/>
          <p:nvPr/>
        </p:nvSpPr>
        <p:spPr>
          <a:xfrm>
            <a:off x="157655" y="6707037"/>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Tree>
    <p:extLst>
      <p:ext uri="{BB962C8B-B14F-4D97-AF65-F5344CB8AC3E}">
        <p14:creationId xmlns:p14="http://schemas.microsoft.com/office/powerpoint/2010/main" val="2645102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4F4D762B-B626-544E-9A0F-BAC38E7CFED2}"/>
              </a:ext>
            </a:extLst>
          </p:cNvPr>
          <p:cNvSpPr>
            <a:spLocks noGrp="1"/>
          </p:cNvSpPr>
          <p:nvPr>
            <p:ph type="title"/>
          </p:nvPr>
        </p:nvSpPr>
        <p:spPr>
          <a:xfrm>
            <a:off x="831850" y="1709738"/>
            <a:ext cx="10515600" cy="2852737"/>
          </a:xfrm>
          <a:prstGeom prst="rect">
            <a:avLst/>
          </a:prstGeom>
        </p:spPr>
        <p:txBody>
          <a:bodyPr anchor="b">
            <a:normAutofit/>
          </a:bodyPr>
          <a:lstStyle>
            <a:lvl1pPr>
              <a:defRPr sz="3600" b="1" i="0">
                <a:solidFill>
                  <a:schemeClr val="accent1"/>
                </a:solidFill>
                <a:latin typeface="Yu Gothic" panose="020B0400000000000000" pitchFamily="34" charset="-128"/>
                <a:ea typeface="Yu Gothic" panose="020B0400000000000000" pitchFamily="34" charset="-128"/>
              </a:defRPr>
            </a:lvl1pPr>
          </a:lstStyle>
          <a:p>
            <a:r>
              <a:rPr lang="ja-JP" altLang="en-US" dirty="0"/>
              <a:t>マスター タイトルの書式設定</a:t>
            </a:r>
            <a:endParaRPr lang="en-US" dirty="0"/>
          </a:p>
        </p:txBody>
      </p:sp>
      <p:sp>
        <p:nvSpPr>
          <p:cNvPr id="17" name="Text Placeholder 2">
            <a:extLst>
              <a:ext uri="{FF2B5EF4-FFF2-40B4-BE49-F238E27FC236}">
                <a16:creationId xmlns:a16="http://schemas.microsoft.com/office/drawing/2014/main" id="{E4E70F28-9CDD-C649-8287-5A58A280FF58}"/>
              </a:ext>
            </a:extLst>
          </p:cNvPr>
          <p:cNvSpPr>
            <a:spLocks noGrp="1"/>
          </p:cNvSpPr>
          <p:nvPr>
            <p:ph type="body" idx="1"/>
          </p:nvPr>
        </p:nvSpPr>
        <p:spPr>
          <a:xfrm>
            <a:off x="831850" y="4589463"/>
            <a:ext cx="10515600" cy="1500187"/>
          </a:xfrm>
        </p:spPr>
        <p:txBody>
          <a:bodyPr anchor="ct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8" name="Date Placeholder 3">
            <a:extLst>
              <a:ext uri="{FF2B5EF4-FFF2-40B4-BE49-F238E27FC236}">
                <a16:creationId xmlns:a16="http://schemas.microsoft.com/office/drawing/2014/main" id="{E710C78C-6195-9940-96DB-359AC0D81185}"/>
              </a:ext>
            </a:extLst>
          </p:cNvPr>
          <p:cNvSpPr>
            <a:spLocks noGrp="1"/>
          </p:cNvSpPr>
          <p:nvPr>
            <p:ph type="dt" sz="half" idx="10"/>
          </p:nvPr>
        </p:nvSpPr>
        <p:spPr>
          <a:xfrm>
            <a:off x="838200" y="6277520"/>
            <a:ext cx="2743200" cy="365125"/>
          </a:xfrm>
        </p:spPr>
        <p:txBody>
          <a:bodyPr/>
          <a:lstStyle/>
          <a:p>
            <a:fld id="{B355ECBE-55FB-45DC-83EE-02A0D4BCC1BA}" type="datetime1">
              <a:rPr lang="ja-JP" altLang="en-US" smtClean="0">
                <a:solidFill>
                  <a:prstClr val="black">
                    <a:tint val="75000"/>
                  </a:prstClr>
                </a:solidFill>
              </a:rPr>
              <a:pPr/>
              <a:t>2026/5/28</a:t>
            </a:fld>
            <a:endParaRPr lang="ja-JP" altLang="en-US">
              <a:solidFill>
                <a:prstClr val="black">
                  <a:tint val="75000"/>
                </a:prstClr>
              </a:solidFill>
            </a:endParaRPr>
          </a:p>
        </p:txBody>
      </p:sp>
      <p:sp>
        <p:nvSpPr>
          <p:cNvPr id="19" name="Footer Placeholder 4">
            <a:extLst>
              <a:ext uri="{FF2B5EF4-FFF2-40B4-BE49-F238E27FC236}">
                <a16:creationId xmlns:a16="http://schemas.microsoft.com/office/drawing/2014/main" id="{DEC338C2-BE14-0145-8D44-C6A500E5E613}"/>
              </a:ext>
            </a:extLst>
          </p:cNvPr>
          <p:cNvSpPr>
            <a:spLocks noGrp="1"/>
          </p:cNvSpPr>
          <p:nvPr>
            <p:ph type="ftr" sz="quarter" idx="11"/>
          </p:nvPr>
        </p:nvSpPr>
        <p:spPr>
          <a:xfrm>
            <a:off x="4038600" y="6277520"/>
            <a:ext cx="4114800" cy="365125"/>
          </a:xfrm>
        </p:spPr>
        <p:txBody>
          <a:bodyPr/>
          <a:lstStyle/>
          <a:p>
            <a:endParaRPr lang="ja-JP" altLang="en-US">
              <a:solidFill>
                <a:prstClr val="black">
                  <a:tint val="75000"/>
                </a:prstClr>
              </a:solidFill>
            </a:endParaRPr>
          </a:p>
        </p:txBody>
      </p:sp>
      <p:sp>
        <p:nvSpPr>
          <p:cNvPr id="20" name="Slide Number Placeholder 5">
            <a:extLst>
              <a:ext uri="{FF2B5EF4-FFF2-40B4-BE49-F238E27FC236}">
                <a16:creationId xmlns:a16="http://schemas.microsoft.com/office/drawing/2014/main" id="{600BB1C4-BF87-204F-AC58-46A09E312214}"/>
              </a:ext>
            </a:extLst>
          </p:cNvPr>
          <p:cNvSpPr>
            <a:spLocks noGrp="1"/>
          </p:cNvSpPr>
          <p:nvPr>
            <p:ph type="sldNum" sz="quarter" idx="12"/>
          </p:nvPr>
        </p:nvSpPr>
        <p:spPr>
          <a:xfrm>
            <a:off x="9131105" y="6277520"/>
            <a:ext cx="2743200" cy="365125"/>
          </a:xfrm>
        </p:spPr>
        <p:txBody>
          <a:bodyPr/>
          <a:lstStyle/>
          <a:p>
            <a:fld id="{0DADBF44-3BCB-8F4A-8AD7-D18A9CB20BFE}" type="slidenum">
              <a:rPr lang="ja-JP" altLang="en-US" smtClean="0">
                <a:solidFill>
                  <a:prstClr val="black">
                    <a:tint val="75000"/>
                  </a:prstClr>
                </a:solidFill>
              </a:rPr>
              <a:pPr/>
              <a:t>‹#›</a:t>
            </a:fld>
            <a:endParaRPr lang="ja-JP" altLang="en-US">
              <a:solidFill>
                <a:prstClr val="black">
                  <a:tint val="75000"/>
                </a:prstClr>
              </a:solidFill>
            </a:endParaRPr>
          </a:p>
        </p:txBody>
      </p:sp>
      <p:sp>
        <p:nvSpPr>
          <p:cNvPr id="21" name="正方形/長方形 20">
            <a:extLst>
              <a:ext uri="{FF2B5EF4-FFF2-40B4-BE49-F238E27FC236}">
                <a16:creationId xmlns:a16="http://schemas.microsoft.com/office/drawing/2014/main" id="{819EE777-D531-5F42-A85F-2FE8E19E6AEE}"/>
              </a:ext>
            </a:extLst>
          </p:cNvPr>
          <p:cNvSpPr/>
          <p:nvPr/>
        </p:nvSpPr>
        <p:spPr>
          <a:xfrm>
            <a:off x="157655" y="0"/>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22" name="正方形/長方形 21">
            <a:extLst>
              <a:ext uri="{FF2B5EF4-FFF2-40B4-BE49-F238E27FC236}">
                <a16:creationId xmlns:a16="http://schemas.microsoft.com/office/drawing/2014/main" id="{3545F0D6-C6FE-D44A-807B-A3C0FFE754C7}"/>
              </a:ext>
            </a:extLst>
          </p:cNvPr>
          <p:cNvSpPr/>
          <p:nvPr/>
        </p:nvSpPr>
        <p:spPr>
          <a:xfrm>
            <a:off x="157655" y="6707037"/>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23" name="正方形/長方形 22">
            <a:extLst>
              <a:ext uri="{FF2B5EF4-FFF2-40B4-BE49-F238E27FC236}">
                <a16:creationId xmlns:a16="http://schemas.microsoft.com/office/drawing/2014/main" id="{6DE88B7B-68E1-5F4E-8F83-DC754E525558}"/>
              </a:ext>
            </a:extLst>
          </p:cNvPr>
          <p:cNvSpPr/>
          <p:nvPr/>
        </p:nvSpPr>
        <p:spPr>
          <a:xfrm>
            <a:off x="831850" y="4599051"/>
            <a:ext cx="1460295"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Tree>
    <p:extLst>
      <p:ext uri="{BB962C8B-B14F-4D97-AF65-F5344CB8AC3E}">
        <p14:creationId xmlns:p14="http://schemas.microsoft.com/office/powerpoint/2010/main" val="713640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46DEA5D1-9CFB-BC4D-9E78-52CAE9FFB369}"/>
              </a:ext>
            </a:extLst>
          </p:cNvPr>
          <p:cNvSpPr>
            <a:spLocks noGrp="1"/>
          </p:cNvSpPr>
          <p:nvPr>
            <p:ph type="title"/>
          </p:nvPr>
        </p:nvSpPr>
        <p:spPr>
          <a:xfrm>
            <a:off x="312420" y="110355"/>
            <a:ext cx="11567160" cy="977462"/>
          </a:xfrm>
          <a:prstGeom prst="rect">
            <a:avLst/>
          </a:prstGeom>
        </p:spPr>
        <p:txBody>
          <a:bodyPr>
            <a:normAutofit/>
          </a:bodyPr>
          <a:lstStyle>
            <a:lvl1pPr>
              <a:lnSpc>
                <a:spcPct val="100000"/>
              </a:lnSpc>
              <a:defRPr sz="3200" b="1">
                <a:solidFill>
                  <a:schemeClr val="accent1"/>
                </a:solidFill>
                <a:latin typeface="Yu Gothic" panose="020B0400000000000000" pitchFamily="34" charset="-128"/>
                <a:ea typeface="Yu Gothic" panose="020B0400000000000000" pitchFamily="34" charset="-128"/>
              </a:defRPr>
            </a:lvl1pPr>
          </a:lstStyle>
          <a:p>
            <a:r>
              <a:rPr lang="ja-JP" altLang="en-US" dirty="0"/>
              <a:t>マスター タイトルの書式設定</a:t>
            </a:r>
            <a:endParaRPr lang="en-US" dirty="0"/>
          </a:p>
        </p:txBody>
      </p:sp>
      <p:sp>
        <p:nvSpPr>
          <p:cNvPr id="31" name="Date Placeholder 3">
            <a:extLst>
              <a:ext uri="{FF2B5EF4-FFF2-40B4-BE49-F238E27FC236}">
                <a16:creationId xmlns:a16="http://schemas.microsoft.com/office/drawing/2014/main" id="{61731B0D-82B5-F74B-9E9F-97072C008F08}"/>
              </a:ext>
            </a:extLst>
          </p:cNvPr>
          <p:cNvSpPr>
            <a:spLocks noGrp="1"/>
          </p:cNvSpPr>
          <p:nvPr>
            <p:ph type="dt" sz="half" idx="10"/>
          </p:nvPr>
        </p:nvSpPr>
        <p:spPr>
          <a:xfrm>
            <a:off x="838200" y="6277521"/>
            <a:ext cx="2743200" cy="365125"/>
          </a:xfrm>
        </p:spPr>
        <p:txBody>
          <a:bodyPr/>
          <a:lstStyle/>
          <a:p>
            <a:fld id="{F954A45A-245A-4125-8010-3F8DAB86524B}" type="datetime1">
              <a:rPr lang="ja-JP" altLang="en-US" smtClean="0">
                <a:solidFill>
                  <a:prstClr val="black">
                    <a:tint val="75000"/>
                  </a:prstClr>
                </a:solidFill>
              </a:rPr>
              <a:pPr/>
              <a:t>2026/5/28</a:t>
            </a:fld>
            <a:endParaRPr lang="ja-JP" altLang="en-US">
              <a:solidFill>
                <a:prstClr val="black">
                  <a:tint val="75000"/>
                </a:prstClr>
              </a:solidFill>
            </a:endParaRPr>
          </a:p>
        </p:txBody>
      </p:sp>
      <p:sp>
        <p:nvSpPr>
          <p:cNvPr id="32" name="Footer Placeholder 4">
            <a:extLst>
              <a:ext uri="{FF2B5EF4-FFF2-40B4-BE49-F238E27FC236}">
                <a16:creationId xmlns:a16="http://schemas.microsoft.com/office/drawing/2014/main" id="{00A3DB7E-46B3-3341-A9FA-C02E87004973}"/>
              </a:ext>
            </a:extLst>
          </p:cNvPr>
          <p:cNvSpPr>
            <a:spLocks noGrp="1"/>
          </p:cNvSpPr>
          <p:nvPr>
            <p:ph type="ftr" sz="quarter" idx="11"/>
          </p:nvPr>
        </p:nvSpPr>
        <p:spPr>
          <a:xfrm>
            <a:off x="4038600" y="6277521"/>
            <a:ext cx="4114800" cy="365125"/>
          </a:xfrm>
        </p:spPr>
        <p:txBody>
          <a:bodyPr/>
          <a:lstStyle/>
          <a:p>
            <a:endParaRPr lang="ja-JP" altLang="en-US">
              <a:solidFill>
                <a:prstClr val="black">
                  <a:tint val="75000"/>
                </a:prstClr>
              </a:solidFill>
            </a:endParaRPr>
          </a:p>
        </p:txBody>
      </p:sp>
      <p:sp>
        <p:nvSpPr>
          <p:cNvPr id="33" name="Slide Number Placeholder 5">
            <a:extLst>
              <a:ext uri="{FF2B5EF4-FFF2-40B4-BE49-F238E27FC236}">
                <a16:creationId xmlns:a16="http://schemas.microsoft.com/office/drawing/2014/main" id="{9353B8CC-A867-3449-A2D8-A8DB30937769}"/>
              </a:ext>
            </a:extLst>
          </p:cNvPr>
          <p:cNvSpPr>
            <a:spLocks noGrp="1"/>
          </p:cNvSpPr>
          <p:nvPr>
            <p:ph type="sldNum" sz="quarter" idx="12"/>
          </p:nvPr>
        </p:nvSpPr>
        <p:spPr>
          <a:xfrm>
            <a:off x="10878532" y="6277521"/>
            <a:ext cx="475268" cy="365125"/>
          </a:xfrm>
        </p:spPr>
        <p:txBody>
          <a:bodyPr/>
          <a:lstStyle>
            <a:lvl1pPr>
              <a:defRPr sz="1800"/>
            </a:lvl1pPr>
          </a:lstStyle>
          <a:p>
            <a:fld id="{0DADBF44-3BCB-8F4A-8AD7-D18A9CB20BFE}" type="slidenum">
              <a:rPr lang="ja-JP" altLang="en-US" smtClean="0">
                <a:solidFill>
                  <a:prstClr val="black">
                    <a:tint val="75000"/>
                  </a:prstClr>
                </a:solidFill>
              </a:rPr>
              <a:pPr/>
              <a:t>‹#›</a:t>
            </a:fld>
            <a:endParaRPr lang="ja-JP" altLang="en-US">
              <a:solidFill>
                <a:prstClr val="black">
                  <a:tint val="75000"/>
                </a:prstClr>
              </a:solidFill>
            </a:endParaRPr>
          </a:p>
        </p:txBody>
      </p:sp>
      <p:sp>
        <p:nvSpPr>
          <p:cNvPr id="34" name="正方形/長方形 33">
            <a:extLst>
              <a:ext uri="{FF2B5EF4-FFF2-40B4-BE49-F238E27FC236}">
                <a16:creationId xmlns:a16="http://schemas.microsoft.com/office/drawing/2014/main" id="{16660C04-578C-754A-B7A6-27ECCEC0BD9E}"/>
              </a:ext>
            </a:extLst>
          </p:cNvPr>
          <p:cNvSpPr/>
          <p:nvPr/>
        </p:nvSpPr>
        <p:spPr>
          <a:xfrm>
            <a:off x="157655" y="0"/>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
        <p:nvSpPr>
          <p:cNvPr id="35" name="正方形/長方形 34">
            <a:extLst>
              <a:ext uri="{FF2B5EF4-FFF2-40B4-BE49-F238E27FC236}">
                <a16:creationId xmlns:a16="http://schemas.microsoft.com/office/drawing/2014/main" id="{7DCFC663-B3B1-FD4B-9FC4-5C90CBA093C0}"/>
              </a:ext>
            </a:extLst>
          </p:cNvPr>
          <p:cNvSpPr/>
          <p:nvPr/>
        </p:nvSpPr>
        <p:spPr>
          <a:xfrm>
            <a:off x="157655" y="6707037"/>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endParaRPr>
          </a:p>
        </p:txBody>
      </p:sp>
    </p:spTree>
    <p:extLst>
      <p:ext uri="{BB962C8B-B14F-4D97-AF65-F5344CB8AC3E}">
        <p14:creationId xmlns:p14="http://schemas.microsoft.com/office/powerpoint/2010/main" val="1142983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3A25AF-4C84-46F2-8F83-B3B88DEAD25C}" type="datetime1">
              <a:rPr lang="ja-JP" altLang="en-US" smtClean="0">
                <a:solidFill>
                  <a:prstClr val="black">
                    <a:tint val="75000"/>
                  </a:prstClr>
                </a:solidFill>
              </a:rPr>
              <a:pPr/>
              <a:t>2026/5/28</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DADBF44-3BCB-8F4A-8AD7-D18A9CB20B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834475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27752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6E29EF7E-9A0D-490A-A064-E85781DA10F1}" type="datetime1">
              <a:rPr lang="ja-JP" altLang="en-US" smtClean="0">
                <a:solidFill>
                  <a:prstClr val="black">
                    <a:tint val="75000"/>
                  </a:prstClr>
                </a:solidFill>
              </a:rPr>
              <a:pPr defTabSz="457200"/>
              <a:t>2026/5/28</a:t>
            </a:fld>
            <a:endParaRPr lang="ja-JP" altLang="en-US">
              <a:solidFill>
                <a:prstClr val="black">
                  <a:tint val="75000"/>
                </a:prstClr>
              </a:solidFill>
            </a:endParaRPr>
          </a:p>
        </p:txBody>
      </p:sp>
      <p:sp>
        <p:nvSpPr>
          <p:cNvPr id="5" name="Footer Placeholder 4"/>
          <p:cNvSpPr>
            <a:spLocks noGrp="1"/>
          </p:cNvSpPr>
          <p:nvPr>
            <p:ph type="ftr" sz="quarter" idx="3"/>
          </p:nvPr>
        </p:nvSpPr>
        <p:spPr>
          <a:xfrm>
            <a:off x="4038600" y="627752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ja-JP" altLang="en-US">
              <a:solidFill>
                <a:prstClr val="black">
                  <a:tint val="75000"/>
                </a:prstClr>
              </a:solidFill>
            </a:endParaRPr>
          </a:p>
        </p:txBody>
      </p:sp>
      <p:sp>
        <p:nvSpPr>
          <p:cNvPr id="6" name="Slide Number Placeholder 5"/>
          <p:cNvSpPr>
            <a:spLocks noGrp="1"/>
          </p:cNvSpPr>
          <p:nvPr>
            <p:ph type="sldNum" sz="quarter" idx="4"/>
          </p:nvPr>
        </p:nvSpPr>
        <p:spPr>
          <a:xfrm>
            <a:off x="8610600" y="627752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0DADBF44-3BCB-8F4A-8AD7-D18A9CB20BFE}" type="slidenum">
              <a:rPr lang="ja-JP" altLang="en-US" smtClean="0">
                <a:solidFill>
                  <a:prstClr val="black">
                    <a:tint val="75000"/>
                  </a:prstClr>
                </a:solidFill>
              </a:rPr>
              <a:pPr defTabSz="457200"/>
              <a:t>‹#›</a:t>
            </a:fld>
            <a:endParaRPr lang="ja-JP" altLang="en-US">
              <a:solidFill>
                <a:prstClr val="black">
                  <a:tint val="75000"/>
                </a:prstClr>
              </a:solidFill>
            </a:endParaRPr>
          </a:p>
        </p:txBody>
      </p:sp>
    </p:spTree>
    <p:extLst>
      <p:ext uri="{BB962C8B-B14F-4D97-AF65-F5344CB8AC3E}">
        <p14:creationId xmlns:p14="http://schemas.microsoft.com/office/powerpoint/2010/main" val="36093269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microsoft.com/office/2018/10/relationships/comments" Target="../comments/modernComment_111_51DB48AF.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bwMode="gray">
          <a:xfrm>
            <a:off x="431843" y="700886"/>
            <a:ext cx="11289426" cy="622117"/>
          </a:xfrm>
          <a:prstGeom prst="rect">
            <a:avLst/>
          </a:prstGeom>
          <a:solidFill>
            <a:schemeClr val="accent3">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r>
              <a:rPr lang="ja-JP" altLang="en-US" b="1" dirty="0">
                <a:solidFill>
                  <a:srgbClr val="00B050"/>
                </a:solidFill>
              </a:rPr>
              <a:t>応募者名（ふりがな）：</a:t>
            </a:r>
            <a:r>
              <a:rPr lang="en-US" altLang="ja-JP" b="1" dirty="0">
                <a:solidFill>
                  <a:schemeClr val="tx1"/>
                </a:solidFill>
              </a:rPr>
              <a:t>※</a:t>
            </a:r>
            <a:r>
              <a:rPr lang="ja-JP" altLang="en-US" b="1" dirty="0">
                <a:solidFill>
                  <a:schemeClr val="tx1"/>
                </a:solidFill>
              </a:rPr>
              <a:t>記入してください</a:t>
            </a:r>
            <a:endParaRPr lang="en-US" altLang="ja-JP" b="1" dirty="0">
              <a:solidFill>
                <a:schemeClr val="tx1"/>
              </a:solidFill>
            </a:endParaRPr>
          </a:p>
          <a:p>
            <a:r>
              <a:rPr lang="ja-JP" altLang="en-US" b="1" dirty="0">
                <a:solidFill>
                  <a:srgbClr val="00B050"/>
                </a:solidFill>
              </a:rPr>
              <a:t>取組の名称：</a:t>
            </a:r>
            <a:r>
              <a:rPr lang="en-US" altLang="ja-JP" b="1" dirty="0">
                <a:solidFill>
                  <a:schemeClr val="tx1"/>
                </a:solidFill>
              </a:rPr>
              <a:t>※</a:t>
            </a:r>
            <a:r>
              <a:rPr lang="ja-JP" altLang="en-US" b="1" dirty="0">
                <a:solidFill>
                  <a:schemeClr val="tx1"/>
                </a:solidFill>
              </a:rPr>
              <a:t>記入してください</a:t>
            </a:r>
          </a:p>
        </p:txBody>
      </p:sp>
      <p:sp>
        <p:nvSpPr>
          <p:cNvPr id="26" name="テキスト ボックス 25"/>
          <p:cNvSpPr txBox="1"/>
          <p:nvPr/>
        </p:nvSpPr>
        <p:spPr bwMode="gray">
          <a:xfrm>
            <a:off x="338070" y="2998631"/>
            <a:ext cx="5605130" cy="307777"/>
          </a:xfrm>
          <a:prstGeom prst="rect">
            <a:avLst/>
          </a:prstGeom>
          <a:noFill/>
          <a:ln>
            <a:noFill/>
          </a:ln>
        </p:spPr>
        <p:txBody>
          <a:bodyPr wrap="square" rtlCol="0">
            <a:spAutoFit/>
          </a:bodyPr>
          <a:lstStyle/>
          <a:p>
            <a:pPr>
              <a:spcAft>
                <a:spcPts val="300"/>
              </a:spcAft>
            </a:pPr>
            <a:r>
              <a:rPr kumimoji="1" lang="en-US" altLang="ja-JP" sz="1400" dirty="0"/>
              <a:t>※</a:t>
            </a:r>
            <a:r>
              <a:rPr lang="ja-JP" altLang="en-US" sz="1400" dirty="0"/>
              <a:t>記入欄（できるだけ数値を入れて記入してください）</a:t>
            </a:r>
            <a:endParaRPr kumimoji="1" lang="ja-JP" altLang="en-US" sz="1400" dirty="0"/>
          </a:p>
        </p:txBody>
      </p:sp>
      <p:sp>
        <p:nvSpPr>
          <p:cNvPr id="29" name="正方形/長方形 28"/>
          <p:cNvSpPr/>
          <p:nvPr/>
        </p:nvSpPr>
        <p:spPr>
          <a:xfrm>
            <a:off x="404691" y="1755207"/>
            <a:ext cx="5523643" cy="794533"/>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30" name="正方形/長方形 29"/>
          <p:cNvSpPr/>
          <p:nvPr/>
        </p:nvSpPr>
        <p:spPr>
          <a:xfrm>
            <a:off x="372233" y="2982197"/>
            <a:ext cx="5546451" cy="1594165"/>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31" name="正方形/長方形 30"/>
          <p:cNvSpPr/>
          <p:nvPr/>
        </p:nvSpPr>
        <p:spPr>
          <a:xfrm>
            <a:off x="6131407" y="1747225"/>
            <a:ext cx="5612160" cy="1211101"/>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nvGrpSpPr>
          <p:cNvPr id="27" name="グループ化 26"/>
          <p:cNvGrpSpPr/>
          <p:nvPr/>
        </p:nvGrpSpPr>
        <p:grpSpPr>
          <a:xfrm>
            <a:off x="404691" y="1401052"/>
            <a:ext cx="3178549" cy="338554"/>
            <a:chOff x="1712422" y="1977660"/>
            <a:chExt cx="3178549" cy="338554"/>
          </a:xfrm>
        </p:grpSpPr>
        <p:sp>
          <p:nvSpPr>
            <p:cNvPr id="33" name="テキスト ボックス 32"/>
            <p:cNvSpPr txBox="1"/>
            <p:nvPr/>
          </p:nvSpPr>
          <p:spPr bwMode="gray">
            <a:xfrm>
              <a:off x="1787236" y="1977660"/>
              <a:ext cx="3103735" cy="338554"/>
            </a:xfrm>
            <a:prstGeom prst="rect">
              <a:avLst/>
            </a:prstGeom>
            <a:noFill/>
          </p:spPr>
          <p:txBody>
            <a:bodyPr wrap="none" rtlCol="0">
              <a:spAutoFit/>
            </a:bodyPr>
            <a:lstStyle/>
            <a:p>
              <a:pPr>
                <a:spcAft>
                  <a:spcPts val="300"/>
                </a:spcAft>
              </a:pPr>
              <a:r>
                <a:rPr kumimoji="1" lang="ja-JP" altLang="en-US" sz="1600" b="1" dirty="0">
                  <a:solidFill>
                    <a:srgbClr val="00B050"/>
                  </a:solidFill>
                </a:rPr>
                <a:t>１ 取組の概要：取組全体の概要</a:t>
              </a:r>
            </a:p>
          </p:txBody>
        </p:sp>
        <p:sp>
          <p:nvSpPr>
            <p:cNvPr id="34" name="正方形/長方形 33"/>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38" name="グループ化 37"/>
          <p:cNvGrpSpPr/>
          <p:nvPr/>
        </p:nvGrpSpPr>
        <p:grpSpPr>
          <a:xfrm>
            <a:off x="404691" y="2630464"/>
            <a:ext cx="5256041" cy="338554"/>
            <a:chOff x="1712422" y="1977660"/>
            <a:chExt cx="5256041" cy="338554"/>
          </a:xfrm>
        </p:grpSpPr>
        <p:sp>
          <p:nvSpPr>
            <p:cNvPr id="39" name="テキスト ボックス 38"/>
            <p:cNvSpPr txBox="1"/>
            <p:nvPr/>
          </p:nvSpPr>
          <p:spPr bwMode="gray">
            <a:xfrm>
              <a:off x="1787236" y="1977660"/>
              <a:ext cx="5181227" cy="338554"/>
            </a:xfrm>
            <a:prstGeom prst="rect">
              <a:avLst/>
            </a:prstGeom>
            <a:noFill/>
          </p:spPr>
          <p:txBody>
            <a:bodyPr wrap="none" rtlCol="0">
              <a:spAutoFit/>
            </a:bodyPr>
            <a:lstStyle/>
            <a:p>
              <a:pPr>
                <a:spcAft>
                  <a:spcPts val="300"/>
                </a:spcAft>
              </a:pPr>
              <a:r>
                <a:rPr lang="ja-JP" altLang="en-US" sz="1600" b="1" dirty="0">
                  <a:solidFill>
                    <a:srgbClr val="00B050"/>
                  </a:solidFill>
                </a:rPr>
                <a:t>２ 実績：</a:t>
              </a:r>
              <a:r>
                <a:rPr lang="ja-JP" altLang="en-US" sz="1400" b="1" dirty="0">
                  <a:solidFill>
                    <a:srgbClr val="00B050"/>
                  </a:solidFill>
                </a:rPr>
                <a:t>活動の範囲や具体的な内容、実施頻度や参加人数等</a:t>
              </a:r>
              <a:endParaRPr lang="en-US" altLang="ja-JP" sz="1400" b="1" dirty="0">
                <a:solidFill>
                  <a:srgbClr val="00B050"/>
                </a:solidFill>
              </a:endParaRPr>
            </a:p>
          </p:txBody>
        </p:sp>
        <p:sp>
          <p:nvSpPr>
            <p:cNvPr id="40" name="正方形/長方形 39"/>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41" name="グループ化 40"/>
          <p:cNvGrpSpPr/>
          <p:nvPr/>
        </p:nvGrpSpPr>
        <p:grpSpPr>
          <a:xfrm>
            <a:off x="372234" y="4607402"/>
            <a:ext cx="5451576" cy="338554"/>
            <a:chOff x="1733849" y="1844296"/>
            <a:chExt cx="5451576" cy="338554"/>
          </a:xfrm>
        </p:grpSpPr>
        <p:sp>
          <p:nvSpPr>
            <p:cNvPr id="42" name="テキスト ボックス 41"/>
            <p:cNvSpPr txBox="1"/>
            <p:nvPr/>
          </p:nvSpPr>
          <p:spPr bwMode="gray">
            <a:xfrm>
              <a:off x="1799014" y="1844296"/>
              <a:ext cx="5386411" cy="338554"/>
            </a:xfrm>
            <a:prstGeom prst="rect">
              <a:avLst/>
            </a:prstGeom>
            <a:noFill/>
          </p:spPr>
          <p:txBody>
            <a:bodyPr wrap="none" rtlCol="0">
              <a:spAutoFit/>
            </a:bodyPr>
            <a:lstStyle/>
            <a:p>
              <a:pPr>
                <a:spcAft>
                  <a:spcPts val="300"/>
                </a:spcAft>
              </a:pPr>
              <a:r>
                <a:rPr lang="ja-JP" altLang="en-US" sz="1600" b="1" dirty="0">
                  <a:solidFill>
                    <a:srgbClr val="00B050"/>
                  </a:solidFill>
                </a:rPr>
                <a:t>３ 独自性：</a:t>
              </a:r>
              <a:r>
                <a:rPr lang="ja-JP" altLang="en-US" sz="1400" b="1" dirty="0">
                  <a:solidFill>
                    <a:srgbClr val="00B050"/>
                  </a:solidFill>
                </a:rPr>
                <a:t>工夫や他の類似する取組との違いなど、独自の内容</a:t>
              </a:r>
              <a:endParaRPr kumimoji="1" lang="ja-JP" altLang="en-US" sz="1400" dirty="0">
                <a:solidFill>
                  <a:srgbClr val="00B050"/>
                </a:solidFill>
              </a:endParaRPr>
            </a:p>
          </p:txBody>
        </p:sp>
        <p:sp>
          <p:nvSpPr>
            <p:cNvPr id="43" name="正方形/長方形 42"/>
            <p:cNvSpPr/>
            <p:nvPr/>
          </p:nvSpPr>
          <p:spPr bwMode="gray">
            <a:xfrm>
              <a:off x="1733849" y="1848257"/>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44" name="グループ化 43"/>
          <p:cNvGrpSpPr/>
          <p:nvPr/>
        </p:nvGrpSpPr>
        <p:grpSpPr>
          <a:xfrm>
            <a:off x="6141111" y="3016537"/>
            <a:ext cx="5389089" cy="338554"/>
            <a:chOff x="1712422" y="1977660"/>
            <a:chExt cx="5389089" cy="338554"/>
          </a:xfrm>
        </p:grpSpPr>
        <p:sp>
          <p:nvSpPr>
            <p:cNvPr id="45" name="テキスト ボックス 44"/>
            <p:cNvSpPr txBox="1"/>
            <p:nvPr/>
          </p:nvSpPr>
          <p:spPr bwMode="gray">
            <a:xfrm>
              <a:off x="1787236" y="1977660"/>
              <a:ext cx="5314275" cy="338554"/>
            </a:xfrm>
            <a:prstGeom prst="rect">
              <a:avLst/>
            </a:prstGeom>
            <a:noFill/>
          </p:spPr>
          <p:txBody>
            <a:bodyPr wrap="none" rtlCol="0">
              <a:spAutoFit/>
            </a:bodyPr>
            <a:lstStyle/>
            <a:p>
              <a:pPr>
                <a:spcAft>
                  <a:spcPts val="300"/>
                </a:spcAft>
              </a:pPr>
              <a:r>
                <a:rPr lang="ja-JP" altLang="en-US" sz="1600" b="1" dirty="0">
                  <a:solidFill>
                    <a:srgbClr val="00B050"/>
                  </a:solidFill>
                </a:rPr>
                <a:t>５ 連携：地域との広域的な連携及び他団体との連携状況</a:t>
              </a:r>
              <a:endParaRPr kumimoji="1" lang="ja-JP" altLang="en-US" sz="1600" dirty="0">
                <a:solidFill>
                  <a:srgbClr val="00B050"/>
                </a:solidFill>
              </a:endParaRPr>
            </a:p>
          </p:txBody>
        </p:sp>
        <p:sp>
          <p:nvSpPr>
            <p:cNvPr id="46" name="正方形/長方形 45"/>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47" name="グループ化 46"/>
          <p:cNvGrpSpPr/>
          <p:nvPr/>
        </p:nvGrpSpPr>
        <p:grpSpPr>
          <a:xfrm>
            <a:off x="6133187" y="4568432"/>
            <a:ext cx="4754914" cy="360539"/>
            <a:chOff x="1712422" y="1995522"/>
            <a:chExt cx="4754914" cy="360539"/>
          </a:xfrm>
        </p:grpSpPr>
        <p:sp>
          <p:nvSpPr>
            <p:cNvPr id="48" name="テキスト ボックス 47"/>
            <p:cNvSpPr txBox="1"/>
            <p:nvPr/>
          </p:nvSpPr>
          <p:spPr bwMode="gray">
            <a:xfrm>
              <a:off x="1722126" y="2017507"/>
              <a:ext cx="4745210" cy="338554"/>
            </a:xfrm>
            <a:prstGeom prst="rect">
              <a:avLst/>
            </a:prstGeom>
            <a:noFill/>
          </p:spPr>
          <p:txBody>
            <a:bodyPr wrap="none" rtlCol="0">
              <a:spAutoFit/>
            </a:bodyPr>
            <a:lstStyle/>
            <a:p>
              <a:pPr>
                <a:spcAft>
                  <a:spcPts val="300"/>
                </a:spcAft>
              </a:pPr>
              <a:r>
                <a:rPr lang="ja-JP" altLang="en-US" sz="1600" b="1" dirty="0">
                  <a:solidFill>
                    <a:srgbClr val="00B050"/>
                  </a:solidFill>
                </a:rPr>
                <a:t>６ 継続性：将来に向けた活動予定や発展の見込み</a:t>
              </a:r>
              <a:endParaRPr kumimoji="1" lang="ja-JP" altLang="en-US" sz="1600" dirty="0">
                <a:solidFill>
                  <a:srgbClr val="00B050"/>
                </a:solidFill>
              </a:endParaRPr>
            </a:p>
          </p:txBody>
        </p:sp>
        <p:sp>
          <p:nvSpPr>
            <p:cNvPr id="49" name="正方形/長方形 48"/>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66" name="正方形/長方形 65"/>
          <p:cNvSpPr/>
          <p:nvPr/>
        </p:nvSpPr>
        <p:spPr>
          <a:xfrm>
            <a:off x="6109793" y="3365162"/>
            <a:ext cx="5618790" cy="1153528"/>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67" name="テキスト ボックス 66"/>
          <p:cNvSpPr txBox="1"/>
          <p:nvPr/>
        </p:nvSpPr>
        <p:spPr bwMode="gray">
          <a:xfrm>
            <a:off x="6085277" y="3342904"/>
            <a:ext cx="5744138" cy="307777"/>
          </a:xfrm>
          <a:prstGeom prst="rect">
            <a:avLst/>
          </a:prstGeom>
          <a:noFill/>
          <a:ln>
            <a:noFill/>
          </a:ln>
        </p:spPr>
        <p:txBody>
          <a:bodyPr wrap="square" rtlCol="0">
            <a:spAutoFit/>
          </a:bodyPr>
          <a:lstStyle/>
          <a:p>
            <a:pPr>
              <a:spcAft>
                <a:spcPts val="300"/>
              </a:spcAft>
            </a:pPr>
            <a:r>
              <a:rPr kumimoji="1" lang="en-US" altLang="ja-JP" sz="1400" dirty="0"/>
              <a:t>※</a:t>
            </a:r>
            <a:r>
              <a:rPr lang="ja-JP" altLang="en-US" sz="1400" dirty="0"/>
              <a:t>記入欄</a:t>
            </a:r>
            <a:endParaRPr kumimoji="1" lang="en-US" altLang="ja-JP" sz="1400" dirty="0"/>
          </a:p>
        </p:txBody>
      </p:sp>
      <p:sp>
        <p:nvSpPr>
          <p:cNvPr id="36" name="正方形/長方形 35"/>
          <p:cNvSpPr/>
          <p:nvPr/>
        </p:nvSpPr>
        <p:spPr>
          <a:xfrm>
            <a:off x="6110653" y="4913557"/>
            <a:ext cx="5610616" cy="120489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37" name="テキスト ボックス 36"/>
          <p:cNvSpPr txBox="1"/>
          <p:nvPr/>
        </p:nvSpPr>
        <p:spPr bwMode="gray">
          <a:xfrm>
            <a:off x="6076556" y="4978713"/>
            <a:ext cx="5661606" cy="307777"/>
          </a:xfrm>
          <a:prstGeom prst="rect">
            <a:avLst/>
          </a:prstGeom>
          <a:noFill/>
          <a:ln>
            <a:noFill/>
          </a:ln>
        </p:spPr>
        <p:txBody>
          <a:bodyPr wrap="square" rtlCol="0">
            <a:spAutoFit/>
          </a:bodyPr>
          <a:lstStyle/>
          <a:p>
            <a:pPr>
              <a:spcAft>
                <a:spcPts val="300"/>
              </a:spcAft>
            </a:pPr>
            <a:r>
              <a:rPr lang="en-US" altLang="ja-JP" sz="1400" dirty="0"/>
              <a:t>※</a:t>
            </a:r>
            <a:r>
              <a:rPr lang="ja-JP" altLang="en-US" sz="1400" dirty="0"/>
              <a:t>記入欄</a:t>
            </a:r>
            <a:endParaRPr lang="en-US" altLang="ja-JP" sz="1400" dirty="0"/>
          </a:p>
        </p:txBody>
      </p:sp>
      <p:sp>
        <p:nvSpPr>
          <p:cNvPr id="52" name="テキスト ボックス 51"/>
          <p:cNvSpPr txBox="1"/>
          <p:nvPr/>
        </p:nvSpPr>
        <p:spPr bwMode="gray">
          <a:xfrm>
            <a:off x="26597" y="150139"/>
            <a:ext cx="1800493" cy="369332"/>
          </a:xfrm>
          <a:prstGeom prst="rect">
            <a:avLst/>
          </a:prstGeom>
          <a:noFill/>
        </p:spPr>
        <p:txBody>
          <a:bodyPr wrap="none" rtlCol="0">
            <a:spAutoFit/>
          </a:bodyPr>
          <a:lstStyle/>
          <a:p>
            <a:pPr algn="ctr">
              <a:spcAft>
                <a:spcPts val="300"/>
              </a:spcAft>
            </a:pPr>
            <a:r>
              <a:rPr lang="ja-JP" altLang="en-US" b="1" dirty="0">
                <a:solidFill>
                  <a:srgbClr val="00B050"/>
                </a:solidFill>
              </a:rPr>
              <a:t>普及・促進部門</a:t>
            </a:r>
            <a:endParaRPr kumimoji="1" lang="ja-JP" altLang="en-US" b="1" dirty="0">
              <a:solidFill>
                <a:srgbClr val="00B050"/>
              </a:solidFill>
            </a:endParaRPr>
          </a:p>
        </p:txBody>
      </p:sp>
      <p:sp>
        <p:nvSpPr>
          <p:cNvPr id="53" name="テキスト ボックス 52"/>
          <p:cNvSpPr txBox="1"/>
          <p:nvPr/>
        </p:nvSpPr>
        <p:spPr bwMode="gray">
          <a:xfrm>
            <a:off x="1807929" y="170076"/>
            <a:ext cx="4333182" cy="307777"/>
          </a:xfrm>
          <a:prstGeom prst="rect">
            <a:avLst/>
          </a:prstGeom>
          <a:noFill/>
        </p:spPr>
        <p:txBody>
          <a:bodyPr wrap="square" rtlCol="0">
            <a:spAutoFit/>
          </a:bodyPr>
          <a:lstStyle/>
          <a:p>
            <a:pPr>
              <a:spcAft>
                <a:spcPts val="300"/>
              </a:spcAft>
            </a:pPr>
            <a:r>
              <a:rPr lang="ja-JP" altLang="en-US" sz="1400" b="1" dirty="0">
                <a:solidFill>
                  <a:srgbClr val="00B050"/>
                </a:solidFill>
              </a:rPr>
              <a:t>応募者区分：</a:t>
            </a:r>
            <a:r>
              <a:rPr lang="ja-JP" altLang="en-US" sz="1400" b="1" dirty="0"/>
              <a:t>個人／団体　</a:t>
            </a:r>
            <a:r>
              <a:rPr lang="en-US" altLang="ja-JP" sz="1400" b="1" dirty="0"/>
              <a:t>※</a:t>
            </a:r>
            <a:r>
              <a:rPr lang="ja-JP" altLang="en-US" sz="1400" b="1" dirty="0"/>
              <a:t>いずれかを選択</a:t>
            </a:r>
            <a:endParaRPr kumimoji="1" lang="ja-JP" altLang="en-US" sz="1400" dirty="0"/>
          </a:p>
        </p:txBody>
      </p:sp>
      <p:grpSp>
        <p:nvGrpSpPr>
          <p:cNvPr id="55" name="グループ化 54"/>
          <p:cNvGrpSpPr/>
          <p:nvPr/>
        </p:nvGrpSpPr>
        <p:grpSpPr>
          <a:xfrm>
            <a:off x="6141111" y="1383326"/>
            <a:ext cx="5167719" cy="338554"/>
            <a:chOff x="1508840" y="1985323"/>
            <a:chExt cx="5167719" cy="338554"/>
          </a:xfrm>
        </p:grpSpPr>
        <p:sp>
          <p:nvSpPr>
            <p:cNvPr id="56" name="テキスト ボックス 55"/>
            <p:cNvSpPr txBox="1"/>
            <p:nvPr/>
          </p:nvSpPr>
          <p:spPr bwMode="gray">
            <a:xfrm>
              <a:off x="1567468" y="1985323"/>
              <a:ext cx="5109091" cy="338554"/>
            </a:xfrm>
            <a:prstGeom prst="rect">
              <a:avLst/>
            </a:prstGeom>
            <a:noFill/>
          </p:spPr>
          <p:txBody>
            <a:bodyPr wrap="none" rtlCol="0">
              <a:spAutoFit/>
            </a:bodyPr>
            <a:lstStyle/>
            <a:p>
              <a:pPr>
                <a:spcAft>
                  <a:spcPts val="300"/>
                </a:spcAft>
              </a:pPr>
              <a:r>
                <a:rPr lang="ja-JP" altLang="en-US" sz="1600" b="1" dirty="0">
                  <a:solidFill>
                    <a:srgbClr val="00B050"/>
                  </a:solidFill>
                </a:rPr>
                <a:t>４ 普及効果：地域や他団体への普及状況、普及の範囲</a:t>
              </a:r>
              <a:endParaRPr kumimoji="1" lang="ja-JP" altLang="en-US" sz="1600" dirty="0">
                <a:solidFill>
                  <a:srgbClr val="00B050"/>
                </a:solidFill>
              </a:endParaRPr>
            </a:p>
          </p:txBody>
        </p:sp>
        <p:sp>
          <p:nvSpPr>
            <p:cNvPr id="57" name="正方形/長方形 56"/>
            <p:cNvSpPr/>
            <p:nvPr/>
          </p:nvSpPr>
          <p:spPr bwMode="gray">
            <a:xfrm>
              <a:off x="1508840" y="2003621"/>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59" name="テキスト ボックス 58"/>
          <p:cNvSpPr txBox="1"/>
          <p:nvPr/>
        </p:nvSpPr>
        <p:spPr bwMode="gray">
          <a:xfrm>
            <a:off x="6112420" y="1772251"/>
            <a:ext cx="5659877" cy="307777"/>
          </a:xfrm>
          <a:prstGeom prst="rect">
            <a:avLst/>
          </a:prstGeom>
          <a:noFill/>
          <a:ln>
            <a:noFill/>
          </a:ln>
        </p:spPr>
        <p:txBody>
          <a:bodyPr wrap="square" rtlCol="0">
            <a:spAutoFit/>
          </a:bodyPr>
          <a:lstStyle/>
          <a:p>
            <a:pPr>
              <a:spcAft>
                <a:spcPts val="300"/>
              </a:spcAft>
            </a:pPr>
            <a:r>
              <a:rPr lang="en-US" altLang="ja-JP" sz="1400" dirty="0"/>
              <a:t>※</a:t>
            </a:r>
            <a:r>
              <a:rPr lang="ja-JP" altLang="en-US" sz="1400" dirty="0"/>
              <a:t>記入欄</a:t>
            </a:r>
            <a:endParaRPr lang="en-US" altLang="ja-JP" sz="1400" dirty="0"/>
          </a:p>
        </p:txBody>
      </p:sp>
      <p:grpSp>
        <p:nvGrpSpPr>
          <p:cNvPr id="61" name="グループ化 60"/>
          <p:cNvGrpSpPr/>
          <p:nvPr/>
        </p:nvGrpSpPr>
        <p:grpSpPr>
          <a:xfrm>
            <a:off x="362585" y="6313147"/>
            <a:ext cx="1080217" cy="338554"/>
            <a:chOff x="1712422" y="1977660"/>
            <a:chExt cx="1080217" cy="338554"/>
          </a:xfrm>
        </p:grpSpPr>
        <p:sp>
          <p:nvSpPr>
            <p:cNvPr id="62" name="テキスト ボックス 61"/>
            <p:cNvSpPr txBox="1"/>
            <p:nvPr/>
          </p:nvSpPr>
          <p:spPr bwMode="gray">
            <a:xfrm>
              <a:off x="1787236" y="1977660"/>
              <a:ext cx="1005403" cy="338554"/>
            </a:xfrm>
            <a:prstGeom prst="rect">
              <a:avLst/>
            </a:prstGeom>
            <a:noFill/>
          </p:spPr>
          <p:txBody>
            <a:bodyPr wrap="none" rtlCol="0">
              <a:spAutoFit/>
            </a:bodyPr>
            <a:lstStyle/>
            <a:p>
              <a:pPr>
                <a:spcAft>
                  <a:spcPts val="300"/>
                </a:spcAft>
              </a:pPr>
              <a:r>
                <a:rPr kumimoji="1" lang="ja-JP" altLang="en-US" sz="1600" b="1" dirty="0">
                  <a:solidFill>
                    <a:srgbClr val="00B050"/>
                  </a:solidFill>
                </a:rPr>
                <a:t>添付資料</a:t>
              </a:r>
              <a:endParaRPr kumimoji="1" lang="ja-JP" altLang="en-US" sz="1600" dirty="0">
                <a:solidFill>
                  <a:srgbClr val="00B050"/>
                </a:solidFill>
              </a:endParaRPr>
            </a:p>
          </p:txBody>
        </p:sp>
        <p:sp>
          <p:nvSpPr>
            <p:cNvPr id="63" name="正方形/長方形 62"/>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64" name="正方形/長方形 63"/>
          <p:cNvSpPr/>
          <p:nvPr/>
        </p:nvSpPr>
        <p:spPr>
          <a:xfrm>
            <a:off x="1442802" y="6248976"/>
            <a:ext cx="10253091" cy="409524"/>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65" name="テキスト ボックス 64"/>
          <p:cNvSpPr txBox="1"/>
          <p:nvPr/>
        </p:nvSpPr>
        <p:spPr bwMode="gray">
          <a:xfrm>
            <a:off x="1442802" y="6306745"/>
            <a:ext cx="7814943" cy="307777"/>
          </a:xfrm>
          <a:prstGeom prst="rect">
            <a:avLst/>
          </a:prstGeom>
          <a:noFill/>
          <a:ln>
            <a:noFill/>
          </a:ln>
        </p:spPr>
        <p:txBody>
          <a:bodyPr wrap="square" rtlCol="0">
            <a:spAutoFit/>
          </a:bodyPr>
          <a:lstStyle/>
          <a:p>
            <a:pPr>
              <a:spcAft>
                <a:spcPts val="300"/>
              </a:spcAft>
            </a:pPr>
            <a:r>
              <a:rPr lang="en-US" altLang="ja-JP" sz="1400" dirty="0"/>
              <a:t>※</a:t>
            </a:r>
            <a:r>
              <a:rPr lang="ja-JP" altLang="en-US" sz="1400" dirty="0"/>
              <a:t>添付資料名を記入してください</a:t>
            </a:r>
            <a:endParaRPr lang="en-US" altLang="ja-JP" sz="1400" dirty="0"/>
          </a:p>
        </p:txBody>
      </p:sp>
      <p:sp>
        <p:nvSpPr>
          <p:cNvPr id="3" name="正方形/長方形 2"/>
          <p:cNvSpPr/>
          <p:nvPr/>
        </p:nvSpPr>
        <p:spPr>
          <a:xfrm>
            <a:off x="334661" y="1746208"/>
            <a:ext cx="5806450" cy="307777"/>
          </a:xfrm>
          <a:prstGeom prst="rect">
            <a:avLst/>
          </a:prstGeom>
        </p:spPr>
        <p:txBody>
          <a:bodyPr wrap="square">
            <a:spAutoFit/>
          </a:bodyPr>
          <a:lstStyle/>
          <a:p>
            <a:r>
              <a:rPr lang="en-US" altLang="ja-JP" sz="1400" dirty="0"/>
              <a:t>※</a:t>
            </a:r>
            <a:r>
              <a:rPr lang="ja-JP" altLang="en-US" sz="1400" dirty="0"/>
              <a:t>記入欄</a:t>
            </a:r>
          </a:p>
        </p:txBody>
      </p:sp>
      <p:sp>
        <p:nvSpPr>
          <p:cNvPr id="5" name="正方形/長方形 4">
            <a:extLst>
              <a:ext uri="{FF2B5EF4-FFF2-40B4-BE49-F238E27FC236}">
                <a16:creationId xmlns:a16="http://schemas.microsoft.com/office/drawing/2014/main" id="{87C0439C-F694-8345-360D-4F0BBB46F3C7}"/>
              </a:ext>
            </a:extLst>
          </p:cNvPr>
          <p:cNvSpPr/>
          <p:nvPr/>
        </p:nvSpPr>
        <p:spPr>
          <a:xfrm>
            <a:off x="372234" y="4929060"/>
            <a:ext cx="5556100" cy="1189387"/>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9" name="テキスト ボックス 8">
            <a:extLst>
              <a:ext uri="{FF2B5EF4-FFF2-40B4-BE49-F238E27FC236}">
                <a16:creationId xmlns:a16="http://schemas.microsoft.com/office/drawing/2014/main" id="{332ADFFD-3D26-4E13-CCEA-EEA084C351F6}"/>
              </a:ext>
            </a:extLst>
          </p:cNvPr>
          <p:cNvSpPr txBox="1"/>
          <p:nvPr/>
        </p:nvSpPr>
        <p:spPr bwMode="gray">
          <a:xfrm>
            <a:off x="334661" y="4960822"/>
            <a:ext cx="5556099" cy="307777"/>
          </a:xfrm>
          <a:prstGeom prst="rect">
            <a:avLst/>
          </a:prstGeom>
          <a:noFill/>
          <a:ln>
            <a:noFill/>
          </a:ln>
        </p:spPr>
        <p:txBody>
          <a:bodyPr wrap="square" rtlCol="0">
            <a:spAutoFit/>
          </a:bodyPr>
          <a:lstStyle/>
          <a:p>
            <a:pPr>
              <a:spcAft>
                <a:spcPts val="300"/>
              </a:spcAft>
            </a:pPr>
            <a:r>
              <a:rPr kumimoji="1" lang="en-US" altLang="ja-JP" sz="1400" dirty="0"/>
              <a:t>※</a:t>
            </a:r>
            <a:r>
              <a:rPr kumimoji="1" lang="ja-JP" altLang="en-US" sz="1400" dirty="0"/>
              <a:t>記入欄</a:t>
            </a:r>
          </a:p>
        </p:txBody>
      </p:sp>
      <p:sp>
        <p:nvSpPr>
          <p:cNvPr id="10" name="テキスト ボックス 9">
            <a:extLst>
              <a:ext uri="{FF2B5EF4-FFF2-40B4-BE49-F238E27FC236}">
                <a16:creationId xmlns:a16="http://schemas.microsoft.com/office/drawing/2014/main" id="{47127C15-69E4-0DE5-3BD4-607436B64CB0}"/>
              </a:ext>
            </a:extLst>
          </p:cNvPr>
          <p:cNvSpPr txBox="1"/>
          <p:nvPr/>
        </p:nvSpPr>
        <p:spPr bwMode="gray">
          <a:xfrm>
            <a:off x="6020691" y="160005"/>
            <a:ext cx="5259951" cy="307777"/>
          </a:xfrm>
          <a:prstGeom prst="rect">
            <a:avLst/>
          </a:prstGeom>
          <a:noFill/>
        </p:spPr>
        <p:txBody>
          <a:bodyPr wrap="square" rtlCol="0">
            <a:spAutoFit/>
          </a:bodyPr>
          <a:lstStyle/>
          <a:p>
            <a:pPr>
              <a:spcAft>
                <a:spcPts val="300"/>
              </a:spcAft>
            </a:pPr>
            <a:r>
              <a:rPr lang="ja-JP" altLang="en-US" sz="1400" b="1" dirty="0">
                <a:solidFill>
                  <a:srgbClr val="00B050"/>
                </a:solidFill>
              </a:rPr>
              <a:t>活動地域：</a:t>
            </a:r>
            <a:r>
              <a:rPr lang="en-US" altLang="ja-JP" sz="1400" b="1" dirty="0"/>
              <a:t>※</a:t>
            </a:r>
            <a:r>
              <a:rPr lang="ja-JP" altLang="en-US" sz="1400" b="1" dirty="0"/>
              <a:t>市町村単位で記入、県内全域の場合は全域と記入</a:t>
            </a:r>
            <a:endParaRPr kumimoji="1" lang="ja-JP" altLang="en-US" sz="1400" dirty="0"/>
          </a:p>
        </p:txBody>
      </p:sp>
      <p:sp>
        <p:nvSpPr>
          <p:cNvPr id="11" name="テキスト ボックス 10">
            <a:extLst>
              <a:ext uri="{FF2B5EF4-FFF2-40B4-BE49-F238E27FC236}">
                <a16:creationId xmlns:a16="http://schemas.microsoft.com/office/drawing/2014/main" id="{F1E90798-6C8D-9D42-E096-2A532CC14618}"/>
              </a:ext>
            </a:extLst>
          </p:cNvPr>
          <p:cNvSpPr txBox="1"/>
          <p:nvPr/>
        </p:nvSpPr>
        <p:spPr bwMode="gray">
          <a:xfrm>
            <a:off x="1815152" y="426203"/>
            <a:ext cx="9891766" cy="307777"/>
          </a:xfrm>
          <a:prstGeom prst="rect">
            <a:avLst/>
          </a:prstGeom>
          <a:noFill/>
        </p:spPr>
        <p:txBody>
          <a:bodyPr wrap="square" rtlCol="0">
            <a:spAutoFit/>
          </a:bodyPr>
          <a:lstStyle/>
          <a:p>
            <a:pPr>
              <a:spcAft>
                <a:spcPts val="300"/>
              </a:spcAft>
            </a:pPr>
            <a:r>
              <a:rPr lang="ja-JP" altLang="en-US" sz="1400" b="1" dirty="0">
                <a:solidFill>
                  <a:srgbClr val="00B050"/>
                </a:solidFill>
              </a:rPr>
              <a:t>取組期間：</a:t>
            </a:r>
            <a:r>
              <a:rPr lang="ja-JP" altLang="en-US" sz="1400" b="1" dirty="0"/>
              <a:t>○年○月○日～（○年○箇月継続中）　</a:t>
            </a:r>
            <a:r>
              <a:rPr lang="en-US" altLang="ja-JP" sz="1400" b="1" dirty="0"/>
              <a:t>※</a:t>
            </a:r>
            <a:r>
              <a:rPr lang="ja-JP" altLang="en-US" sz="1400" b="1" dirty="0"/>
              <a:t>取組の始期と、応募期間終了時点の継続年月数を記入　</a:t>
            </a:r>
            <a:r>
              <a:rPr lang="ja-JP" altLang="en-US" sz="1400" b="1" dirty="0">
                <a:solidFill>
                  <a:srgbClr val="FF0000"/>
                </a:solidFill>
              </a:rPr>
              <a:t>　　</a:t>
            </a:r>
            <a:endParaRPr kumimoji="1" lang="ja-JP" altLang="en-US" sz="1400" dirty="0">
              <a:solidFill>
                <a:srgbClr val="FF0000"/>
              </a:solidFill>
            </a:endParaRPr>
          </a:p>
        </p:txBody>
      </p:sp>
      <p:sp>
        <p:nvSpPr>
          <p:cNvPr id="2" name="テキスト ボックス 1">
            <a:extLst>
              <a:ext uri="{FF2B5EF4-FFF2-40B4-BE49-F238E27FC236}">
                <a16:creationId xmlns:a16="http://schemas.microsoft.com/office/drawing/2014/main" id="{9084E093-DD78-2EC6-3D39-99B6CF50CBE9}"/>
              </a:ext>
            </a:extLst>
          </p:cNvPr>
          <p:cNvSpPr txBox="1"/>
          <p:nvPr/>
        </p:nvSpPr>
        <p:spPr bwMode="gray">
          <a:xfrm>
            <a:off x="11530200" y="181133"/>
            <a:ext cx="1009723" cy="307777"/>
          </a:xfrm>
          <a:prstGeom prst="rect">
            <a:avLst/>
          </a:prstGeom>
          <a:noFill/>
        </p:spPr>
        <p:txBody>
          <a:bodyPr wrap="square" rtlCol="0">
            <a:spAutoFit/>
          </a:bodyPr>
          <a:lstStyle/>
          <a:p>
            <a:pPr>
              <a:spcAft>
                <a:spcPts val="1200"/>
              </a:spcAft>
            </a:pPr>
            <a:r>
              <a:rPr kumimoji="1" lang="ja-JP" altLang="en-US" sz="1400" dirty="0">
                <a:solidFill>
                  <a:schemeClr val="tx1">
                    <a:lumMod val="65000"/>
                    <a:lumOff val="35000"/>
                  </a:schemeClr>
                </a:solidFill>
              </a:rPr>
              <a:t>様式２</a:t>
            </a:r>
          </a:p>
        </p:txBody>
      </p:sp>
    </p:spTree>
    <p:extLst>
      <p:ext uri="{BB962C8B-B14F-4D97-AF65-F5344CB8AC3E}">
        <p14:creationId xmlns:p14="http://schemas.microsoft.com/office/powerpoint/2010/main" val="3823294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7575E-2D95-0CAE-8A67-C1AB46B8C981}"/>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DFD36CA7-55A5-CFE5-88B2-34AEF886FBC8}"/>
              </a:ext>
            </a:extLst>
          </p:cNvPr>
          <p:cNvSpPr/>
          <p:nvPr/>
        </p:nvSpPr>
        <p:spPr bwMode="gray">
          <a:xfrm>
            <a:off x="431843" y="700886"/>
            <a:ext cx="11289426" cy="622117"/>
          </a:xfrm>
          <a:prstGeom prst="rect">
            <a:avLst/>
          </a:prstGeom>
          <a:solidFill>
            <a:schemeClr val="accent3">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r>
              <a:rPr lang="ja-JP" altLang="en-US" b="1" dirty="0">
                <a:solidFill>
                  <a:srgbClr val="00B050"/>
                </a:solidFill>
              </a:rPr>
              <a:t>応募者名（ふりがな）：</a:t>
            </a:r>
            <a:r>
              <a:rPr lang="en-US" altLang="ja-JP" b="1" dirty="0">
                <a:solidFill>
                  <a:schemeClr val="tx1"/>
                </a:solidFill>
              </a:rPr>
              <a:t>NPO</a:t>
            </a:r>
            <a:r>
              <a:rPr lang="ja-JP" altLang="en-US" b="1" dirty="0">
                <a:solidFill>
                  <a:schemeClr val="tx1"/>
                </a:solidFill>
              </a:rPr>
              <a:t>法人　かながわ脱炭素（かながわだつたんそ）</a:t>
            </a:r>
            <a:endParaRPr lang="en-US" altLang="ja-JP" b="1" dirty="0">
              <a:solidFill>
                <a:schemeClr val="tx1"/>
              </a:solidFill>
            </a:endParaRPr>
          </a:p>
          <a:p>
            <a:r>
              <a:rPr lang="ja-JP" altLang="en-US" b="1" dirty="0">
                <a:solidFill>
                  <a:srgbClr val="00B050"/>
                </a:solidFill>
              </a:rPr>
              <a:t>取組の名称：</a:t>
            </a:r>
            <a:r>
              <a:rPr lang="ja-JP" altLang="en-US" b="1" dirty="0">
                <a:solidFill>
                  <a:schemeClr val="tx1"/>
                </a:solidFill>
              </a:rPr>
              <a:t>脱炭素型ライフスタイルを続けよう！</a:t>
            </a:r>
          </a:p>
        </p:txBody>
      </p:sp>
      <p:sp>
        <p:nvSpPr>
          <p:cNvPr id="26" name="テキスト ボックス 25">
            <a:extLst>
              <a:ext uri="{FF2B5EF4-FFF2-40B4-BE49-F238E27FC236}">
                <a16:creationId xmlns:a16="http://schemas.microsoft.com/office/drawing/2014/main" id="{42CE0095-CE5E-8D93-671E-7E204B1E4A3C}"/>
              </a:ext>
            </a:extLst>
          </p:cNvPr>
          <p:cNvSpPr txBox="1"/>
          <p:nvPr/>
        </p:nvSpPr>
        <p:spPr bwMode="gray">
          <a:xfrm>
            <a:off x="334581" y="2888012"/>
            <a:ext cx="5605130" cy="2046714"/>
          </a:xfrm>
          <a:prstGeom prst="rect">
            <a:avLst/>
          </a:prstGeom>
          <a:noFill/>
          <a:ln>
            <a:noFill/>
          </a:ln>
        </p:spPr>
        <p:txBody>
          <a:bodyPr wrap="square" rtlCol="0">
            <a:spAutoFit/>
          </a:bodyPr>
          <a:lstStyle/>
          <a:p>
            <a:pPr>
              <a:spcAft>
                <a:spcPts val="300"/>
              </a:spcAft>
            </a:pPr>
            <a:r>
              <a:rPr kumimoji="1" lang="ja-JP" altLang="en-US" sz="1400" dirty="0"/>
              <a:t>①○○イベントの開催（</a:t>
            </a:r>
            <a:r>
              <a:rPr lang="ja-JP" altLang="en-US" sz="1400" dirty="0"/>
              <a:t>資料１参照）</a:t>
            </a:r>
            <a:endParaRPr kumimoji="1" lang="ja-JP" altLang="en-US" sz="1400" dirty="0"/>
          </a:p>
          <a:p>
            <a:pPr>
              <a:spcAft>
                <a:spcPts val="300"/>
              </a:spcAft>
            </a:pPr>
            <a:r>
              <a:rPr kumimoji="1" lang="ja-JP" altLang="en-US" sz="1400" dirty="0"/>
              <a:t>年○回、○○○のために実施。具体的な内容は○○○○○。</a:t>
            </a:r>
          </a:p>
          <a:p>
            <a:pPr>
              <a:spcAft>
                <a:spcPts val="300"/>
              </a:spcAft>
            </a:pPr>
            <a:r>
              <a:rPr kumimoji="1" lang="ja-JP" altLang="en-US" sz="1400" dirty="0"/>
              <a:t>参加者数延べ○人／年。</a:t>
            </a:r>
          </a:p>
          <a:p>
            <a:pPr>
              <a:spcAft>
                <a:spcPts val="300"/>
              </a:spcAft>
            </a:pPr>
            <a:r>
              <a:rPr kumimoji="1" lang="ja-JP" altLang="en-US" sz="1400" dirty="0"/>
              <a:t>○年：○人、○年：○人、○年：○人と年々参加者数は増加傾向</a:t>
            </a:r>
          </a:p>
          <a:p>
            <a:pPr>
              <a:spcAft>
                <a:spcPts val="300"/>
              </a:spcAft>
            </a:pPr>
            <a:r>
              <a:rPr lang="ja-JP" altLang="en-US" sz="1400" dirty="0"/>
              <a:t>②会報誌○○の発行（資料２参照）</a:t>
            </a:r>
          </a:p>
          <a:p>
            <a:pPr>
              <a:spcAft>
                <a:spcPts val="300"/>
              </a:spcAft>
            </a:pPr>
            <a:r>
              <a:rPr lang="ja-JP" altLang="en-US" sz="1400" dirty="0"/>
              <a:t>活動状況を発信するため、年○回○○を発行。配布対象：○○。部数：○○部。</a:t>
            </a:r>
            <a:endParaRPr kumimoji="1" lang="ja-JP" altLang="en-US" sz="1400" dirty="0"/>
          </a:p>
          <a:p>
            <a:pPr>
              <a:spcAft>
                <a:spcPts val="300"/>
              </a:spcAft>
            </a:pPr>
            <a:endParaRPr kumimoji="1" lang="ja-JP" altLang="en-US" sz="1400" dirty="0">
              <a:solidFill>
                <a:srgbClr val="FF0000"/>
              </a:solidFill>
            </a:endParaRPr>
          </a:p>
        </p:txBody>
      </p:sp>
      <p:sp>
        <p:nvSpPr>
          <p:cNvPr id="29" name="正方形/長方形 28">
            <a:extLst>
              <a:ext uri="{FF2B5EF4-FFF2-40B4-BE49-F238E27FC236}">
                <a16:creationId xmlns:a16="http://schemas.microsoft.com/office/drawing/2014/main" id="{57964B67-CF1C-6348-F9D7-BF2C42D280BD}"/>
              </a:ext>
            </a:extLst>
          </p:cNvPr>
          <p:cNvSpPr/>
          <p:nvPr/>
        </p:nvSpPr>
        <p:spPr>
          <a:xfrm>
            <a:off x="404691" y="1755207"/>
            <a:ext cx="5616000" cy="761409"/>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30" name="正方形/長方形 29">
            <a:extLst>
              <a:ext uri="{FF2B5EF4-FFF2-40B4-BE49-F238E27FC236}">
                <a16:creationId xmlns:a16="http://schemas.microsoft.com/office/drawing/2014/main" id="{08857805-E578-8964-ABA5-BDFA99E6A387}"/>
              </a:ext>
            </a:extLst>
          </p:cNvPr>
          <p:cNvSpPr/>
          <p:nvPr/>
        </p:nvSpPr>
        <p:spPr>
          <a:xfrm>
            <a:off x="377098" y="2873533"/>
            <a:ext cx="5556100" cy="1798441"/>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31" name="正方形/長方形 30">
            <a:extLst>
              <a:ext uri="{FF2B5EF4-FFF2-40B4-BE49-F238E27FC236}">
                <a16:creationId xmlns:a16="http://schemas.microsoft.com/office/drawing/2014/main" id="{159246AF-E6C5-7A43-6496-2E4FD50DF355}"/>
              </a:ext>
            </a:extLst>
          </p:cNvPr>
          <p:cNvSpPr/>
          <p:nvPr/>
        </p:nvSpPr>
        <p:spPr>
          <a:xfrm>
            <a:off x="6131407" y="1747225"/>
            <a:ext cx="5612160" cy="1211101"/>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nvGrpSpPr>
          <p:cNvPr id="27" name="グループ化 26">
            <a:extLst>
              <a:ext uri="{FF2B5EF4-FFF2-40B4-BE49-F238E27FC236}">
                <a16:creationId xmlns:a16="http://schemas.microsoft.com/office/drawing/2014/main" id="{C7AAE32F-9978-515A-4564-172323280252}"/>
              </a:ext>
            </a:extLst>
          </p:cNvPr>
          <p:cNvGrpSpPr/>
          <p:nvPr/>
        </p:nvGrpSpPr>
        <p:grpSpPr>
          <a:xfrm>
            <a:off x="404691" y="1401052"/>
            <a:ext cx="3178549" cy="338554"/>
            <a:chOff x="1712422" y="1977660"/>
            <a:chExt cx="3178549" cy="338554"/>
          </a:xfrm>
        </p:grpSpPr>
        <p:sp>
          <p:nvSpPr>
            <p:cNvPr id="33" name="テキスト ボックス 32">
              <a:extLst>
                <a:ext uri="{FF2B5EF4-FFF2-40B4-BE49-F238E27FC236}">
                  <a16:creationId xmlns:a16="http://schemas.microsoft.com/office/drawing/2014/main" id="{6C40B452-9AA4-8339-179A-B7CEE1FA3D7F}"/>
                </a:ext>
              </a:extLst>
            </p:cNvPr>
            <p:cNvSpPr txBox="1"/>
            <p:nvPr/>
          </p:nvSpPr>
          <p:spPr bwMode="gray">
            <a:xfrm>
              <a:off x="1787236" y="1977660"/>
              <a:ext cx="3103735" cy="338554"/>
            </a:xfrm>
            <a:prstGeom prst="rect">
              <a:avLst/>
            </a:prstGeom>
            <a:noFill/>
          </p:spPr>
          <p:txBody>
            <a:bodyPr wrap="none" rtlCol="0">
              <a:spAutoFit/>
            </a:bodyPr>
            <a:lstStyle/>
            <a:p>
              <a:pPr>
                <a:spcAft>
                  <a:spcPts val="300"/>
                </a:spcAft>
              </a:pPr>
              <a:r>
                <a:rPr lang="ja-JP" altLang="en-US" sz="1600" b="1" dirty="0">
                  <a:solidFill>
                    <a:srgbClr val="00B050"/>
                  </a:solidFill>
                </a:rPr>
                <a:t>１ </a:t>
              </a:r>
              <a:r>
                <a:rPr kumimoji="1" lang="ja-JP" altLang="en-US" sz="1600" b="1" dirty="0">
                  <a:solidFill>
                    <a:srgbClr val="00B050"/>
                  </a:solidFill>
                </a:rPr>
                <a:t>取組の概要</a:t>
              </a:r>
              <a:r>
                <a:rPr lang="ja-JP" altLang="en-US" sz="1600" b="1" dirty="0">
                  <a:solidFill>
                    <a:srgbClr val="00B050"/>
                  </a:solidFill>
                </a:rPr>
                <a:t>：取組全体の概要</a:t>
              </a:r>
              <a:endParaRPr kumimoji="1" lang="ja-JP" altLang="en-US" sz="1600" b="1" dirty="0">
                <a:solidFill>
                  <a:srgbClr val="00B050"/>
                </a:solidFill>
              </a:endParaRPr>
            </a:p>
          </p:txBody>
        </p:sp>
        <p:sp>
          <p:nvSpPr>
            <p:cNvPr id="34" name="正方形/長方形 33">
              <a:extLst>
                <a:ext uri="{FF2B5EF4-FFF2-40B4-BE49-F238E27FC236}">
                  <a16:creationId xmlns:a16="http://schemas.microsoft.com/office/drawing/2014/main" id="{191BC4C3-DACA-E6B0-E735-08AA39BD5EB7}"/>
                </a:ext>
              </a:extLst>
            </p:cNvPr>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38" name="グループ化 37">
            <a:extLst>
              <a:ext uri="{FF2B5EF4-FFF2-40B4-BE49-F238E27FC236}">
                <a16:creationId xmlns:a16="http://schemas.microsoft.com/office/drawing/2014/main" id="{1868B8E0-4E1D-379A-EE41-5C40D03BC7FD}"/>
              </a:ext>
            </a:extLst>
          </p:cNvPr>
          <p:cNvGrpSpPr/>
          <p:nvPr/>
        </p:nvGrpSpPr>
        <p:grpSpPr>
          <a:xfrm>
            <a:off x="386105" y="2534979"/>
            <a:ext cx="5256041" cy="338554"/>
            <a:chOff x="1712422" y="1977660"/>
            <a:chExt cx="5256041" cy="338554"/>
          </a:xfrm>
        </p:grpSpPr>
        <p:sp>
          <p:nvSpPr>
            <p:cNvPr id="39" name="テキスト ボックス 38">
              <a:extLst>
                <a:ext uri="{FF2B5EF4-FFF2-40B4-BE49-F238E27FC236}">
                  <a16:creationId xmlns:a16="http://schemas.microsoft.com/office/drawing/2014/main" id="{F95FEFE6-D24E-0410-4E98-BA5D99B7CAB6}"/>
                </a:ext>
              </a:extLst>
            </p:cNvPr>
            <p:cNvSpPr txBox="1"/>
            <p:nvPr/>
          </p:nvSpPr>
          <p:spPr bwMode="gray">
            <a:xfrm>
              <a:off x="1787236" y="1977660"/>
              <a:ext cx="5181227" cy="338554"/>
            </a:xfrm>
            <a:prstGeom prst="rect">
              <a:avLst/>
            </a:prstGeom>
            <a:noFill/>
          </p:spPr>
          <p:txBody>
            <a:bodyPr wrap="none" rtlCol="0">
              <a:spAutoFit/>
            </a:bodyPr>
            <a:lstStyle/>
            <a:p>
              <a:pPr>
                <a:spcAft>
                  <a:spcPts val="300"/>
                </a:spcAft>
              </a:pPr>
              <a:r>
                <a:rPr lang="ja-JP" altLang="en-US" sz="1600" b="1" dirty="0">
                  <a:solidFill>
                    <a:srgbClr val="00B050"/>
                  </a:solidFill>
                </a:rPr>
                <a:t>２ 実績：</a:t>
              </a:r>
              <a:r>
                <a:rPr lang="ja-JP" altLang="en-US" sz="1400" b="1" dirty="0">
                  <a:solidFill>
                    <a:srgbClr val="00B050"/>
                  </a:solidFill>
                </a:rPr>
                <a:t>活動の範囲や具体的な内容、実施頻度や参加人数等</a:t>
              </a:r>
              <a:endParaRPr lang="en-US" altLang="ja-JP" sz="1400" b="1" dirty="0">
                <a:solidFill>
                  <a:srgbClr val="00B050"/>
                </a:solidFill>
              </a:endParaRPr>
            </a:p>
          </p:txBody>
        </p:sp>
        <p:sp>
          <p:nvSpPr>
            <p:cNvPr id="40" name="正方形/長方形 39">
              <a:extLst>
                <a:ext uri="{FF2B5EF4-FFF2-40B4-BE49-F238E27FC236}">
                  <a16:creationId xmlns:a16="http://schemas.microsoft.com/office/drawing/2014/main" id="{43A44398-BBB3-D00B-99DD-7AD57A9E8CB0}"/>
                </a:ext>
              </a:extLst>
            </p:cNvPr>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41" name="グループ化 40">
            <a:extLst>
              <a:ext uri="{FF2B5EF4-FFF2-40B4-BE49-F238E27FC236}">
                <a16:creationId xmlns:a16="http://schemas.microsoft.com/office/drawing/2014/main" id="{A42450F1-C7CC-1B24-B322-309650B1AC36}"/>
              </a:ext>
            </a:extLst>
          </p:cNvPr>
          <p:cNvGrpSpPr/>
          <p:nvPr/>
        </p:nvGrpSpPr>
        <p:grpSpPr>
          <a:xfrm>
            <a:off x="339104" y="4706850"/>
            <a:ext cx="5451576" cy="338554"/>
            <a:chOff x="1733849" y="1844296"/>
            <a:chExt cx="5451576" cy="338554"/>
          </a:xfrm>
        </p:grpSpPr>
        <p:sp>
          <p:nvSpPr>
            <p:cNvPr id="42" name="テキスト ボックス 41">
              <a:extLst>
                <a:ext uri="{FF2B5EF4-FFF2-40B4-BE49-F238E27FC236}">
                  <a16:creationId xmlns:a16="http://schemas.microsoft.com/office/drawing/2014/main" id="{F2DA4268-8C84-F5D8-B27C-EF423EC12E7D}"/>
                </a:ext>
              </a:extLst>
            </p:cNvPr>
            <p:cNvSpPr txBox="1"/>
            <p:nvPr/>
          </p:nvSpPr>
          <p:spPr bwMode="gray">
            <a:xfrm>
              <a:off x="1799014" y="1844296"/>
              <a:ext cx="5386411" cy="338554"/>
            </a:xfrm>
            <a:prstGeom prst="rect">
              <a:avLst/>
            </a:prstGeom>
            <a:noFill/>
          </p:spPr>
          <p:txBody>
            <a:bodyPr wrap="none" rtlCol="0">
              <a:spAutoFit/>
            </a:bodyPr>
            <a:lstStyle/>
            <a:p>
              <a:pPr>
                <a:spcAft>
                  <a:spcPts val="300"/>
                </a:spcAft>
              </a:pPr>
              <a:r>
                <a:rPr lang="ja-JP" altLang="en-US" sz="1600" b="1" dirty="0">
                  <a:solidFill>
                    <a:srgbClr val="00B050"/>
                  </a:solidFill>
                </a:rPr>
                <a:t>３ 独自性：</a:t>
              </a:r>
              <a:r>
                <a:rPr lang="ja-JP" altLang="en-US" sz="1400" b="1" dirty="0">
                  <a:solidFill>
                    <a:srgbClr val="00B050"/>
                  </a:solidFill>
                </a:rPr>
                <a:t>工夫や他の類似する取組との違いなど、独自の内容</a:t>
              </a:r>
              <a:endParaRPr kumimoji="1" lang="ja-JP" altLang="en-US" sz="1400" dirty="0">
                <a:solidFill>
                  <a:srgbClr val="00B050"/>
                </a:solidFill>
              </a:endParaRPr>
            </a:p>
          </p:txBody>
        </p:sp>
        <p:sp>
          <p:nvSpPr>
            <p:cNvPr id="43" name="正方形/長方形 42">
              <a:extLst>
                <a:ext uri="{FF2B5EF4-FFF2-40B4-BE49-F238E27FC236}">
                  <a16:creationId xmlns:a16="http://schemas.microsoft.com/office/drawing/2014/main" id="{F298F2CA-3AC9-97EC-96F6-0A0E30E72978}"/>
                </a:ext>
              </a:extLst>
            </p:cNvPr>
            <p:cNvSpPr/>
            <p:nvPr/>
          </p:nvSpPr>
          <p:spPr bwMode="gray">
            <a:xfrm>
              <a:off x="1733849" y="1848257"/>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44" name="グループ化 43">
            <a:extLst>
              <a:ext uri="{FF2B5EF4-FFF2-40B4-BE49-F238E27FC236}">
                <a16:creationId xmlns:a16="http://schemas.microsoft.com/office/drawing/2014/main" id="{F9A4B267-8E49-3740-DFEE-07A5AF633D78}"/>
              </a:ext>
            </a:extLst>
          </p:cNvPr>
          <p:cNvGrpSpPr/>
          <p:nvPr/>
        </p:nvGrpSpPr>
        <p:grpSpPr>
          <a:xfrm>
            <a:off x="6141111" y="3016537"/>
            <a:ext cx="5389089" cy="338554"/>
            <a:chOff x="1712422" y="1977660"/>
            <a:chExt cx="5389089" cy="338554"/>
          </a:xfrm>
        </p:grpSpPr>
        <p:sp>
          <p:nvSpPr>
            <p:cNvPr id="45" name="テキスト ボックス 44">
              <a:extLst>
                <a:ext uri="{FF2B5EF4-FFF2-40B4-BE49-F238E27FC236}">
                  <a16:creationId xmlns:a16="http://schemas.microsoft.com/office/drawing/2014/main" id="{CA14E63F-6CEF-9AF2-DD55-2D903783EB91}"/>
                </a:ext>
              </a:extLst>
            </p:cNvPr>
            <p:cNvSpPr txBox="1"/>
            <p:nvPr/>
          </p:nvSpPr>
          <p:spPr bwMode="gray">
            <a:xfrm>
              <a:off x="1787236" y="1977660"/>
              <a:ext cx="5314275" cy="338554"/>
            </a:xfrm>
            <a:prstGeom prst="rect">
              <a:avLst/>
            </a:prstGeom>
            <a:noFill/>
          </p:spPr>
          <p:txBody>
            <a:bodyPr wrap="none" rtlCol="0">
              <a:spAutoFit/>
            </a:bodyPr>
            <a:lstStyle/>
            <a:p>
              <a:pPr>
                <a:spcAft>
                  <a:spcPts val="300"/>
                </a:spcAft>
              </a:pPr>
              <a:r>
                <a:rPr lang="ja-JP" altLang="en-US" sz="1600" b="1" dirty="0">
                  <a:solidFill>
                    <a:srgbClr val="00B050"/>
                  </a:solidFill>
                </a:rPr>
                <a:t>５ 連携：地域との広域的な連携及び他団体との連携状況</a:t>
              </a:r>
              <a:endParaRPr kumimoji="1" lang="ja-JP" altLang="en-US" sz="1600" dirty="0">
                <a:solidFill>
                  <a:srgbClr val="00B050"/>
                </a:solidFill>
              </a:endParaRPr>
            </a:p>
          </p:txBody>
        </p:sp>
        <p:sp>
          <p:nvSpPr>
            <p:cNvPr id="46" name="正方形/長方形 45">
              <a:extLst>
                <a:ext uri="{FF2B5EF4-FFF2-40B4-BE49-F238E27FC236}">
                  <a16:creationId xmlns:a16="http://schemas.microsoft.com/office/drawing/2014/main" id="{4F71EE55-04C0-DE37-DC72-7F3301782662}"/>
                </a:ext>
              </a:extLst>
            </p:cNvPr>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grpSp>
        <p:nvGrpSpPr>
          <p:cNvPr id="47" name="グループ化 46">
            <a:extLst>
              <a:ext uri="{FF2B5EF4-FFF2-40B4-BE49-F238E27FC236}">
                <a16:creationId xmlns:a16="http://schemas.microsoft.com/office/drawing/2014/main" id="{E3024517-FB2F-BFE0-9A9D-7AFC06402342}"/>
              </a:ext>
            </a:extLst>
          </p:cNvPr>
          <p:cNvGrpSpPr/>
          <p:nvPr/>
        </p:nvGrpSpPr>
        <p:grpSpPr>
          <a:xfrm>
            <a:off x="6110653" y="4574187"/>
            <a:ext cx="4754914" cy="360539"/>
            <a:chOff x="1712422" y="1995522"/>
            <a:chExt cx="4754914" cy="360539"/>
          </a:xfrm>
        </p:grpSpPr>
        <p:sp>
          <p:nvSpPr>
            <p:cNvPr id="48" name="テキスト ボックス 47">
              <a:extLst>
                <a:ext uri="{FF2B5EF4-FFF2-40B4-BE49-F238E27FC236}">
                  <a16:creationId xmlns:a16="http://schemas.microsoft.com/office/drawing/2014/main" id="{E7244DF5-33DB-0180-1242-0489FF8A8077}"/>
                </a:ext>
              </a:extLst>
            </p:cNvPr>
            <p:cNvSpPr txBox="1"/>
            <p:nvPr/>
          </p:nvSpPr>
          <p:spPr bwMode="gray">
            <a:xfrm>
              <a:off x="1722126" y="2017507"/>
              <a:ext cx="4745210" cy="338554"/>
            </a:xfrm>
            <a:prstGeom prst="rect">
              <a:avLst/>
            </a:prstGeom>
            <a:noFill/>
          </p:spPr>
          <p:txBody>
            <a:bodyPr wrap="none" rtlCol="0">
              <a:spAutoFit/>
            </a:bodyPr>
            <a:lstStyle/>
            <a:p>
              <a:pPr>
                <a:spcAft>
                  <a:spcPts val="300"/>
                </a:spcAft>
              </a:pPr>
              <a:r>
                <a:rPr lang="ja-JP" altLang="en-US" sz="1600" b="1" dirty="0">
                  <a:solidFill>
                    <a:srgbClr val="00B050"/>
                  </a:solidFill>
                </a:rPr>
                <a:t>６ 継続性：将来に向けた活動予定や発展の見込み</a:t>
              </a:r>
              <a:endParaRPr kumimoji="1" lang="ja-JP" altLang="en-US" sz="1600" dirty="0">
                <a:solidFill>
                  <a:srgbClr val="00B050"/>
                </a:solidFill>
              </a:endParaRPr>
            </a:p>
          </p:txBody>
        </p:sp>
        <p:sp>
          <p:nvSpPr>
            <p:cNvPr id="49" name="正方形/長方形 48">
              <a:extLst>
                <a:ext uri="{FF2B5EF4-FFF2-40B4-BE49-F238E27FC236}">
                  <a16:creationId xmlns:a16="http://schemas.microsoft.com/office/drawing/2014/main" id="{3C17923F-C54B-1D76-E28F-5AFCD97AE9E9}"/>
                </a:ext>
              </a:extLst>
            </p:cNvPr>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66" name="正方形/長方形 65">
            <a:extLst>
              <a:ext uri="{FF2B5EF4-FFF2-40B4-BE49-F238E27FC236}">
                <a16:creationId xmlns:a16="http://schemas.microsoft.com/office/drawing/2014/main" id="{5BE03000-8546-C310-AD66-93F81F702933}"/>
              </a:ext>
            </a:extLst>
          </p:cNvPr>
          <p:cNvSpPr/>
          <p:nvPr/>
        </p:nvSpPr>
        <p:spPr>
          <a:xfrm>
            <a:off x="6111117" y="3365162"/>
            <a:ext cx="5617466" cy="1139276"/>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67" name="テキスト ボックス 66">
            <a:extLst>
              <a:ext uri="{FF2B5EF4-FFF2-40B4-BE49-F238E27FC236}">
                <a16:creationId xmlns:a16="http://schemas.microsoft.com/office/drawing/2014/main" id="{1B58C43C-B1B4-4517-CD3D-ACDC7FFA65AF}"/>
              </a:ext>
            </a:extLst>
          </p:cNvPr>
          <p:cNvSpPr txBox="1"/>
          <p:nvPr/>
        </p:nvSpPr>
        <p:spPr bwMode="gray">
          <a:xfrm>
            <a:off x="6085277" y="3342904"/>
            <a:ext cx="5744138" cy="815608"/>
          </a:xfrm>
          <a:prstGeom prst="rect">
            <a:avLst/>
          </a:prstGeom>
          <a:noFill/>
          <a:ln>
            <a:noFill/>
          </a:ln>
        </p:spPr>
        <p:txBody>
          <a:bodyPr wrap="square" rtlCol="0">
            <a:spAutoFit/>
          </a:bodyPr>
          <a:lstStyle/>
          <a:p>
            <a:pPr>
              <a:spcAft>
                <a:spcPts val="300"/>
              </a:spcAft>
            </a:pPr>
            <a:r>
              <a:rPr lang="ja-JP" altLang="en-US" sz="1400" dirty="0"/>
              <a:t>・大学や企業とも連携し、イベントの共催など相互に協力している。</a:t>
            </a:r>
          </a:p>
          <a:p>
            <a:pPr>
              <a:spcAft>
                <a:spcPts val="300"/>
              </a:spcAft>
            </a:pPr>
            <a:r>
              <a:rPr lang="ja-JP" altLang="en-US" sz="1400" dirty="0"/>
              <a:t>（令和○年から年○回程度、参加者○人）</a:t>
            </a:r>
          </a:p>
          <a:p>
            <a:pPr>
              <a:spcAft>
                <a:spcPts val="300"/>
              </a:spcAft>
            </a:pPr>
            <a:r>
              <a:rPr lang="ja-JP" altLang="en-US" sz="1400" dirty="0"/>
              <a:t>（資料４参照）</a:t>
            </a:r>
            <a:endParaRPr kumimoji="1" lang="en-US" altLang="ja-JP" sz="1400" dirty="0"/>
          </a:p>
        </p:txBody>
      </p:sp>
      <p:sp>
        <p:nvSpPr>
          <p:cNvPr id="36" name="正方形/長方形 35">
            <a:extLst>
              <a:ext uri="{FF2B5EF4-FFF2-40B4-BE49-F238E27FC236}">
                <a16:creationId xmlns:a16="http://schemas.microsoft.com/office/drawing/2014/main" id="{4E6A9AAC-494B-3AE6-F5C5-540CE5AEFB0C}"/>
              </a:ext>
            </a:extLst>
          </p:cNvPr>
          <p:cNvSpPr/>
          <p:nvPr/>
        </p:nvSpPr>
        <p:spPr>
          <a:xfrm>
            <a:off x="6110653" y="4934726"/>
            <a:ext cx="5610616" cy="1222387"/>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37" name="テキスト ボックス 36">
            <a:extLst>
              <a:ext uri="{FF2B5EF4-FFF2-40B4-BE49-F238E27FC236}">
                <a16:creationId xmlns:a16="http://schemas.microsoft.com/office/drawing/2014/main" id="{DD4C3BF6-68F0-F065-B967-E5FF76A26B8A}"/>
              </a:ext>
            </a:extLst>
          </p:cNvPr>
          <p:cNvSpPr txBox="1"/>
          <p:nvPr/>
        </p:nvSpPr>
        <p:spPr bwMode="gray">
          <a:xfrm>
            <a:off x="6045079" y="5004475"/>
            <a:ext cx="5661606" cy="1069524"/>
          </a:xfrm>
          <a:prstGeom prst="rect">
            <a:avLst/>
          </a:prstGeom>
          <a:noFill/>
          <a:ln>
            <a:noFill/>
          </a:ln>
        </p:spPr>
        <p:txBody>
          <a:bodyPr wrap="square" rtlCol="0">
            <a:spAutoFit/>
          </a:bodyPr>
          <a:lstStyle/>
          <a:p>
            <a:pPr>
              <a:spcAft>
                <a:spcPts val="300"/>
              </a:spcAft>
            </a:pPr>
            <a:r>
              <a:rPr lang="ja-JP" altLang="en-US" sz="1400" dirty="0"/>
              <a:t>・本取組を今後さらに広めていくため、次の活動を予定している。</a:t>
            </a:r>
          </a:p>
          <a:p>
            <a:pPr>
              <a:spcAft>
                <a:spcPts val="300"/>
              </a:spcAft>
            </a:pPr>
            <a:r>
              <a:rPr lang="en-US" altLang="ja-JP" sz="1400" dirty="0"/>
              <a:t>………………</a:t>
            </a:r>
          </a:p>
          <a:p>
            <a:pPr>
              <a:spcAft>
                <a:spcPts val="300"/>
              </a:spcAft>
            </a:pPr>
            <a:r>
              <a:rPr lang="en-US" altLang="ja-JP" sz="1400" dirty="0"/>
              <a:t>………………</a:t>
            </a:r>
          </a:p>
          <a:p>
            <a:pPr>
              <a:spcAft>
                <a:spcPts val="300"/>
              </a:spcAft>
            </a:pPr>
            <a:r>
              <a:rPr lang="ja-JP" altLang="en-US" sz="1400" dirty="0"/>
              <a:t>（資料</a:t>
            </a:r>
            <a:r>
              <a:rPr lang="en-US" altLang="ja-JP" sz="1400" dirty="0"/>
              <a:t>5</a:t>
            </a:r>
            <a:r>
              <a:rPr lang="ja-JP" altLang="en-US" sz="1400" dirty="0"/>
              <a:t>参照）</a:t>
            </a:r>
            <a:endParaRPr lang="en-US" altLang="ja-JP" sz="1400" dirty="0"/>
          </a:p>
        </p:txBody>
      </p:sp>
      <p:sp>
        <p:nvSpPr>
          <p:cNvPr id="52" name="テキスト ボックス 51">
            <a:extLst>
              <a:ext uri="{FF2B5EF4-FFF2-40B4-BE49-F238E27FC236}">
                <a16:creationId xmlns:a16="http://schemas.microsoft.com/office/drawing/2014/main" id="{87E8C0B6-5897-3693-BF4E-4033A3208E8F}"/>
              </a:ext>
            </a:extLst>
          </p:cNvPr>
          <p:cNvSpPr txBox="1"/>
          <p:nvPr/>
        </p:nvSpPr>
        <p:spPr bwMode="gray">
          <a:xfrm>
            <a:off x="26597" y="150139"/>
            <a:ext cx="1800493" cy="369332"/>
          </a:xfrm>
          <a:prstGeom prst="rect">
            <a:avLst/>
          </a:prstGeom>
          <a:noFill/>
        </p:spPr>
        <p:txBody>
          <a:bodyPr wrap="none" rtlCol="0">
            <a:spAutoFit/>
          </a:bodyPr>
          <a:lstStyle/>
          <a:p>
            <a:pPr algn="ctr">
              <a:spcAft>
                <a:spcPts val="300"/>
              </a:spcAft>
            </a:pPr>
            <a:r>
              <a:rPr lang="ja-JP" altLang="en-US" b="1" dirty="0">
                <a:solidFill>
                  <a:srgbClr val="00B050"/>
                </a:solidFill>
              </a:rPr>
              <a:t>普及・促進部門</a:t>
            </a:r>
            <a:endParaRPr kumimoji="1" lang="ja-JP" altLang="en-US" b="1" dirty="0">
              <a:solidFill>
                <a:srgbClr val="00B050"/>
              </a:solidFill>
            </a:endParaRPr>
          </a:p>
        </p:txBody>
      </p:sp>
      <p:sp>
        <p:nvSpPr>
          <p:cNvPr id="53" name="テキスト ボックス 52">
            <a:extLst>
              <a:ext uri="{FF2B5EF4-FFF2-40B4-BE49-F238E27FC236}">
                <a16:creationId xmlns:a16="http://schemas.microsoft.com/office/drawing/2014/main" id="{0EEA1691-1792-7384-90AC-E9D62E6431E2}"/>
              </a:ext>
            </a:extLst>
          </p:cNvPr>
          <p:cNvSpPr txBox="1"/>
          <p:nvPr/>
        </p:nvSpPr>
        <p:spPr bwMode="gray">
          <a:xfrm>
            <a:off x="1807929" y="170076"/>
            <a:ext cx="4333182" cy="307777"/>
          </a:xfrm>
          <a:prstGeom prst="rect">
            <a:avLst/>
          </a:prstGeom>
          <a:noFill/>
        </p:spPr>
        <p:txBody>
          <a:bodyPr wrap="square" rtlCol="0">
            <a:spAutoFit/>
          </a:bodyPr>
          <a:lstStyle/>
          <a:p>
            <a:pPr>
              <a:spcAft>
                <a:spcPts val="300"/>
              </a:spcAft>
            </a:pPr>
            <a:r>
              <a:rPr lang="ja-JP" altLang="en-US" sz="1400" b="1" dirty="0">
                <a:solidFill>
                  <a:srgbClr val="00B050"/>
                </a:solidFill>
              </a:rPr>
              <a:t>応募者区分：</a:t>
            </a:r>
            <a:r>
              <a:rPr lang="ja-JP" altLang="en-US" sz="1400" b="1" dirty="0"/>
              <a:t>団体</a:t>
            </a:r>
            <a:endParaRPr kumimoji="1" lang="ja-JP" altLang="en-US" sz="1400" dirty="0"/>
          </a:p>
        </p:txBody>
      </p:sp>
      <p:grpSp>
        <p:nvGrpSpPr>
          <p:cNvPr id="55" name="グループ化 54">
            <a:extLst>
              <a:ext uri="{FF2B5EF4-FFF2-40B4-BE49-F238E27FC236}">
                <a16:creationId xmlns:a16="http://schemas.microsoft.com/office/drawing/2014/main" id="{8A30AE63-995D-8B55-A6F1-AAD12E8EAC46}"/>
              </a:ext>
            </a:extLst>
          </p:cNvPr>
          <p:cNvGrpSpPr/>
          <p:nvPr/>
        </p:nvGrpSpPr>
        <p:grpSpPr>
          <a:xfrm>
            <a:off x="6141111" y="1383326"/>
            <a:ext cx="5167719" cy="338554"/>
            <a:chOff x="1508840" y="1985323"/>
            <a:chExt cx="5167719" cy="338554"/>
          </a:xfrm>
        </p:grpSpPr>
        <p:sp>
          <p:nvSpPr>
            <p:cNvPr id="56" name="テキスト ボックス 55">
              <a:extLst>
                <a:ext uri="{FF2B5EF4-FFF2-40B4-BE49-F238E27FC236}">
                  <a16:creationId xmlns:a16="http://schemas.microsoft.com/office/drawing/2014/main" id="{3F9BFADF-5DF1-0AAF-234E-888CD2FF8540}"/>
                </a:ext>
              </a:extLst>
            </p:cNvPr>
            <p:cNvSpPr txBox="1"/>
            <p:nvPr/>
          </p:nvSpPr>
          <p:spPr bwMode="gray">
            <a:xfrm>
              <a:off x="1567468" y="1985323"/>
              <a:ext cx="5109091" cy="338554"/>
            </a:xfrm>
            <a:prstGeom prst="rect">
              <a:avLst/>
            </a:prstGeom>
            <a:noFill/>
          </p:spPr>
          <p:txBody>
            <a:bodyPr wrap="none" rtlCol="0">
              <a:spAutoFit/>
            </a:bodyPr>
            <a:lstStyle/>
            <a:p>
              <a:pPr>
                <a:spcAft>
                  <a:spcPts val="300"/>
                </a:spcAft>
              </a:pPr>
              <a:r>
                <a:rPr lang="ja-JP" altLang="en-US" sz="1600" b="1" dirty="0">
                  <a:solidFill>
                    <a:srgbClr val="00B050"/>
                  </a:solidFill>
                </a:rPr>
                <a:t>４ 普及効果：地域や他団体への普及状況、普及の範囲</a:t>
              </a:r>
              <a:endParaRPr kumimoji="1" lang="ja-JP" altLang="en-US" sz="1600" dirty="0">
                <a:solidFill>
                  <a:srgbClr val="00B050"/>
                </a:solidFill>
              </a:endParaRPr>
            </a:p>
          </p:txBody>
        </p:sp>
        <p:sp>
          <p:nvSpPr>
            <p:cNvPr id="57" name="正方形/長方形 56">
              <a:extLst>
                <a:ext uri="{FF2B5EF4-FFF2-40B4-BE49-F238E27FC236}">
                  <a16:creationId xmlns:a16="http://schemas.microsoft.com/office/drawing/2014/main" id="{17680AD0-9E2F-8612-54A3-7A685E86B8F7}"/>
                </a:ext>
              </a:extLst>
            </p:cNvPr>
            <p:cNvSpPr/>
            <p:nvPr/>
          </p:nvSpPr>
          <p:spPr bwMode="gray">
            <a:xfrm>
              <a:off x="1508840" y="2003621"/>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59" name="テキスト ボックス 58">
            <a:extLst>
              <a:ext uri="{FF2B5EF4-FFF2-40B4-BE49-F238E27FC236}">
                <a16:creationId xmlns:a16="http://schemas.microsoft.com/office/drawing/2014/main" id="{B4A6CF8C-B58C-36FD-B3C4-DB99669DCB7E}"/>
              </a:ext>
            </a:extLst>
          </p:cNvPr>
          <p:cNvSpPr txBox="1"/>
          <p:nvPr/>
        </p:nvSpPr>
        <p:spPr bwMode="gray">
          <a:xfrm>
            <a:off x="6068567" y="1740400"/>
            <a:ext cx="5694788" cy="1500411"/>
          </a:xfrm>
          <a:prstGeom prst="rect">
            <a:avLst/>
          </a:prstGeom>
          <a:noFill/>
          <a:ln>
            <a:noFill/>
          </a:ln>
        </p:spPr>
        <p:txBody>
          <a:bodyPr wrap="square" rtlCol="0">
            <a:spAutoFit/>
          </a:bodyPr>
          <a:lstStyle/>
          <a:p>
            <a:pPr>
              <a:spcAft>
                <a:spcPts val="300"/>
              </a:spcAft>
            </a:pPr>
            <a:r>
              <a:rPr lang="ja-JP" altLang="en-US" sz="1400" dirty="0"/>
              <a:t>○○や○○市、○○事務所と協働し、住民や関係者等と○○に取り組んでいる。</a:t>
            </a:r>
          </a:p>
          <a:p>
            <a:pPr>
              <a:spcAft>
                <a:spcPts val="300"/>
              </a:spcAft>
            </a:pPr>
            <a:r>
              <a:rPr lang="ja-JP" altLang="en-US" sz="1400" dirty="0"/>
              <a:t>具体例：・</a:t>
            </a:r>
            <a:r>
              <a:rPr lang="en-US" altLang="ja-JP" sz="1400" dirty="0"/>
              <a:t>………………</a:t>
            </a:r>
            <a:r>
              <a:rPr lang="ja-JP" altLang="en-US" sz="1400" dirty="0"/>
              <a:t>・</a:t>
            </a:r>
            <a:r>
              <a:rPr lang="en-US" altLang="ja-JP" sz="1400" dirty="0"/>
              <a:t>………………</a:t>
            </a:r>
          </a:p>
          <a:p>
            <a:pPr>
              <a:spcAft>
                <a:spcPts val="300"/>
              </a:spcAft>
            </a:pPr>
            <a:r>
              <a:rPr lang="ja-JP" altLang="en-US" sz="1400" dirty="0"/>
              <a:t>・地域で脱炭素型ライフスタイルに取り組む人が増えており、取組事例が○○新聞で紹介された。（資料３参照）</a:t>
            </a:r>
          </a:p>
          <a:p>
            <a:pPr>
              <a:spcAft>
                <a:spcPts val="300"/>
              </a:spcAft>
            </a:pPr>
            <a:endParaRPr lang="en-US" altLang="ja-JP" sz="1400" dirty="0"/>
          </a:p>
        </p:txBody>
      </p:sp>
      <p:grpSp>
        <p:nvGrpSpPr>
          <p:cNvPr id="61" name="グループ化 60">
            <a:extLst>
              <a:ext uri="{FF2B5EF4-FFF2-40B4-BE49-F238E27FC236}">
                <a16:creationId xmlns:a16="http://schemas.microsoft.com/office/drawing/2014/main" id="{E3FF5C13-6450-CE75-F93B-2E861058432F}"/>
              </a:ext>
            </a:extLst>
          </p:cNvPr>
          <p:cNvGrpSpPr/>
          <p:nvPr/>
        </p:nvGrpSpPr>
        <p:grpSpPr>
          <a:xfrm>
            <a:off x="334581" y="6275350"/>
            <a:ext cx="1080217" cy="338554"/>
            <a:chOff x="1712422" y="1977660"/>
            <a:chExt cx="1080217" cy="338554"/>
          </a:xfrm>
        </p:grpSpPr>
        <p:sp>
          <p:nvSpPr>
            <p:cNvPr id="62" name="テキスト ボックス 61">
              <a:extLst>
                <a:ext uri="{FF2B5EF4-FFF2-40B4-BE49-F238E27FC236}">
                  <a16:creationId xmlns:a16="http://schemas.microsoft.com/office/drawing/2014/main" id="{DDF052BF-532B-D8BF-760A-794AB1C18F54}"/>
                </a:ext>
              </a:extLst>
            </p:cNvPr>
            <p:cNvSpPr txBox="1"/>
            <p:nvPr/>
          </p:nvSpPr>
          <p:spPr bwMode="gray">
            <a:xfrm>
              <a:off x="1787236" y="1977660"/>
              <a:ext cx="1005403" cy="338554"/>
            </a:xfrm>
            <a:prstGeom prst="rect">
              <a:avLst/>
            </a:prstGeom>
            <a:noFill/>
          </p:spPr>
          <p:txBody>
            <a:bodyPr wrap="none" rtlCol="0">
              <a:spAutoFit/>
            </a:bodyPr>
            <a:lstStyle/>
            <a:p>
              <a:pPr>
                <a:spcAft>
                  <a:spcPts val="300"/>
                </a:spcAft>
              </a:pPr>
              <a:r>
                <a:rPr kumimoji="1" lang="ja-JP" altLang="en-US" sz="1600" b="1" dirty="0">
                  <a:solidFill>
                    <a:srgbClr val="00B050"/>
                  </a:solidFill>
                </a:rPr>
                <a:t>添付資料</a:t>
              </a:r>
              <a:endParaRPr kumimoji="1" lang="ja-JP" altLang="en-US" sz="1600" dirty="0">
                <a:solidFill>
                  <a:srgbClr val="00B050"/>
                </a:solidFill>
              </a:endParaRPr>
            </a:p>
          </p:txBody>
        </p:sp>
        <p:sp>
          <p:nvSpPr>
            <p:cNvPr id="63" name="正方形/長方形 62">
              <a:extLst>
                <a:ext uri="{FF2B5EF4-FFF2-40B4-BE49-F238E27FC236}">
                  <a16:creationId xmlns:a16="http://schemas.microsoft.com/office/drawing/2014/main" id="{042261AA-8E4B-D711-0558-886824575035}"/>
                </a:ext>
              </a:extLst>
            </p:cNvPr>
            <p:cNvSpPr/>
            <p:nvPr/>
          </p:nvSpPr>
          <p:spPr bwMode="gray">
            <a:xfrm>
              <a:off x="1712422" y="1995522"/>
              <a:ext cx="74814" cy="302831"/>
            </a:xfrm>
            <a:prstGeom prst="rect">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grpSp>
      <p:sp>
        <p:nvSpPr>
          <p:cNvPr id="64" name="正方形/長方形 63">
            <a:extLst>
              <a:ext uri="{FF2B5EF4-FFF2-40B4-BE49-F238E27FC236}">
                <a16:creationId xmlns:a16="http://schemas.microsoft.com/office/drawing/2014/main" id="{FF9833A9-806D-B8A3-0CE5-491CFBD31F29}"/>
              </a:ext>
            </a:extLst>
          </p:cNvPr>
          <p:cNvSpPr/>
          <p:nvPr/>
        </p:nvSpPr>
        <p:spPr>
          <a:xfrm>
            <a:off x="1414798" y="6216122"/>
            <a:ext cx="10281095" cy="3831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3" name="正方形/長方形 2">
            <a:extLst>
              <a:ext uri="{FF2B5EF4-FFF2-40B4-BE49-F238E27FC236}">
                <a16:creationId xmlns:a16="http://schemas.microsoft.com/office/drawing/2014/main" id="{BCC0025C-3CAD-2E6A-7ED6-6E7CF3A366B8}"/>
              </a:ext>
            </a:extLst>
          </p:cNvPr>
          <p:cNvSpPr/>
          <p:nvPr/>
        </p:nvSpPr>
        <p:spPr>
          <a:xfrm>
            <a:off x="409475" y="1755463"/>
            <a:ext cx="5806450" cy="738664"/>
          </a:xfrm>
          <a:prstGeom prst="rect">
            <a:avLst/>
          </a:prstGeom>
        </p:spPr>
        <p:txBody>
          <a:bodyPr wrap="square">
            <a:spAutoFit/>
          </a:bodyPr>
          <a:lstStyle/>
          <a:p>
            <a:r>
              <a:rPr lang="ja-JP" altLang="en-US" sz="1400" dirty="0"/>
              <a:t>無理なく脱炭素型ライフスタイルを継続していく方法について、長年にわたり○○地区にて講演会を行い、会報誌を発行するなど全ての年代の住民に届く普及啓発を行っている。</a:t>
            </a:r>
          </a:p>
        </p:txBody>
      </p:sp>
      <p:sp>
        <p:nvSpPr>
          <p:cNvPr id="5" name="正方形/長方形 4">
            <a:extLst>
              <a:ext uri="{FF2B5EF4-FFF2-40B4-BE49-F238E27FC236}">
                <a16:creationId xmlns:a16="http://schemas.microsoft.com/office/drawing/2014/main" id="{1467B78C-60B2-9BBD-D4DD-9FD8BF7A0B70}"/>
              </a:ext>
            </a:extLst>
          </p:cNvPr>
          <p:cNvSpPr/>
          <p:nvPr/>
        </p:nvSpPr>
        <p:spPr>
          <a:xfrm>
            <a:off x="359096" y="4993167"/>
            <a:ext cx="5556100" cy="1189387"/>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kumimoji="1" lang="ja-JP" altLang="en-US" sz="1200" b="1" dirty="0">
              <a:solidFill>
                <a:schemeClr val="tx1">
                  <a:lumMod val="85000"/>
                  <a:lumOff val="15000"/>
                </a:schemeClr>
              </a:solidFill>
            </a:endParaRPr>
          </a:p>
        </p:txBody>
      </p:sp>
      <p:sp>
        <p:nvSpPr>
          <p:cNvPr id="9" name="テキスト ボックス 8">
            <a:extLst>
              <a:ext uri="{FF2B5EF4-FFF2-40B4-BE49-F238E27FC236}">
                <a16:creationId xmlns:a16="http://schemas.microsoft.com/office/drawing/2014/main" id="{B59368F6-B740-872B-F004-8FD00BC060AC}"/>
              </a:ext>
            </a:extLst>
          </p:cNvPr>
          <p:cNvSpPr txBox="1"/>
          <p:nvPr/>
        </p:nvSpPr>
        <p:spPr bwMode="gray">
          <a:xfrm>
            <a:off x="293523" y="4967535"/>
            <a:ext cx="5556099" cy="1284967"/>
          </a:xfrm>
          <a:prstGeom prst="rect">
            <a:avLst/>
          </a:prstGeom>
          <a:noFill/>
          <a:ln>
            <a:noFill/>
          </a:ln>
        </p:spPr>
        <p:txBody>
          <a:bodyPr wrap="square" rtlCol="0">
            <a:spAutoFit/>
          </a:bodyPr>
          <a:lstStyle/>
          <a:p>
            <a:pPr>
              <a:spcAft>
                <a:spcPts val="300"/>
              </a:spcAft>
            </a:pPr>
            <a:r>
              <a:rPr lang="ja-JP" altLang="en-US" sz="1400" dirty="0"/>
              <a:t>①○○イベント</a:t>
            </a:r>
          </a:p>
          <a:p>
            <a:pPr>
              <a:spcAft>
                <a:spcPts val="300"/>
              </a:spcAft>
            </a:pPr>
            <a:r>
              <a:rPr lang="ja-JP" altLang="en-US" sz="1400" dirty="0"/>
              <a:t>楽しみながら脱炭素型ライフスタイルを地域で実践してもらうため、○○、○○を工夫している。 </a:t>
            </a:r>
            <a:endParaRPr lang="en-US" altLang="ja-JP" sz="1400" dirty="0"/>
          </a:p>
          <a:p>
            <a:pPr>
              <a:spcAft>
                <a:spcPts val="300"/>
              </a:spcAft>
            </a:pPr>
            <a:r>
              <a:rPr lang="ja-JP" altLang="en-US" sz="1400" dirty="0"/>
              <a:t>②会報誌○○の発行</a:t>
            </a:r>
          </a:p>
          <a:p>
            <a:pPr>
              <a:spcAft>
                <a:spcPts val="300"/>
              </a:spcAft>
            </a:pPr>
            <a:r>
              <a:rPr lang="ja-JP" altLang="en-US" sz="1400" dirty="0"/>
              <a:t>活動状況を分かりやすく伝えるため、○○を工夫している。</a:t>
            </a:r>
            <a:endParaRPr kumimoji="1" lang="ja-JP" altLang="en-US" sz="1400" dirty="0"/>
          </a:p>
        </p:txBody>
      </p:sp>
      <p:sp>
        <p:nvSpPr>
          <p:cNvPr id="10" name="テキスト ボックス 9">
            <a:extLst>
              <a:ext uri="{FF2B5EF4-FFF2-40B4-BE49-F238E27FC236}">
                <a16:creationId xmlns:a16="http://schemas.microsoft.com/office/drawing/2014/main" id="{DE54FF0D-451F-A35A-67BD-E36C8E25901A}"/>
              </a:ext>
            </a:extLst>
          </p:cNvPr>
          <p:cNvSpPr txBox="1"/>
          <p:nvPr/>
        </p:nvSpPr>
        <p:spPr bwMode="gray">
          <a:xfrm>
            <a:off x="6020691" y="160005"/>
            <a:ext cx="5259951" cy="307777"/>
          </a:xfrm>
          <a:prstGeom prst="rect">
            <a:avLst/>
          </a:prstGeom>
          <a:noFill/>
        </p:spPr>
        <p:txBody>
          <a:bodyPr wrap="square" rtlCol="0">
            <a:spAutoFit/>
          </a:bodyPr>
          <a:lstStyle/>
          <a:p>
            <a:pPr>
              <a:spcAft>
                <a:spcPts val="300"/>
              </a:spcAft>
            </a:pPr>
            <a:r>
              <a:rPr lang="ja-JP" altLang="en-US" sz="1400" b="1" dirty="0">
                <a:solidFill>
                  <a:srgbClr val="00B050"/>
                </a:solidFill>
              </a:rPr>
              <a:t>活動地域：</a:t>
            </a:r>
            <a:r>
              <a:rPr lang="ja-JP" altLang="en-US" sz="1400" b="1" dirty="0"/>
              <a:t>藤沢市、茅ヶ崎市</a:t>
            </a:r>
            <a:endParaRPr kumimoji="1" lang="ja-JP" altLang="en-US" sz="1400" dirty="0"/>
          </a:p>
        </p:txBody>
      </p:sp>
      <p:sp>
        <p:nvSpPr>
          <p:cNvPr id="11" name="テキスト ボックス 10">
            <a:extLst>
              <a:ext uri="{FF2B5EF4-FFF2-40B4-BE49-F238E27FC236}">
                <a16:creationId xmlns:a16="http://schemas.microsoft.com/office/drawing/2014/main" id="{625D61AD-AE30-4FE5-9819-39A65D8E4295}"/>
              </a:ext>
            </a:extLst>
          </p:cNvPr>
          <p:cNvSpPr txBox="1"/>
          <p:nvPr/>
        </p:nvSpPr>
        <p:spPr bwMode="gray">
          <a:xfrm>
            <a:off x="1815152" y="426203"/>
            <a:ext cx="9891766" cy="307777"/>
          </a:xfrm>
          <a:prstGeom prst="rect">
            <a:avLst/>
          </a:prstGeom>
          <a:noFill/>
        </p:spPr>
        <p:txBody>
          <a:bodyPr wrap="square" rtlCol="0">
            <a:spAutoFit/>
          </a:bodyPr>
          <a:lstStyle/>
          <a:p>
            <a:pPr>
              <a:spcAft>
                <a:spcPts val="300"/>
              </a:spcAft>
            </a:pPr>
            <a:r>
              <a:rPr lang="ja-JP" altLang="en-US" sz="1400" b="1" dirty="0">
                <a:solidFill>
                  <a:srgbClr val="00B050"/>
                </a:solidFill>
              </a:rPr>
              <a:t>取組期間：</a:t>
            </a:r>
            <a:r>
              <a:rPr lang="ja-JP" altLang="en-US" sz="1400" b="1" dirty="0"/>
              <a:t>令和元年４月１日～（７年３箇月継続中）　　　　</a:t>
            </a:r>
            <a:endParaRPr kumimoji="1" lang="ja-JP" altLang="en-US" sz="1400" dirty="0"/>
          </a:p>
        </p:txBody>
      </p:sp>
      <p:sp>
        <p:nvSpPr>
          <p:cNvPr id="2" name="テキスト ボックス 1">
            <a:extLst>
              <a:ext uri="{FF2B5EF4-FFF2-40B4-BE49-F238E27FC236}">
                <a16:creationId xmlns:a16="http://schemas.microsoft.com/office/drawing/2014/main" id="{7F068B02-76E7-6CC9-CD33-2BAB82560F9E}"/>
              </a:ext>
            </a:extLst>
          </p:cNvPr>
          <p:cNvSpPr txBox="1"/>
          <p:nvPr/>
        </p:nvSpPr>
        <p:spPr bwMode="gray">
          <a:xfrm>
            <a:off x="8757781" y="220139"/>
            <a:ext cx="3238133" cy="1077218"/>
          </a:xfrm>
          <a:prstGeom prst="rect">
            <a:avLst/>
          </a:prstGeom>
          <a:solidFill>
            <a:schemeClr val="accent3">
              <a:lumMod val="20000"/>
              <a:lumOff val="80000"/>
            </a:schemeClr>
          </a:solidFill>
          <a:ln w="38100">
            <a:solidFill>
              <a:srgbClr val="00B050"/>
            </a:solidFill>
          </a:ln>
        </p:spPr>
        <p:txBody>
          <a:bodyPr wrap="square" lIns="0" tIns="0" rIns="0" bIns="0" rtlCol="0">
            <a:spAutoFit/>
          </a:bodyPr>
          <a:lstStyle/>
          <a:p>
            <a:pPr>
              <a:spcAft>
                <a:spcPts val="1200"/>
              </a:spcAft>
            </a:pPr>
            <a:r>
              <a:rPr kumimoji="1" lang="en-US" altLang="ja-JP" sz="1400" dirty="0"/>
              <a:t>【</a:t>
            </a:r>
            <a:r>
              <a:rPr kumimoji="1" lang="ja-JP" altLang="en-US" sz="1400" dirty="0"/>
              <a:t>記載例</a:t>
            </a:r>
            <a:r>
              <a:rPr kumimoji="1" lang="en-US" altLang="ja-JP" sz="1400" dirty="0"/>
              <a:t>】</a:t>
            </a:r>
            <a:br>
              <a:rPr kumimoji="1" lang="en-US" altLang="ja-JP" sz="1400" dirty="0"/>
            </a:br>
            <a:r>
              <a:rPr kumimoji="1" lang="ja-JP" altLang="en-US" sz="1400" dirty="0"/>
              <a:t>・文字サイズ</a:t>
            </a:r>
            <a:r>
              <a:rPr lang="ja-JP" altLang="en-US" sz="1400" dirty="0"/>
              <a:t>及び枠の大きさは変更可能ですが、１枚で作成してください。</a:t>
            </a:r>
            <a:br>
              <a:rPr lang="en-US" altLang="ja-JP" sz="1400" dirty="0"/>
            </a:br>
            <a:r>
              <a:rPr lang="ja-JP" altLang="en-US" sz="1400" dirty="0"/>
              <a:t>・詳細情報がある場合は添付資料を御提出ください。</a:t>
            </a:r>
            <a:endParaRPr kumimoji="1" lang="ja-JP" altLang="en-US" dirty="0">
              <a:solidFill>
                <a:schemeClr val="tx1">
                  <a:lumMod val="65000"/>
                  <a:lumOff val="35000"/>
                </a:schemeClr>
              </a:solidFill>
            </a:endParaRPr>
          </a:p>
        </p:txBody>
      </p:sp>
      <p:sp>
        <p:nvSpPr>
          <p:cNvPr id="4" name="テキスト ボックス 3">
            <a:extLst>
              <a:ext uri="{FF2B5EF4-FFF2-40B4-BE49-F238E27FC236}">
                <a16:creationId xmlns:a16="http://schemas.microsoft.com/office/drawing/2014/main" id="{0DCD5607-1CC9-07AB-0154-F7B2DF14C9A4}"/>
              </a:ext>
            </a:extLst>
          </p:cNvPr>
          <p:cNvSpPr txBox="1"/>
          <p:nvPr/>
        </p:nvSpPr>
        <p:spPr bwMode="gray">
          <a:xfrm>
            <a:off x="1414798" y="6281464"/>
            <a:ext cx="10903326" cy="276999"/>
          </a:xfrm>
          <a:prstGeom prst="rect">
            <a:avLst/>
          </a:prstGeom>
          <a:noFill/>
          <a:ln>
            <a:noFill/>
          </a:ln>
        </p:spPr>
        <p:txBody>
          <a:bodyPr wrap="square" rtlCol="0">
            <a:spAutoFit/>
          </a:bodyPr>
          <a:lstStyle/>
          <a:p>
            <a:pPr>
              <a:spcAft>
                <a:spcPts val="300"/>
              </a:spcAft>
            </a:pPr>
            <a:r>
              <a:rPr lang="ja-JP" altLang="en-US" sz="1200" dirty="0"/>
              <a:t>資料１：イベント概要、資料２：会報誌○○５月号、資料３：新聞記事、 資料４：連携による具体的な活動内容、資料５：活動計画書</a:t>
            </a:r>
          </a:p>
        </p:txBody>
      </p:sp>
    </p:spTree>
    <p:extLst>
      <p:ext uri="{BB962C8B-B14F-4D97-AF65-F5344CB8AC3E}">
        <p14:creationId xmlns:p14="http://schemas.microsoft.com/office/powerpoint/2010/main" val="1373325487"/>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青">
  <a:themeElements>
    <a:clrScheme name="マイカラーパターン">
      <a:dk1>
        <a:sysClr val="windowText" lastClr="000000"/>
      </a:dk1>
      <a:lt1>
        <a:sysClr val="window" lastClr="FFFFFF"/>
      </a:lt1>
      <a:dk2>
        <a:srgbClr val="44546A"/>
      </a:dk2>
      <a:lt2>
        <a:srgbClr val="E7E6E6"/>
      </a:lt2>
      <a:accent1>
        <a:srgbClr val="1D6FA9"/>
      </a:accent1>
      <a:accent2>
        <a:srgbClr val="36AFCE"/>
      </a:accent2>
      <a:accent3>
        <a:srgbClr val="8BC145"/>
      </a:accent3>
      <a:accent4>
        <a:srgbClr val="1D9A78"/>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40000"/>
            <a:lumOff val="60000"/>
          </a:schemeClr>
        </a:solidFill>
        <a:ln w="28575">
          <a:noFill/>
        </a:ln>
      </a:spPr>
      <a:bodyPr vert="horz" rtlCol="0" anchor="ctr"/>
      <a:lstStyle>
        <a:defPPr algn="ctr">
          <a:defRPr kumimoji="1" sz="1200" b="1"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chemeClr val="tx1">
              <a:lumMod val="65000"/>
              <a:lumOff val="35000"/>
            </a:schemeClr>
          </a:solidFill>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rtlCol="0">
        <a:spAutoFit/>
      </a:bodyPr>
      <a:lstStyle>
        <a:defPPr>
          <a:spcAft>
            <a:spcPts val="1200"/>
          </a:spcAft>
          <a:defRPr kumimoji="1" dirty="0" smtClean="0">
            <a:solidFill>
              <a:schemeClr val="tx1">
                <a:lumMod val="65000"/>
                <a:lumOff val="35000"/>
              </a:schemeClr>
            </a:solidFill>
          </a:defRPr>
        </a:defPPr>
      </a:lstStyle>
    </a:txDef>
  </a:objectDefaults>
  <a:extraClrSchemeLst/>
  <a:extLst>
    <a:ext uri="{05A4C25C-085E-4340-85A3-A5531E510DB2}">
      <thm15:themeFamily xmlns:thm15="http://schemas.microsoft.com/office/thememl/2012/main" name="blue" id="{911B23CA-4D01-B64B-8A17-ED24F6AAD33F}" vid="{8406750C-9769-3B4E-B97C-33D654FF818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2846</TotalTime>
  <Words>690</Words>
  <Application>Microsoft Office PowerPoint</Application>
  <PresentationFormat>ワイド画面</PresentationFormat>
  <Paragraphs>59</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Yu Gothic</vt:lpstr>
      <vt:lpstr>Arial</vt:lpstr>
      <vt:lpstr>Calibri</vt:lpstr>
      <vt:lpstr>Calibri Light</vt:lpstr>
      <vt:lpstr>青</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脱炭素戦略本部室　田向</cp:lastModifiedBy>
  <cp:revision>143</cp:revision>
  <cp:lastPrinted>2025-09-30T06:11:21Z</cp:lastPrinted>
  <dcterms:created xsi:type="dcterms:W3CDTF">2022-09-14T00:38:06Z</dcterms:created>
  <dcterms:modified xsi:type="dcterms:W3CDTF">2026-05-28T04:50:09Z</dcterms:modified>
</cp:coreProperties>
</file>