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159" r:id="rId4"/>
  </p:sldMasterIdLst>
  <p:notesMasterIdLst>
    <p:notesMasterId r:id="rId49"/>
  </p:notesMasterIdLst>
  <p:handoutMasterIdLst>
    <p:handoutMasterId r:id="rId50"/>
  </p:handoutMasterIdLst>
  <p:sldIdLst>
    <p:sldId id="2147471529" r:id="rId5"/>
    <p:sldId id="2147471511" r:id="rId6"/>
    <p:sldId id="2147471526" r:id="rId7"/>
    <p:sldId id="2147471575" r:id="rId8"/>
    <p:sldId id="2147471521" r:id="rId9"/>
    <p:sldId id="2147471609" r:id="rId10"/>
    <p:sldId id="2147471604" r:id="rId11"/>
    <p:sldId id="2147471602" r:id="rId12"/>
    <p:sldId id="2147471523" r:id="rId13"/>
    <p:sldId id="2147471607" r:id="rId14"/>
    <p:sldId id="2147471611" r:id="rId15"/>
    <p:sldId id="2147471522" r:id="rId16"/>
    <p:sldId id="2147471612" r:id="rId17"/>
    <p:sldId id="2147471606" r:id="rId18"/>
    <p:sldId id="2147471458" r:id="rId19"/>
    <p:sldId id="2147471527" r:id="rId20"/>
    <p:sldId id="2147471587" r:id="rId21"/>
    <p:sldId id="2147471578" r:id="rId22"/>
    <p:sldId id="2147471569" r:id="rId23"/>
    <p:sldId id="2147471568" r:id="rId24"/>
    <p:sldId id="2147471570" r:id="rId25"/>
    <p:sldId id="2147471572" r:id="rId26"/>
    <p:sldId id="2147471486" r:id="rId27"/>
    <p:sldId id="2147471477" r:id="rId28"/>
    <p:sldId id="2147471544" r:id="rId29"/>
    <p:sldId id="2147471589" r:id="rId30"/>
    <p:sldId id="2147471588" r:id="rId31"/>
    <p:sldId id="2147471549" r:id="rId32"/>
    <p:sldId id="2147471542" r:id="rId33"/>
    <p:sldId id="2147471550" r:id="rId34"/>
    <p:sldId id="2147471545" r:id="rId35"/>
    <p:sldId id="2147471591" r:id="rId36"/>
    <p:sldId id="2147471590" r:id="rId37"/>
    <p:sldId id="2147471608" r:id="rId38"/>
    <p:sldId id="2147471551" r:id="rId39"/>
    <p:sldId id="2147471552" r:id="rId40"/>
    <p:sldId id="2147471592" r:id="rId41"/>
    <p:sldId id="2147471593" r:id="rId42"/>
    <p:sldId id="2147471556" r:id="rId43"/>
    <p:sldId id="2147471594" r:id="rId44"/>
    <p:sldId id="2147471595" r:id="rId45"/>
    <p:sldId id="2147471558" r:id="rId46"/>
    <p:sldId id="2147471596" r:id="rId47"/>
    <p:sldId id="2147471597" r:id="rId48"/>
  </p:sldIdLst>
  <p:sldSz cx="12192000" cy="6858000"/>
  <p:notesSz cx="6735763" cy="9866313"/>
  <p:custDataLst>
    <p:tags r:id="rId51"/>
  </p:custDataLst>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618" userDrawn="1">
          <p15:clr>
            <a:srgbClr val="A4A3A4"/>
          </p15:clr>
        </p15:guide>
        <p15:guide id="2" pos="3817" userDrawn="1">
          <p15:clr>
            <a:srgbClr val="A4A3A4"/>
          </p15:clr>
        </p15:guide>
        <p15:guide id="3" pos="370" userDrawn="1">
          <p15:clr>
            <a:srgbClr val="A4A3A4"/>
          </p15:clr>
        </p15:guide>
        <p15:guide id="4" pos="7333" userDrawn="1">
          <p15:clr>
            <a:srgbClr val="A4A3A4"/>
          </p15:clr>
        </p15:guide>
        <p15:guide id="5" orient="horz" pos="411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612"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6E90"/>
    <a:srgbClr val="1D6FA9"/>
    <a:srgbClr val="008000"/>
    <a:srgbClr val="00B050"/>
    <a:srgbClr val="699331"/>
    <a:srgbClr val="D1E6B5"/>
    <a:srgbClr val="99FF99"/>
    <a:srgbClr val="CCFFFF"/>
    <a:srgbClr val="DCDDDE"/>
    <a:srgbClr val="DFDF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8BD629-85F0-4F59-81B2-492406242CDD}" v="5" dt="2023-05-29T07:39:52.93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rgbClr val="00000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rgbClr val="000000"/>
        </a:fontRef>
        <a:schemeClr val="bg1"/>
      </a:tcTxStyle>
      <a:tcStyle>
        <a:tcBdr/>
        <a:fillRef idx="1">
          <a:schemeClr val="accent5"/>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濃色スタイル 1 - アクセント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74" autoAdjust="0"/>
    <p:restoredTop sz="95320" autoAdjust="0"/>
  </p:normalViewPr>
  <p:slideViewPr>
    <p:cSldViewPr snapToGrid="0">
      <p:cViewPr varScale="1">
        <p:scale>
          <a:sx n="86" d="100"/>
          <a:sy n="86" d="100"/>
        </p:scale>
        <p:origin x="451" y="72"/>
      </p:cViewPr>
      <p:guideLst>
        <p:guide orient="horz" pos="618"/>
        <p:guide pos="3817"/>
        <p:guide pos="370"/>
        <p:guide pos="7333"/>
        <p:guide orient="horz" pos="411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handoutMaster" Target="handoutMasters/handoutMaster1.xml"/><Relationship Id="rId55"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presProps" Target="presProps.xml"/><Relationship Id="rId5" Type="http://schemas.openxmlformats.org/officeDocument/2006/relationships/slide" Target="slides/slide1.xml"/><Relationship Id="rId95" Type="http://schemas.microsoft.com/office/2015/10/relationships/revisionInfo" Target="revisionInfo.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tags" Target="tags/tag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04" name="ヘッダー プレースホルダー 1"/>
          <p:cNvSpPr>
            <a:spLocks noGrp="1"/>
          </p:cNvSpPr>
          <p:nvPr>
            <p:ph type="hdr" sz="quarter"/>
          </p:nvPr>
        </p:nvSpPr>
        <p:spPr>
          <a:xfrm>
            <a:off x="9" y="0"/>
            <a:ext cx="2919413" cy="495300"/>
          </a:xfrm>
          <a:prstGeom prst="rect">
            <a:avLst/>
          </a:prstGeom>
        </p:spPr>
        <p:txBody>
          <a:bodyPr vert="horz" lIns="91300" tIns="45651" rIns="91300" bIns="45651" rtlCol="0"/>
          <a:lstStyle>
            <a:lvl1pPr algn="l">
              <a:defRPr sz="1200"/>
            </a:lvl1pPr>
          </a:lstStyle>
          <a:p>
            <a:endParaRPr kumimoji="1" lang="ja-JP" altLang="en-US"/>
          </a:p>
        </p:txBody>
      </p:sp>
      <p:sp>
        <p:nvSpPr>
          <p:cNvPr id="1305" name="日付プレースホルダー 2"/>
          <p:cNvSpPr>
            <a:spLocks noGrp="1"/>
          </p:cNvSpPr>
          <p:nvPr>
            <p:ph type="dt" sz="quarter" idx="1"/>
          </p:nvPr>
        </p:nvSpPr>
        <p:spPr>
          <a:xfrm>
            <a:off x="3814763" y="0"/>
            <a:ext cx="2919412" cy="495300"/>
          </a:xfrm>
          <a:prstGeom prst="rect">
            <a:avLst/>
          </a:prstGeom>
        </p:spPr>
        <p:txBody>
          <a:bodyPr vert="horz" lIns="91300" tIns="45651" rIns="91300" bIns="45651" rtlCol="0"/>
          <a:lstStyle>
            <a:lvl1pPr algn="r">
              <a:defRPr sz="1200"/>
            </a:lvl1pPr>
          </a:lstStyle>
          <a:p>
            <a:fld id="{F8C17830-FF5B-43B3-94A6-14D7C78D0307}" type="datetimeFigureOut">
              <a:rPr kumimoji="1" lang="ja-JP" altLang="en-US" smtClean="0"/>
              <a:t>2025/6/24</a:t>
            </a:fld>
            <a:endParaRPr kumimoji="1" lang="ja-JP" altLang="en-US"/>
          </a:p>
        </p:txBody>
      </p:sp>
      <p:sp>
        <p:nvSpPr>
          <p:cNvPr id="1306" name="フッター プレースホルダー 3"/>
          <p:cNvSpPr>
            <a:spLocks noGrp="1"/>
          </p:cNvSpPr>
          <p:nvPr>
            <p:ph type="ftr" sz="quarter" idx="2"/>
          </p:nvPr>
        </p:nvSpPr>
        <p:spPr>
          <a:xfrm>
            <a:off x="9" y="9371018"/>
            <a:ext cx="2919413" cy="495300"/>
          </a:xfrm>
          <a:prstGeom prst="rect">
            <a:avLst/>
          </a:prstGeom>
        </p:spPr>
        <p:txBody>
          <a:bodyPr vert="horz" lIns="91300" tIns="45651" rIns="91300" bIns="45651" rtlCol="0" anchor="b"/>
          <a:lstStyle>
            <a:lvl1pPr algn="l">
              <a:defRPr sz="1200"/>
            </a:lvl1pPr>
          </a:lstStyle>
          <a:p>
            <a:endParaRPr kumimoji="1" lang="ja-JP" altLang="en-US"/>
          </a:p>
        </p:txBody>
      </p:sp>
      <p:sp>
        <p:nvSpPr>
          <p:cNvPr id="1307" name="スライド番号プレースホルダー 4"/>
          <p:cNvSpPr>
            <a:spLocks noGrp="1"/>
          </p:cNvSpPr>
          <p:nvPr>
            <p:ph type="sldNum" sz="quarter" idx="3"/>
          </p:nvPr>
        </p:nvSpPr>
        <p:spPr>
          <a:xfrm>
            <a:off x="3814763" y="9371018"/>
            <a:ext cx="2919412" cy="495300"/>
          </a:xfrm>
          <a:prstGeom prst="rect">
            <a:avLst/>
          </a:prstGeom>
        </p:spPr>
        <p:txBody>
          <a:bodyPr vert="horz" lIns="91300" tIns="45651" rIns="91300" bIns="45651" rtlCol="0" anchor="b"/>
          <a:lstStyle>
            <a:lvl1pPr algn="r">
              <a:defRPr sz="1200"/>
            </a:lvl1pPr>
          </a:lstStyle>
          <a:p>
            <a:fld id="{9949B089-7E5B-4702-BF1B-2CD1390C97E2}" type="slidenum">
              <a:rPr kumimoji="1" lang="ja-JP" altLang="en-US" smtClean="0"/>
              <a:t>‹#›</a:t>
            </a:fld>
            <a:endParaRPr kumimoji="1" lang="ja-JP" altLang="en-US"/>
          </a:p>
        </p:txBody>
      </p:sp>
    </p:spTree>
    <p:extLst>
      <p:ext uri="{BB962C8B-B14F-4D97-AF65-F5344CB8AC3E}">
        <p14:creationId xmlns:p14="http://schemas.microsoft.com/office/powerpoint/2010/main" val="2953947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97" name="ヘッダー プレースホルダー 1"/>
          <p:cNvSpPr>
            <a:spLocks noGrp="1"/>
          </p:cNvSpPr>
          <p:nvPr>
            <p:ph type="hdr" sz="quarter"/>
          </p:nvPr>
        </p:nvSpPr>
        <p:spPr>
          <a:xfrm>
            <a:off x="9" y="0"/>
            <a:ext cx="2919413" cy="495300"/>
          </a:xfrm>
          <a:prstGeom prst="rect">
            <a:avLst/>
          </a:prstGeom>
        </p:spPr>
        <p:txBody>
          <a:bodyPr vert="horz" lIns="91300" tIns="45651" rIns="91300" bIns="45651" rtlCol="0"/>
          <a:lstStyle>
            <a:lvl1pPr algn="l">
              <a:defRPr sz="1200"/>
            </a:lvl1pPr>
          </a:lstStyle>
          <a:p>
            <a:endParaRPr kumimoji="1" lang="ja-JP" altLang="en-US"/>
          </a:p>
        </p:txBody>
      </p:sp>
      <p:sp>
        <p:nvSpPr>
          <p:cNvPr id="1298" name="日付プレースホルダー 2"/>
          <p:cNvSpPr>
            <a:spLocks noGrp="1"/>
          </p:cNvSpPr>
          <p:nvPr>
            <p:ph type="dt" idx="1"/>
          </p:nvPr>
        </p:nvSpPr>
        <p:spPr>
          <a:xfrm>
            <a:off x="3814763" y="0"/>
            <a:ext cx="2919412" cy="495300"/>
          </a:xfrm>
          <a:prstGeom prst="rect">
            <a:avLst/>
          </a:prstGeom>
        </p:spPr>
        <p:txBody>
          <a:bodyPr vert="horz" lIns="91300" tIns="45651" rIns="91300" bIns="45651" rtlCol="0"/>
          <a:lstStyle>
            <a:lvl1pPr algn="r">
              <a:defRPr sz="1200"/>
            </a:lvl1pPr>
          </a:lstStyle>
          <a:p>
            <a:fld id="{5D23B373-0D6E-4E06-951C-C3205AE916D0}" type="datetimeFigureOut">
              <a:rPr kumimoji="1" lang="ja-JP" altLang="en-US" smtClean="0"/>
              <a:t>2025/6/24</a:t>
            </a:fld>
            <a:endParaRPr kumimoji="1" lang="ja-JP" altLang="en-US"/>
          </a:p>
        </p:txBody>
      </p:sp>
      <p:sp>
        <p:nvSpPr>
          <p:cNvPr id="1299"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300" tIns="45651" rIns="91300" bIns="45651" rtlCol="0" anchor="ctr"/>
          <a:lstStyle/>
          <a:p>
            <a:endParaRPr lang="ja-JP" altLang="en-US"/>
          </a:p>
        </p:txBody>
      </p:sp>
      <p:sp>
        <p:nvSpPr>
          <p:cNvPr id="1300" name="ノート プレースホルダー 4"/>
          <p:cNvSpPr>
            <a:spLocks noGrp="1"/>
          </p:cNvSpPr>
          <p:nvPr>
            <p:ph type="body" sz="quarter" idx="3"/>
          </p:nvPr>
        </p:nvSpPr>
        <p:spPr>
          <a:xfrm>
            <a:off x="673100" y="4748213"/>
            <a:ext cx="5389563" cy="3884612"/>
          </a:xfrm>
          <a:prstGeom prst="rect">
            <a:avLst/>
          </a:prstGeom>
        </p:spPr>
        <p:txBody>
          <a:bodyPr vert="horz" lIns="91300" tIns="45651" rIns="91300" bIns="4565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301" name="フッター プレースホルダー 5"/>
          <p:cNvSpPr>
            <a:spLocks noGrp="1"/>
          </p:cNvSpPr>
          <p:nvPr>
            <p:ph type="ftr" sz="quarter" idx="4"/>
          </p:nvPr>
        </p:nvSpPr>
        <p:spPr>
          <a:xfrm>
            <a:off x="9" y="9371018"/>
            <a:ext cx="2919413" cy="495300"/>
          </a:xfrm>
          <a:prstGeom prst="rect">
            <a:avLst/>
          </a:prstGeom>
        </p:spPr>
        <p:txBody>
          <a:bodyPr vert="horz" lIns="91300" tIns="45651" rIns="91300" bIns="45651" rtlCol="0" anchor="b"/>
          <a:lstStyle>
            <a:lvl1pPr algn="l">
              <a:defRPr sz="1200"/>
            </a:lvl1pPr>
          </a:lstStyle>
          <a:p>
            <a:endParaRPr kumimoji="1" lang="ja-JP" altLang="en-US"/>
          </a:p>
        </p:txBody>
      </p:sp>
      <p:sp>
        <p:nvSpPr>
          <p:cNvPr id="1302" name="スライド番号プレースホルダー 6"/>
          <p:cNvSpPr>
            <a:spLocks noGrp="1"/>
          </p:cNvSpPr>
          <p:nvPr>
            <p:ph type="sldNum" sz="quarter" idx="5"/>
          </p:nvPr>
        </p:nvSpPr>
        <p:spPr>
          <a:xfrm>
            <a:off x="3814763" y="9371018"/>
            <a:ext cx="2919412" cy="495300"/>
          </a:xfrm>
          <a:prstGeom prst="rect">
            <a:avLst/>
          </a:prstGeom>
        </p:spPr>
        <p:txBody>
          <a:bodyPr vert="horz" lIns="91300" tIns="45651" rIns="91300" bIns="45651" rtlCol="0" anchor="b"/>
          <a:lstStyle>
            <a:lvl1pPr algn="r">
              <a:defRPr sz="1200"/>
            </a:lvl1pPr>
          </a:lstStyle>
          <a:p>
            <a:fld id="{F8E5184A-5F3D-41FA-88B1-EE12723C0EBC}" type="slidenum">
              <a:rPr kumimoji="1" lang="ja-JP" altLang="en-US" smtClean="0"/>
              <a:t>‹#›</a:t>
            </a:fld>
            <a:endParaRPr kumimoji="1" lang="ja-JP" altLang="en-US"/>
          </a:p>
        </p:txBody>
      </p:sp>
    </p:spTree>
    <p:extLst>
      <p:ext uri="{BB962C8B-B14F-4D97-AF65-F5344CB8AC3E}">
        <p14:creationId xmlns:p14="http://schemas.microsoft.com/office/powerpoint/2010/main" val="40038200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1</a:t>
            </a:fld>
            <a:endParaRPr kumimoji="1" lang="ja-JP" altLang="en-US"/>
          </a:p>
        </p:txBody>
      </p:sp>
    </p:spTree>
    <p:extLst>
      <p:ext uri="{BB962C8B-B14F-4D97-AF65-F5344CB8AC3E}">
        <p14:creationId xmlns:p14="http://schemas.microsoft.com/office/powerpoint/2010/main" val="11491763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10</a:t>
            </a:fld>
            <a:endParaRPr kumimoji="1" lang="ja-JP" altLang="en-US"/>
          </a:p>
        </p:txBody>
      </p:sp>
    </p:spTree>
    <p:extLst>
      <p:ext uri="{BB962C8B-B14F-4D97-AF65-F5344CB8AC3E}">
        <p14:creationId xmlns:p14="http://schemas.microsoft.com/office/powerpoint/2010/main" val="4901062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E5184A-5F3D-41FA-88B1-EE12723C0EBC}" type="slidenum">
              <a:rPr kumimoji="1" lang="ja-JP" altLang="en-US" smtClean="0"/>
              <a:t>11</a:t>
            </a:fld>
            <a:endParaRPr kumimoji="1" lang="ja-JP" altLang="en-US"/>
          </a:p>
        </p:txBody>
      </p:sp>
    </p:spTree>
    <p:extLst>
      <p:ext uri="{BB962C8B-B14F-4D97-AF65-F5344CB8AC3E}">
        <p14:creationId xmlns:p14="http://schemas.microsoft.com/office/powerpoint/2010/main" val="5477938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12</a:t>
            </a:fld>
            <a:endParaRPr kumimoji="1" lang="ja-JP" altLang="en-US"/>
          </a:p>
        </p:txBody>
      </p:sp>
    </p:spTree>
    <p:extLst>
      <p:ext uri="{BB962C8B-B14F-4D97-AF65-F5344CB8AC3E}">
        <p14:creationId xmlns:p14="http://schemas.microsoft.com/office/powerpoint/2010/main" val="20598099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13</a:t>
            </a:fld>
            <a:endParaRPr kumimoji="1" lang="ja-JP" altLang="en-US"/>
          </a:p>
        </p:txBody>
      </p:sp>
    </p:spTree>
    <p:extLst>
      <p:ext uri="{BB962C8B-B14F-4D97-AF65-F5344CB8AC3E}">
        <p14:creationId xmlns:p14="http://schemas.microsoft.com/office/powerpoint/2010/main" val="25627261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14</a:t>
            </a:fld>
            <a:endParaRPr kumimoji="1" lang="ja-JP" altLang="en-US"/>
          </a:p>
        </p:txBody>
      </p:sp>
    </p:spTree>
    <p:extLst>
      <p:ext uri="{BB962C8B-B14F-4D97-AF65-F5344CB8AC3E}">
        <p14:creationId xmlns:p14="http://schemas.microsoft.com/office/powerpoint/2010/main" val="24842173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15</a:t>
            </a:fld>
            <a:endParaRPr kumimoji="1" lang="ja-JP" altLang="en-US"/>
          </a:p>
        </p:txBody>
      </p:sp>
    </p:spTree>
    <p:extLst>
      <p:ext uri="{BB962C8B-B14F-4D97-AF65-F5344CB8AC3E}">
        <p14:creationId xmlns:p14="http://schemas.microsoft.com/office/powerpoint/2010/main" val="31343849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16</a:t>
            </a:fld>
            <a:endParaRPr kumimoji="1" lang="ja-JP" altLang="en-US"/>
          </a:p>
        </p:txBody>
      </p:sp>
    </p:spTree>
    <p:extLst>
      <p:ext uri="{BB962C8B-B14F-4D97-AF65-F5344CB8AC3E}">
        <p14:creationId xmlns:p14="http://schemas.microsoft.com/office/powerpoint/2010/main" val="27172887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17</a:t>
            </a:fld>
            <a:endParaRPr kumimoji="1" lang="ja-JP" altLang="en-US"/>
          </a:p>
        </p:txBody>
      </p:sp>
    </p:spTree>
    <p:extLst>
      <p:ext uri="{BB962C8B-B14F-4D97-AF65-F5344CB8AC3E}">
        <p14:creationId xmlns:p14="http://schemas.microsoft.com/office/powerpoint/2010/main" val="33120657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18</a:t>
            </a:fld>
            <a:endParaRPr kumimoji="1" lang="ja-JP" altLang="en-US"/>
          </a:p>
        </p:txBody>
      </p:sp>
    </p:spTree>
    <p:extLst>
      <p:ext uri="{BB962C8B-B14F-4D97-AF65-F5344CB8AC3E}">
        <p14:creationId xmlns:p14="http://schemas.microsoft.com/office/powerpoint/2010/main" val="21165704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19</a:t>
            </a:fld>
            <a:endParaRPr kumimoji="1" lang="ja-JP" altLang="en-US"/>
          </a:p>
        </p:txBody>
      </p:sp>
    </p:spTree>
    <p:extLst>
      <p:ext uri="{BB962C8B-B14F-4D97-AF65-F5344CB8AC3E}">
        <p14:creationId xmlns:p14="http://schemas.microsoft.com/office/powerpoint/2010/main" val="3046485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2</a:t>
            </a:fld>
            <a:endParaRPr kumimoji="1" lang="ja-JP" altLang="en-US"/>
          </a:p>
        </p:txBody>
      </p:sp>
    </p:spTree>
    <p:extLst>
      <p:ext uri="{BB962C8B-B14F-4D97-AF65-F5344CB8AC3E}">
        <p14:creationId xmlns:p14="http://schemas.microsoft.com/office/powerpoint/2010/main" val="21537774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20</a:t>
            </a:fld>
            <a:endParaRPr kumimoji="1" lang="ja-JP" altLang="en-US"/>
          </a:p>
        </p:txBody>
      </p:sp>
    </p:spTree>
    <p:extLst>
      <p:ext uri="{BB962C8B-B14F-4D97-AF65-F5344CB8AC3E}">
        <p14:creationId xmlns:p14="http://schemas.microsoft.com/office/powerpoint/2010/main" val="27000013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21</a:t>
            </a:fld>
            <a:endParaRPr kumimoji="1" lang="ja-JP" altLang="en-US"/>
          </a:p>
        </p:txBody>
      </p:sp>
    </p:spTree>
    <p:extLst>
      <p:ext uri="{BB962C8B-B14F-4D97-AF65-F5344CB8AC3E}">
        <p14:creationId xmlns:p14="http://schemas.microsoft.com/office/powerpoint/2010/main" val="35155494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22</a:t>
            </a:fld>
            <a:endParaRPr kumimoji="1" lang="ja-JP" altLang="en-US"/>
          </a:p>
        </p:txBody>
      </p:sp>
    </p:spTree>
    <p:extLst>
      <p:ext uri="{BB962C8B-B14F-4D97-AF65-F5344CB8AC3E}">
        <p14:creationId xmlns:p14="http://schemas.microsoft.com/office/powerpoint/2010/main" val="14132281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23</a:t>
            </a:fld>
            <a:endParaRPr kumimoji="1" lang="ja-JP" altLang="en-US"/>
          </a:p>
        </p:txBody>
      </p:sp>
    </p:spTree>
    <p:extLst>
      <p:ext uri="{BB962C8B-B14F-4D97-AF65-F5344CB8AC3E}">
        <p14:creationId xmlns:p14="http://schemas.microsoft.com/office/powerpoint/2010/main" val="4484045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24</a:t>
            </a:fld>
            <a:endParaRPr kumimoji="1" lang="ja-JP" altLang="en-US"/>
          </a:p>
        </p:txBody>
      </p:sp>
    </p:spTree>
    <p:extLst>
      <p:ext uri="{BB962C8B-B14F-4D97-AF65-F5344CB8AC3E}">
        <p14:creationId xmlns:p14="http://schemas.microsoft.com/office/powerpoint/2010/main" val="28391273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25</a:t>
            </a:fld>
            <a:endParaRPr kumimoji="1" lang="ja-JP" altLang="en-US"/>
          </a:p>
        </p:txBody>
      </p:sp>
    </p:spTree>
    <p:extLst>
      <p:ext uri="{BB962C8B-B14F-4D97-AF65-F5344CB8AC3E}">
        <p14:creationId xmlns:p14="http://schemas.microsoft.com/office/powerpoint/2010/main" val="9758454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26</a:t>
            </a:fld>
            <a:endParaRPr kumimoji="1" lang="ja-JP" altLang="en-US"/>
          </a:p>
        </p:txBody>
      </p:sp>
    </p:spTree>
    <p:extLst>
      <p:ext uri="{BB962C8B-B14F-4D97-AF65-F5344CB8AC3E}">
        <p14:creationId xmlns:p14="http://schemas.microsoft.com/office/powerpoint/2010/main" val="13145203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27</a:t>
            </a:fld>
            <a:endParaRPr kumimoji="1" lang="ja-JP" altLang="en-US"/>
          </a:p>
        </p:txBody>
      </p:sp>
    </p:spTree>
    <p:extLst>
      <p:ext uri="{BB962C8B-B14F-4D97-AF65-F5344CB8AC3E}">
        <p14:creationId xmlns:p14="http://schemas.microsoft.com/office/powerpoint/2010/main" val="38154537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28</a:t>
            </a:fld>
            <a:endParaRPr kumimoji="1" lang="ja-JP" altLang="en-US"/>
          </a:p>
        </p:txBody>
      </p:sp>
    </p:spTree>
    <p:extLst>
      <p:ext uri="{BB962C8B-B14F-4D97-AF65-F5344CB8AC3E}">
        <p14:creationId xmlns:p14="http://schemas.microsoft.com/office/powerpoint/2010/main" val="9278908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29</a:t>
            </a:fld>
            <a:endParaRPr kumimoji="1" lang="ja-JP" altLang="en-US"/>
          </a:p>
        </p:txBody>
      </p:sp>
    </p:spTree>
    <p:extLst>
      <p:ext uri="{BB962C8B-B14F-4D97-AF65-F5344CB8AC3E}">
        <p14:creationId xmlns:p14="http://schemas.microsoft.com/office/powerpoint/2010/main" val="1568993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3</a:t>
            </a:fld>
            <a:endParaRPr kumimoji="1" lang="ja-JP" altLang="en-US"/>
          </a:p>
        </p:txBody>
      </p:sp>
    </p:spTree>
    <p:extLst>
      <p:ext uri="{BB962C8B-B14F-4D97-AF65-F5344CB8AC3E}">
        <p14:creationId xmlns:p14="http://schemas.microsoft.com/office/powerpoint/2010/main" val="317693384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30</a:t>
            </a:fld>
            <a:endParaRPr kumimoji="1" lang="ja-JP" altLang="en-US"/>
          </a:p>
        </p:txBody>
      </p:sp>
    </p:spTree>
    <p:extLst>
      <p:ext uri="{BB962C8B-B14F-4D97-AF65-F5344CB8AC3E}">
        <p14:creationId xmlns:p14="http://schemas.microsoft.com/office/powerpoint/2010/main" val="2843279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31</a:t>
            </a:fld>
            <a:endParaRPr kumimoji="1" lang="ja-JP" altLang="en-US"/>
          </a:p>
        </p:txBody>
      </p:sp>
    </p:spTree>
    <p:extLst>
      <p:ext uri="{BB962C8B-B14F-4D97-AF65-F5344CB8AC3E}">
        <p14:creationId xmlns:p14="http://schemas.microsoft.com/office/powerpoint/2010/main" val="228728059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32</a:t>
            </a:fld>
            <a:endParaRPr kumimoji="1" lang="ja-JP" altLang="en-US"/>
          </a:p>
        </p:txBody>
      </p:sp>
    </p:spTree>
    <p:extLst>
      <p:ext uri="{BB962C8B-B14F-4D97-AF65-F5344CB8AC3E}">
        <p14:creationId xmlns:p14="http://schemas.microsoft.com/office/powerpoint/2010/main" val="18370869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33</a:t>
            </a:fld>
            <a:endParaRPr kumimoji="1" lang="ja-JP" altLang="en-US"/>
          </a:p>
        </p:txBody>
      </p:sp>
    </p:spTree>
    <p:extLst>
      <p:ext uri="{BB962C8B-B14F-4D97-AF65-F5344CB8AC3E}">
        <p14:creationId xmlns:p14="http://schemas.microsoft.com/office/powerpoint/2010/main" val="22131898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34</a:t>
            </a:fld>
            <a:endParaRPr kumimoji="1" lang="ja-JP" altLang="en-US"/>
          </a:p>
        </p:txBody>
      </p:sp>
    </p:spTree>
    <p:extLst>
      <p:ext uri="{BB962C8B-B14F-4D97-AF65-F5344CB8AC3E}">
        <p14:creationId xmlns:p14="http://schemas.microsoft.com/office/powerpoint/2010/main" val="12800061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35</a:t>
            </a:fld>
            <a:endParaRPr kumimoji="1" lang="ja-JP" altLang="en-US"/>
          </a:p>
        </p:txBody>
      </p:sp>
    </p:spTree>
    <p:extLst>
      <p:ext uri="{BB962C8B-B14F-4D97-AF65-F5344CB8AC3E}">
        <p14:creationId xmlns:p14="http://schemas.microsoft.com/office/powerpoint/2010/main" val="367513107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36</a:t>
            </a:fld>
            <a:endParaRPr kumimoji="1" lang="ja-JP" altLang="en-US"/>
          </a:p>
        </p:txBody>
      </p:sp>
    </p:spTree>
    <p:extLst>
      <p:ext uri="{BB962C8B-B14F-4D97-AF65-F5344CB8AC3E}">
        <p14:creationId xmlns:p14="http://schemas.microsoft.com/office/powerpoint/2010/main" val="400090936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37</a:t>
            </a:fld>
            <a:endParaRPr kumimoji="1" lang="ja-JP" altLang="en-US"/>
          </a:p>
        </p:txBody>
      </p:sp>
    </p:spTree>
    <p:extLst>
      <p:ext uri="{BB962C8B-B14F-4D97-AF65-F5344CB8AC3E}">
        <p14:creationId xmlns:p14="http://schemas.microsoft.com/office/powerpoint/2010/main" val="21228174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38</a:t>
            </a:fld>
            <a:endParaRPr kumimoji="1" lang="ja-JP" altLang="en-US"/>
          </a:p>
        </p:txBody>
      </p:sp>
    </p:spTree>
    <p:extLst>
      <p:ext uri="{BB962C8B-B14F-4D97-AF65-F5344CB8AC3E}">
        <p14:creationId xmlns:p14="http://schemas.microsoft.com/office/powerpoint/2010/main" val="168279322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39</a:t>
            </a:fld>
            <a:endParaRPr kumimoji="1" lang="ja-JP" altLang="en-US"/>
          </a:p>
        </p:txBody>
      </p:sp>
    </p:spTree>
    <p:extLst>
      <p:ext uri="{BB962C8B-B14F-4D97-AF65-F5344CB8AC3E}">
        <p14:creationId xmlns:p14="http://schemas.microsoft.com/office/powerpoint/2010/main" val="1659787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4</a:t>
            </a:fld>
            <a:endParaRPr kumimoji="1" lang="ja-JP" altLang="en-US"/>
          </a:p>
        </p:txBody>
      </p:sp>
    </p:spTree>
    <p:extLst>
      <p:ext uri="{BB962C8B-B14F-4D97-AF65-F5344CB8AC3E}">
        <p14:creationId xmlns:p14="http://schemas.microsoft.com/office/powerpoint/2010/main" val="186692154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40</a:t>
            </a:fld>
            <a:endParaRPr kumimoji="1" lang="ja-JP" altLang="en-US"/>
          </a:p>
        </p:txBody>
      </p:sp>
    </p:spTree>
    <p:extLst>
      <p:ext uri="{BB962C8B-B14F-4D97-AF65-F5344CB8AC3E}">
        <p14:creationId xmlns:p14="http://schemas.microsoft.com/office/powerpoint/2010/main" val="196961397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41</a:t>
            </a:fld>
            <a:endParaRPr kumimoji="1" lang="ja-JP" altLang="en-US"/>
          </a:p>
        </p:txBody>
      </p:sp>
    </p:spTree>
    <p:extLst>
      <p:ext uri="{BB962C8B-B14F-4D97-AF65-F5344CB8AC3E}">
        <p14:creationId xmlns:p14="http://schemas.microsoft.com/office/powerpoint/2010/main" val="301541952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42</a:t>
            </a:fld>
            <a:endParaRPr kumimoji="1" lang="ja-JP" altLang="en-US"/>
          </a:p>
        </p:txBody>
      </p:sp>
    </p:spTree>
    <p:extLst>
      <p:ext uri="{BB962C8B-B14F-4D97-AF65-F5344CB8AC3E}">
        <p14:creationId xmlns:p14="http://schemas.microsoft.com/office/powerpoint/2010/main" val="49915429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43</a:t>
            </a:fld>
            <a:endParaRPr kumimoji="1" lang="ja-JP" altLang="en-US"/>
          </a:p>
        </p:txBody>
      </p:sp>
    </p:spTree>
    <p:extLst>
      <p:ext uri="{BB962C8B-B14F-4D97-AF65-F5344CB8AC3E}">
        <p14:creationId xmlns:p14="http://schemas.microsoft.com/office/powerpoint/2010/main" val="389675936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44</a:t>
            </a:fld>
            <a:endParaRPr kumimoji="1" lang="ja-JP" altLang="en-US"/>
          </a:p>
        </p:txBody>
      </p:sp>
    </p:spTree>
    <p:extLst>
      <p:ext uri="{BB962C8B-B14F-4D97-AF65-F5344CB8AC3E}">
        <p14:creationId xmlns:p14="http://schemas.microsoft.com/office/powerpoint/2010/main" val="2109051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5</a:t>
            </a:fld>
            <a:endParaRPr kumimoji="1" lang="ja-JP" altLang="en-US"/>
          </a:p>
        </p:txBody>
      </p:sp>
    </p:spTree>
    <p:extLst>
      <p:ext uri="{BB962C8B-B14F-4D97-AF65-F5344CB8AC3E}">
        <p14:creationId xmlns:p14="http://schemas.microsoft.com/office/powerpoint/2010/main" val="5068929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956C13-B024-274A-8C9F-D8FDED7F909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46A46E7-354F-D19C-89FE-EB0B0597B3E8}"/>
              </a:ext>
            </a:extLst>
          </p:cNvPr>
          <p:cNvSpPr>
            <a:spLocks noGrp="1" noRot="1" noChangeAspect="1"/>
          </p:cNvSpPr>
          <p:nvPr>
            <p:ph type="sldImg"/>
          </p:nvPr>
        </p:nvSpPr>
        <p:spPr>
          <a:xfrm>
            <a:off x="409575" y="1233488"/>
            <a:ext cx="5916613" cy="3328987"/>
          </a:xfrm>
        </p:spPr>
      </p:sp>
      <p:sp>
        <p:nvSpPr>
          <p:cNvPr id="3" name="ノート プレースホルダー 2">
            <a:extLst>
              <a:ext uri="{FF2B5EF4-FFF2-40B4-BE49-F238E27FC236}">
                <a16:creationId xmlns:a16="http://schemas.microsoft.com/office/drawing/2014/main" id="{8EAD3CD5-FA06-0E2C-3A0E-BA7D68E7EEA2}"/>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77A230C-1906-1025-5EC0-89317EE9C233}"/>
              </a:ext>
            </a:extLst>
          </p:cNvPr>
          <p:cNvSpPr>
            <a:spLocks noGrp="1"/>
          </p:cNvSpPr>
          <p:nvPr>
            <p:ph type="sldNum" sz="quarter" idx="5"/>
          </p:nvPr>
        </p:nvSpPr>
        <p:spPr/>
        <p:txBody>
          <a:bodyPr/>
          <a:lstStyle/>
          <a:p>
            <a:fld id="{F8E5184A-5F3D-41FA-88B1-EE12723C0EBC}" type="slidenum">
              <a:rPr kumimoji="1" lang="ja-JP" altLang="en-US" smtClean="0"/>
              <a:t>6</a:t>
            </a:fld>
            <a:endParaRPr kumimoji="1" lang="ja-JP" altLang="en-US"/>
          </a:p>
        </p:txBody>
      </p:sp>
    </p:spTree>
    <p:extLst>
      <p:ext uri="{BB962C8B-B14F-4D97-AF65-F5344CB8AC3E}">
        <p14:creationId xmlns:p14="http://schemas.microsoft.com/office/powerpoint/2010/main" val="15162395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E5184A-5F3D-41FA-88B1-EE12723C0EBC}" type="slidenum">
              <a:rPr kumimoji="1" lang="ja-JP" altLang="en-US" smtClean="0"/>
              <a:t>7</a:t>
            </a:fld>
            <a:endParaRPr kumimoji="1" lang="ja-JP" altLang="en-US"/>
          </a:p>
        </p:txBody>
      </p:sp>
    </p:spTree>
    <p:extLst>
      <p:ext uri="{BB962C8B-B14F-4D97-AF65-F5344CB8AC3E}">
        <p14:creationId xmlns:p14="http://schemas.microsoft.com/office/powerpoint/2010/main" val="21487679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8</a:t>
            </a:fld>
            <a:endParaRPr kumimoji="1" lang="ja-JP" altLang="en-US"/>
          </a:p>
        </p:txBody>
      </p:sp>
    </p:spTree>
    <p:extLst>
      <p:ext uri="{BB962C8B-B14F-4D97-AF65-F5344CB8AC3E}">
        <p14:creationId xmlns:p14="http://schemas.microsoft.com/office/powerpoint/2010/main" val="41588506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9</a:t>
            </a:fld>
            <a:endParaRPr kumimoji="1" lang="ja-JP" altLang="en-US"/>
          </a:p>
        </p:txBody>
      </p:sp>
    </p:spTree>
    <p:extLst>
      <p:ext uri="{BB962C8B-B14F-4D97-AF65-F5344CB8AC3E}">
        <p14:creationId xmlns:p14="http://schemas.microsoft.com/office/powerpoint/2010/main" val="1520533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Slide Number Placeholder 8">
            <a:extLst>
              <a:ext uri="{FF2B5EF4-FFF2-40B4-BE49-F238E27FC236}">
                <a16:creationId xmlns:a16="http://schemas.microsoft.com/office/drawing/2014/main" id="{F2552A36-484A-4AA8-BDA8-77E1B73AB490}"/>
              </a:ext>
            </a:extLst>
          </p:cNvPr>
          <p:cNvSpPr>
            <a:spLocks noGrp="1"/>
          </p:cNvSpPr>
          <p:nvPr>
            <p:ph type="sldNum" sz="quarter" idx="12"/>
          </p:nvPr>
        </p:nvSpPr>
        <p:spPr>
          <a:xfrm>
            <a:off x="11582400" y="6509444"/>
            <a:ext cx="609600" cy="348557"/>
          </a:xfrm>
          <a:prstGeom prst="rect">
            <a:avLst/>
          </a:prstGeom>
        </p:spPr>
        <p:txBody>
          <a:bodyPr/>
          <a:lstStyle>
            <a:lvl1pPr algn="r">
              <a:defRPr sz="1400">
                <a:latin typeface="Meiryo UI" panose="020B0604030504040204" pitchFamily="50" charset="-128"/>
                <a:ea typeface="Meiryo UI" panose="020B0604030504040204" pitchFamily="50" charset="-128"/>
              </a:defRPr>
            </a:lvl1pPr>
          </a:lstStyle>
          <a:p>
            <a:pPr>
              <a:defRPr/>
            </a:pPr>
            <a:fld id="{7DE63CFC-9FCE-47C5-8094-560B20205859}"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65625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10173678" cy="746992"/>
          </a:xfrm>
        </p:spPr>
        <p:txBody>
          <a:bodyPr/>
          <a:lstStyle>
            <a:lvl1pPr>
              <a:defRPr sz="3200" b="1">
                <a:solidFill>
                  <a:srgbClr val="1D6FA9"/>
                </a:solidFill>
                <a:latin typeface="游ゴシック" panose="020B0400000000000000" pitchFamily="50" charset="-128"/>
                <a:ea typeface="游ゴシック" panose="020B0400000000000000" pitchFamily="50" charset="-128"/>
              </a:defRPr>
            </a:lvl1pPr>
          </a:lstStyle>
          <a:p>
            <a:r>
              <a:rPr lang="ja-JP" altLang="en-US" dirty="0"/>
              <a:t>マスター タイトルの書式設定</a:t>
            </a: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12190404" cy="0"/>
          </a:xfrm>
          <a:prstGeom prst="line">
            <a:avLst/>
          </a:prstGeom>
          <a:noFill/>
          <a:ln w="19050" cap="flat" cmpd="sng" algn="ctr">
            <a:solidFill>
              <a:schemeClr val="tx1">
                <a:lumMod val="50000"/>
                <a:lumOff val="50000"/>
              </a:schemeClr>
            </a:solidFill>
            <a:prstDash val="solid"/>
            <a:round/>
            <a:headEnd type="none" w="med" len="med"/>
            <a:tailEnd type="none" w="med" len="med"/>
          </a:ln>
          <a:effectLst/>
        </p:spPr>
      </p:cxnSp>
      <p:sp>
        <p:nvSpPr>
          <p:cNvPr id="9" name="Slide Number Placeholder 8">
            <a:extLst>
              <a:ext uri="{FF2B5EF4-FFF2-40B4-BE49-F238E27FC236}">
                <a16:creationId xmlns:a16="http://schemas.microsoft.com/office/drawing/2014/main" id="{F2552A36-484A-4AA8-BDA8-77E1B73AB490}"/>
              </a:ext>
            </a:extLst>
          </p:cNvPr>
          <p:cNvSpPr>
            <a:spLocks noGrp="1"/>
          </p:cNvSpPr>
          <p:nvPr>
            <p:ph type="sldNum" sz="quarter" idx="12"/>
          </p:nvPr>
        </p:nvSpPr>
        <p:spPr>
          <a:xfrm>
            <a:off x="11582400" y="6509444"/>
            <a:ext cx="609600" cy="348557"/>
          </a:xfrm>
          <a:prstGeom prst="rect">
            <a:avLst/>
          </a:prstGeom>
        </p:spPr>
        <p:txBody>
          <a:bodyPr/>
          <a:lstStyle>
            <a:lvl1pPr algn="r">
              <a:defRPr sz="1400">
                <a:latin typeface="Meiryo UI" panose="020B0604030504040204" pitchFamily="50" charset="-128"/>
                <a:ea typeface="Meiryo UI" panose="020B0604030504040204" pitchFamily="50" charset="-128"/>
              </a:defRPr>
            </a:lvl1pPr>
          </a:lstStyle>
          <a:p>
            <a:pPr>
              <a:defRPr/>
            </a:pPr>
            <a:fld id="{7DE63CFC-9FCE-47C5-8094-560B20205859}"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429398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2.xml"/><Relationship Id="rId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84F7E6F4-64F1-4B70-8C89-43FFEAB0AC47}"/>
              </a:ext>
            </a:extLst>
          </p:cNvPr>
          <p:cNvGraphicFramePr>
            <a:graphicFrameLocks noChangeAspect="1"/>
          </p:cNvGraphicFramePr>
          <p:nvPr userDrawn="1">
            <p:custDataLst>
              <p:tags r:id="rId5"/>
            </p:custDataLst>
            <p:extLst>
              <p:ext uri="{D42A27DB-BD31-4B8C-83A1-F6EECF244321}">
                <p14:modId xmlns:p14="http://schemas.microsoft.com/office/powerpoint/2010/main" val="1617451316"/>
              </p:ext>
            </p:extLst>
          </p:nvPr>
        </p:nvGraphicFramePr>
        <p:xfrm>
          <a:off x="1955" y="1588"/>
          <a:ext cx="1954" cy="1588"/>
        </p:xfrm>
        <a:graphic>
          <a:graphicData uri="http://schemas.openxmlformats.org/presentationml/2006/ole">
            <mc:AlternateContent xmlns:mc="http://schemas.openxmlformats.org/markup-compatibility/2006">
              <mc:Choice xmlns:v="urn:schemas-microsoft-com:vml" Requires="v">
                <p:oleObj spid="_x0000_s1153" name="think-cell スライド" r:id="rId6" imgW="592" imgH="591" progId="TCLayout.ActiveDocument.1">
                  <p:embed/>
                </p:oleObj>
              </mc:Choice>
              <mc:Fallback>
                <p:oleObj name="think-cell スライド" r:id="rId6" imgW="592" imgH="591" progId="TCLayout.ActiveDocument.1">
                  <p:embed/>
                  <p:pic>
                    <p:nvPicPr>
                      <p:cNvPr id="3" name="オブジェクト 2" hidden="1">
                        <a:extLst>
                          <a:ext uri="{FF2B5EF4-FFF2-40B4-BE49-F238E27FC236}">
                            <a16:creationId xmlns:a16="http://schemas.microsoft.com/office/drawing/2014/main" id="{84F7E6F4-64F1-4B70-8C89-43FFEAB0AC47}"/>
                          </a:ext>
                        </a:extLst>
                      </p:cNvPr>
                      <p:cNvPicPr/>
                      <p:nvPr/>
                    </p:nvPicPr>
                    <p:blipFill>
                      <a:blip r:embed="rId7"/>
                      <a:stretch>
                        <a:fillRect/>
                      </a:stretch>
                    </p:blipFill>
                    <p:spPr>
                      <a:xfrm>
                        <a:off x="1955" y="1588"/>
                        <a:ext cx="1954" cy="1588"/>
                      </a:xfrm>
                      <a:prstGeom prst="rect">
                        <a:avLst/>
                      </a:prstGeom>
                    </p:spPr>
                  </p:pic>
                </p:oleObj>
              </mc:Fallback>
            </mc:AlternateContent>
          </a:graphicData>
        </a:graphic>
      </p:graphicFrame>
      <p:sp>
        <p:nvSpPr>
          <p:cNvPr id="1025" name="Rectangle 2"/>
          <p:cNvSpPr>
            <a:spLocks noGrp="1" noChangeArrowheads="1"/>
          </p:cNvSpPr>
          <p:nvPr>
            <p:ph type="body" idx="1"/>
          </p:nvPr>
        </p:nvSpPr>
        <p:spPr>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9" name="Rectangle 6"/>
          <p:cNvSpPr>
            <a:spLocks noChangeArrowheads="1"/>
          </p:cNvSpPr>
          <p:nvPr/>
        </p:nvSpPr>
        <p:spPr>
          <a:xfrm>
            <a:off x="0" y="1"/>
            <a:ext cx="12192000" cy="366713"/>
          </a:xfrm>
          <a:prstGeom prst="rect">
            <a:avLst/>
          </a:prstGeom>
          <a:no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4" name="Rectangle 22"/>
          <p:cNvSpPr>
            <a:spLocks noGrp="1" noChangeArrowheads="1"/>
          </p:cNvSpPr>
          <p:nvPr>
            <p:ph type="title"/>
          </p:nvPr>
        </p:nvSpPr>
        <p:spPr>
          <a:xfrm>
            <a:off x="0" y="0"/>
            <a:ext cx="10173678"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6" name="Slide Number Placeholder 8">
            <a:extLst>
              <a:ext uri="{FF2B5EF4-FFF2-40B4-BE49-F238E27FC236}">
                <a16:creationId xmlns:a16="http://schemas.microsoft.com/office/drawing/2014/main" id="{F2552A36-484A-4AA8-BDA8-77E1B73AB490}"/>
              </a:ext>
            </a:extLst>
          </p:cNvPr>
          <p:cNvSpPr>
            <a:spLocks noGrp="1"/>
          </p:cNvSpPr>
          <p:nvPr>
            <p:ph type="sldNum" sz="quarter" idx="4"/>
          </p:nvPr>
        </p:nvSpPr>
        <p:spPr>
          <a:xfrm>
            <a:off x="11582400" y="6509444"/>
            <a:ext cx="609600" cy="348557"/>
          </a:xfrm>
          <a:prstGeom prst="rect">
            <a:avLst/>
          </a:prstGeom>
        </p:spPr>
        <p:txBody>
          <a:bodyPr/>
          <a:lstStyle>
            <a:lvl1pPr algn="r">
              <a:defRPr sz="1400">
                <a:latin typeface="Meiryo UI" panose="020B0604030504040204" pitchFamily="50" charset="-128"/>
                <a:ea typeface="Meiryo UI" panose="020B0604030504040204" pitchFamily="50" charset="-128"/>
              </a:defRPr>
            </a:lvl1pPr>
          </a:lstStyle>
          <a:p>
            <a:pPr>
              <a:defRPr/>
            </a:pPr>
            <a:fld id="{7DE63CFC-9FCE-47C5-8094-560B20205859}"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72147544"/>
      </p:ext>
    </p:extLst>
  </p:cSld>
  <p:clrMap bg1="lt1" tx1="dk1" bg2="lt2" tx2="dk2" accent1="accent1" accent2="accent2" accent3="accent3" accent4="accent4" accent5="accent5" accent6="accent6" hlink="hlink" folHlink="folHlink"/>
  <p:sldLayoutIdLst>
    <p:sldLayoutId id="2147484160" r:id="rId1"/>
    <p:sldLayoutId id="2147484161" r:id="rId2"/>
  </p:sldLayoutIdLst>
  <p:hf hdr="0" dt="0"/>
  <p:txStyles>
    <p:title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1</a:t>
            </a:fld>
            <a:endParaRPr lang="en-US" altLang="ja-JP">
              <a:solidFill>
                <a:srgbClr val="000000"/>
              </a:solidFill>
            </a:endParaRPr>
          </a:p>
        </p:txBody>
      </p:sp>
      <p:sp>
        <p:nvSpPr>
          <p:cNvPr id="6" name="タイトル 1">
            <a:extLst>
              <a:ext uri="{FF2B5EF4-FFF2-40B4-BE49-F238E27FC236}">
                <a16:creationId xmlns:a16="http://schemas.microsoft.com/office/drawing/2014/main" id="{33B3D292-C2BA-492B-B167-1A1D499541FB}"/>
              </a:ext>
            </a:extLst>
          </p:cNvPr>
          <p:cNvSpPr txBox="1">
            <a:spLocks/>
          </p:cNvSpPr>
          <p:nvPr/>
        </p:nvSpPr>
        <p:spPr>
          <a:xfrm>
            <a:off x="16172"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smtClean="0"/>
              <a:t>実施計画作成要領</a:t>
            </a:r>
            <a:endParaRPr lang="ja-JP" altLang="en-US" dirty="0"/>
          </a:p>
        </p:txBody>
      </p:sp>
      <p:sp>
        <p:nvSpPr>
          <p:cNvPr id="9" name="正方形/長方形 8"/>
          <p:cNvSpPr/>
          <p:nvPr/>
        </p:nvSpPr>
        <p:spPr>
          <a:xfrm>
            <a:off x="102298" y="914400"/>
            <a:ext cx="11784902" cy="5644951"/>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 name="正方形/長方形 9">
            <a:extLst>
              <a:ext uri="{FF2B5EF4-FFF2-40B4-BE49-F238E27FC236}">
                <a16:creationId xmlns:a16="http://schemas.microsoft.com/office/drawing/2014/main" id="{56EB6ED4-8BFE-4823-8A76-D79C100B7AF0}"/>
              </a:ext>
            </a:extLst>
          </p:cNvPr>
          <p:cNvSpPr/>
          <p:nvPr/>
        </p:nvSpPr>
        <p:spPr>
          <a:xfrm>
            <a:off x="228683" y="993658"/>
            <a:ext cx="11532131" cy="491094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342900" indent="-342900">
              <a:lnSpc>
                <a:spcPct val="150000"/>
              </a:lnSpc>
              <a:buClr>
                <a:schemeClr val="tx1">
                  <a:lumMod val="75000"/>
                  <a:lumOff val="25000"/>
                </a:schemeClr>
              </a:buClr>
              <a:buFont typeface="Wingdings" panose="05000000000000000000" pitchFamily="2" charset="2"/>
              <a:buChar char="n"/>
            </a:pPr>
            <a:r>
              <a:rPr lang="ja-JP" altLang="en-US" sz="1600" b="1" u="sng" dirty="0">
                <a:solidFill>
                  <a:srgbClr val="FF0000"/>
                </a:solidFill>
                <a:latin typeface="Meiryo UI" panose="020B0604030504040204" pitchFamily="50" charset="-128"/>
                <a:ea typeface="Meiryo UI" panose="020B0604030504040204" pitchFamily="50" charset="-128"/>
              </a:rPr>
              <a:t>「地域まるごとホテル＠三浦半島」の実施計画は本様式を利用して作成</a:t>
            </a: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rPr>
              <a:t>すること。</a:t>
            </a:r>
            <a:endParaRPr lang="en-US" altLang="ja-JP" sz="1600" dirty="0">
              <a:solidFill>
                <a:schemeClr val="tx1">
                  <a:lumMod val="75000"/>
                  <a:lumOff val="25000"/>
                </a:schemeClr>
              </a:solidFill>
              <a:latin typeface="Meiryo UI" panose="020B0604030504040204" pitchFamily="50" charset="-128"/>
              <a:ea typeface="Meiryo UI" panose="020B0604030504040204" pitchFamily="50" charset="-128"/>
            </a:endParaRPr>
          </a:p>
          <a:p>
            <a:pPr marL="285750" indent="-285750">
              <a:lnSpc>
                <a:spcPct val="150000"/>
              </a:lnSpc>
              <a:buClr>
                <a:schemeClr val="tx1">
                  <a:lumMod val="75000"/>
                  <a:lumOff val="25000"/>
                </a:schemeClr>
              </a:buClr>
              <a:buFont typeface="Wingdings" panose="05000000000000000000" pitchFamily="2" charset="2"/>
              <a:buChar char="n"/>
            </a:pP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rPr>
              <a:t>様式内の枠に収まりきらない場合、枠の拡大や様式の複製によるページの追加は可とするが、</a:t>
            </a:r>
            <a:r>
              <a:rPr lang="ja-JP" altLang="en-US" sz="1600" b="1" u="sng" dirty="0">
                <a:solidFill>
                  <a:srgbClr val="FF0000"/>
                </a:solidFill>
                <a:latin typeface="Meiryo UI" panose="020B0604030504040204" pitchFamily="50" charset="-128"/>
                <a:ea typeface="Meiryo UI" panose="020B0604030504040204" pitchFamily="50" charset="-128"/>
              </a:rPr>
              <a:t>項目の変更・削除は不可</a:t>
            </a: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rPr>
              <a:t>とする。</a:t>
            </a:r>
            <a:endParaRPr lang="en-US" altLang="ja-JP" sz="1600" dirty="0">
              <a:solidFill>
                <a:schemeClr val="tx1">
                  <a:lumMod val="75000"/>
                  <a:lumOff val="25000"/>
                </a:schemeClr>
              </a:solidFill>
              <a:latin typeface="Meiryo UI" panose="020B0604030504040204" pitchFamily="50" charset="-128"/>
              <a:ea typeface="Meiryo UI" panose="020B0604030504040204" pitchFamily="50" charset="-128"/>
            </a:endParaRPr>
          </a:p>
          <a:p>
            <a:pPr marL="285750" indent="-285750">
              <a:lnSpc>
                <a:spcPct val="150000"/>
              </a:lnSpc>
              <a:buClr>
                <a:schemeClr val="tx1">
                  <a:lumMod val="75000"/>
                  <a:lumOff val="25000"/>
                </a:schemeClr>
              </a:buClr>
              <a:buFont typeface="Wingdings" panose="05000000000000000000" pitchFamily="2" charset="2"/>
              <a:buChar char="n"/>
            </a:pP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rPr>
              <a:t>本様式に定めのない項目については、補足事項のページに記載すること。</a:t>
            </a:r>
            <a:r>
              <a:rPr lang="ja-JP" altLang="en-US" sz="1600" b="1" u="sng" dirty="0">
                <a:solidFill>
                  <a:srgbClr val="FF0000"/>
                </a:solidFill>
                <a:latin typeface="Meiryo UI" panose="020B0604030504040204" pitchFamily="50" charset="-128"/>
                <a:ea typeface="Meiryo UI" panose="020B0604030504040204" pitchFamily="50" charset="-128"/>
              </a:rPr>
              <a:t>補足事項の上限は５ページ</a:t>
            </a: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rPr>
              <a:t>までとする。ただし、提出が求められていない資料は極力添付しないなど過大なものとならないよう留意すること。</a:t>
            </a:r>
            <a:endParaRPr lang="en-US" altLang="ja-JP" sz="1600" dirty="0">
              <a:solidFill>
                <a:schemeClr val="tx1">
                  <a:lumMod val="75000"/>
                  <a:lumOff val="25000"/>
                </a:schemeClr>
              </a:solidFill>
              <a:latin typeface="Meiryo UI" panose="020B0604030504040204" pitchFamily="50" charset="-128"/>
              <a:ea typeface="Meiryo UI" panose="020B0604030504040204" pitchFamily="50" charset="-128"/>
            </a:endParaRPr>
          </a:p>
          <a:p>
            <a:pPr marL="285750" indent="-285750">
              <a:lnSpc>
                <a:spcPct val="150000"/>
              </a:lnSpc>
              <a:buClr>
                <a:schemeClr val="tx1">
                  <a:lumMod val="75000"/>
                  <a:lumOff val="25000"/>
                </a:schemeClr>
              </a:buClr>
              <a:buFont typeface="Wingdings" panose="05000000000000000000" pitchFamily="2" charset="2"/>
              <a:buChar char="n"/>
            </a:pPr>
            <a:r>
              <a:rPr lang="ja-JP" altLang="en-US" sz="1600" b="1" u="sng" dirty="0">
                <a:solidFill>
                  <a:srgbClr val="FF0000"/>
                </a:solidFill>
                <a:latin typeface="Meiryo UI" panose="020B0604030504040204" pitchFamily="50" charset="-128"/>
                <a:ea typeface="Meiryo UI" panose="020B0604030504040204" pitchFamily="50" charset="-128"/>
              </a:rPr>
              <a:t>文字の標準サイズは</a:t>
            </a:r>
            <a:r>
              <a:rPr lang="en-US" altLang="ja-JP" sz="1600" b="1" u="sng" dirty="0">
                <a:solidFill>
                  <a:srgbClr val="FF0000"/>
                </a:solidFill>
                <a:latin typeface="Meiryo UI" panose="020B0604030504040204" pitchFamily="50" charset="-128"/>
                <a:ea typeface="Meiryo UI" panose="020B0604030504040204" pitchFamily="50" charset="-128"/>
              </a:rPr>
              <a:t>14</a:t>
            </a:r>
            <a:r>
              <a:rPr lang="ja-JP" altLang="en-US" sz="1600" b="1" u="sng" dirty="0">
                <a:solidFill>
                  <a:srgbClr val="FF0000"/>
                </a:solidFill>
                <a:latin typeface="Meiryo UI" panose="020B0604030504040204" pitchFamily="50" charset="-128"/>
                <a:ea typeface="Meiryo UI" panose="020B0604030504040204" pitchFamily="50" charset="-128"/>
              </a:rPr>
              <a:t>～</a:t>
            </a:r>
            <a:r>
              <a:rPr lang="en-US" altLang="ja-JP" sz="1600" b="1" u="sng" dirty="0">
                <a:solidFill>
                  <a:srgbClr val="FF0000"/>
                </a:solidFill>
                <a:latin typeface="Meiryo UI" panose="020B0604030504040204" pitchFamily="50" charset="-128"/>
                <a:ea typeface="Meiryo UI" panose="020B0604030504040204" pitchFamily="50" charset="-128"/>
              </a:rPr>
              <a:t>16</a:t>
            </a:r>
            <a:r>
              <a:rPr lang="ja-JP" altLang="en-US" sz="1600" b="1" u="sng" dirty="0">
                <a:solidFill>
                  <a:srgbClr val="FF0000"/>
                </a:solidFill>
                <a:latin typeface="Meiryo UI" panose="020B0604030504040204" pitchFamily="50" charset="-128"/>
                <a:ea typeface="Meiryo UI" panose="020B0604030504040204" pitchFamily="50" charset="-128"/>
              </a:rPr>
              <a:t>ポイント</a:t>
            </a: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rPr>
              <a:t>とする。最高サイズは指定しないが、最低サイズは</a:t>
            </a:r>
            <a:r>
              <a:rPr lang="en-US" altLang="ja-JP" sz="1600" dirty="0">
                <a:solidFill>
                  <a:schemeClr val="tx1">
                    <a:lumMod val="75000"/>
                    <a:lumOff val="25000"/>
                  </a:schemeClr>
                </a:solidFill>
                <a:latin typeface="Meiryo UI" panose="020B0604030504040204" pitchFamily="50" charset="-128"/>
                <a:ea typeface="Meiryo UI" panose="020B0604030504040204" pitchFamily="50" charset="-128"/>
              </a:rPr>
              <a:t>11</a:t>
            </a: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rPr>
              <a:t>ポイントまでとする。</a:t>
            </a:r>
            <a:endParaRPr lang="en-US" altLang="ja-JP" sz="1600" strike="sngStrike" dirty="0">
              <a:solidFill>
                <a:srgbClr val="00B050"/>
              </a:solidFill>
              <a:latin typeface="Meiryo UI" panose="020B0604030504040204" pitchFamily="50" charset="-128"/>
              <a:ea typeface="Meiryo UI" panose="020B0604030504040204" pitchFamily="50" charset="-128"/>
            </a:endParaRPr>
          </a:p>
          <a:p>
            <a:pPr marL="285750" indent="-285750">
              <a:lnSpc>
                <a:spcPct val="150000"/>
              </a:lnSpc>
              <a:buClr>
                <a:schemeClr val="tx1">
                  <a:lumMod val="75000"/>
                  <a:lumOff val="25000"/>
                </a:schemeClr>
              </a:buClr>
              <a:buFont typeface="Wingdings" panose="05000000000000000000" pitchFamily="2" charset="2"/>
              <a:buChar char="n"/>
            </a:pP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rPr>
              <a:t>本計画の内容を補完するために</a:t>
            </a:r>
            <a:r>
              <a:rPr lang="ja-JP" altLang="en-US" sz="1600" b="1" u="sng" dirty="0">
                <a:solidFill>
                  <a:srgbClr val="FF0000"/>
                </a:solidFill>
                <a:latin typeface="Meiryo UI" panose="020B0604030504040204" pitchFamily="50" charset="-128"/>
                <a:ea typeface="Meiryo UI" panose="020B0604030504040204" pitchFamily="50" charset="-128"/>
              </a:rPr>
              <a:t>写真や図を使用することは可</a:t>
            </a: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rPr>
              <a:t>とするが、本計画に関係のない写真や図は使用しないこと。</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marL="285750" indent="-285750">
              <a:lnSpc>
                <a:spcPct val="150000"/>
              </a:lnSpc>
              <a:buClr>
                <a:schemeClr val="tx1">
                  <a:lumMod val="75000"/>
                  <a:lumOff val="25000"/>
                </a:schemeClr>
              </a:buClr>
              <a:buFont typeface="Wingdings" panose="05000000000000000000" pitchFamily="2" charset="2"/>
              <a:buChar char="n"/>
            </a:pP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rPr>
              <a:t>実施計画に記載した事業については、採択を受けた後に実施する必要があるため、</a:t>
            </a:r>
            <a:r>
              <a:rPr lang="ja-JP" altLang="en-US" sz="1600" b="1" u="sng" dirty="0">
                <a:solidFill>
                  <a:srgbClr val="FF0000"/>
                </a:solidFill>
                <a:latin typeface="Meiryo UI" panose="020B0604030504040204" pitchFamily="50" charset="-128"/>
                <a:ea typeface="Meiryo UI" panose="020B0604030504040204" pitchFamily="50" charset="-128"/>
              </a:rPr>
              <a:t>実施の予定がないものや構想段階のものについては、原則記載しないこと</a:t>
            </a: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rPr>
              <a:t>。やむを得ず、記載する必要がある場合には、その旨がわかるように記載すること。</a:t>
            </a:r>
            <a:endParaRPr lang="en-US" altLang="ja-JP" sz="1600" dirty="0">
              <a:solidFill>
                <a:schemeClr val="tx1">
                  <a:lumMod val="75000"/>
                  <a:lumOff val="25000"/>
                </a:schemeClr>
              </a:solidFill>
              <a:latin typeface="Meiryo UI" panose="020B0604030504040204" pitchFamily="50" charset="-128"/>
              <a:ea typeface="Meiryo UI" panose="020B0604030504040204" pitchFamily="50" charset="-128"/>
            </a:endParaRPr>
          </a:p>
          <a:p>
            <a:pPr marL="285750" indent="-285750">
              <a:lnSpc>
                <a:spcPct val="150000"/>
              </a:lnSpc>
              <a:buClr>
                <a:schemeClr val="tx1">
                  <a:lumMod val="75000"/>
                  <a:lumOff val="25000"/>
                </a:schemeClr>
              </a:buClr>
              <a:buFont typeface="Wingdings" panose="05000000000000000000" pitchFamily="2" charset="2"/>
              <a:buChar char="n"/>
            </a:pPr>
            <a:r>
              <a:rPr lang="ja-JP" altLang="en-US" sz="1600" b="1" u="sng" dirty="0">
                <a:solidFill>
                  <a:srgbClr val="FF0000"/>
                </a:solidFill>
                <a:latin typeface="Meiryo UI" panose="020B0604030504040204" pitchFamily="50" charset="-128"/>
                <a:ea typeface="Meiryo UI" panose="020B0604030504040204" pitchFamily="50" charset="-128"/>
              </a:rPr>
              <a:t>連携事業者に含まれない事業者から協力を得て実施するものについては、その旨を明記</a:t>
            </a: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rPr>
              <a:t>したうえで記載することは可能とする。ただし、パッケージプランとして提供する場合は、連携事業者として参画する必要があるため注意すること。</a:t>
            </a:r>
            <a:endParaRPr lang="en-US" altLang="ja-JP" sz="1600" dirty="0">
              <a:solidFill>
                <a:schemeClr val="tx1">
                  <a:lumMod val="75000"/>
                  <a:lumOff val="25000"/>
                </a:schemeClr>
              </a:solidFill>
              <a:latin typeface="Meiryo UI" panose="020B0604030504040204" pitchFamily="50" charset="-128"/>
              <a:ea typeface="Meiryo UI" panose="020B0604030504040204" pitchFamily="50" charset="-128"/>
            </a:endParaRPr>
          </a:p>
          <a:p>
            <a:pPr marL="285750" indent="-285750">
              <a:lnSpc>
                <a:spcPct val="150000"/>
              </a:lnSpc>
              <a:buClr>
                <a:schemeClr val="tx1">
                  <a:lumMod val="75000"/>
                  <a:lumOff val="25000"/>
                </a:schemeClr>
              </a:buClr>
              <a:buFont typeface="Wingdings" panose="05000000000000000000" pitchFamily="2" charset="2"/>
              <a:buChar char="n"/>
            </a:pP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rPr>
              <a:t>各様式に記載の注意事項に留意の上、作成すること。</a:t>
            </a:r>
          </a:p>
        </p:txBody>
      </p:sp>
    </p:spTree>
    <p:extLst>
      <p:ext uri="{BB962C8B-B14F-4D97-AF65-F5344CB8AC3E}">
        <p14:creationId xmlns:p14="http://schemas.microsoft.com/office/powerpoint/2010/main" val="1795575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6934" y="9236"/>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smtClean="0"/>
              <a:t>地域への波及効果</a:t>
            </a:r>
            <a:endParaRPr lang="ja-JP" altLang="en-US" dirty="0"/>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10</a:t>
            </a:fld>
            <a:endParaRPr lang="en-US" altLang="ja-JP">
              <a:solidFill>
                <a:srgbClr val="000000"/>
              </a:solidFill>
            </a:endParaRPr>
          </a:p>
        </p:txBody>
      </p:sp>
      <p:sp>
        <p:nvSpPr>
          <p:cNvPr id="5" name="Rectangle 12">
            <a:extLst>
              <a:ext uri="{FF2B5EF4-FFF2-40B4-BE49-F238E27FC236}">
                <a16:creationId xmlns:a16="http://schemas.microsoft.com/office/drawing/2014/main" id="{32E2B3D7-9979-40E9-A4C8-81EA6EF6F599}"/>
              </a:ext>
            </a:extLst>
          </p:cNvPr>
          <p:cNvSpPr/>
          <p:nvPr/>
        </p:nvSpPr>
        <p:spPr>
          <a:xfrm>
            <a:off x="9441712" y="0"/>
            <a:ext cx="2750288" cy="731463"/>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）全体計画</a:t>
            </a:r>
          </a:p>
        </p:txBody>
      </p:sp>
      <p:sp>
        <p:nvSpPr>
          <p:cNvPr id="6" name="object 7"/>
          <p:cNvSpPr txBox="1">
            <a:spLocks/>
          </p:cNvSpPr>
          <p:nvPr/>
        </p:nvSpPr>
        <p:spPr>
          <a:xfrm>
            <a:off x="206991" y="6088267"/>
            <a:ext cx="11680209" cy="394110"/>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a:t>■実際の旅中の</a:t>
            </a:r>
            <a:r>
              <a:rPr lang="ja-JP" altLang="en-US" sz="1400" dirty="0" smtClean="0"/>
              <a:t>イメージやエリアの世界観を</a:t>
            </a:r>
            <a:r>
              <a:rPr lang="ja-JP" altLang="en-US" sz="1400" dirty="0"/>
              <a:t>掴みやすくできるよう、パッケージプラン以外の過ごし方も</a:t>
            </a:r>
            <a:r>
              <a:rPr lang="ja-JP" altLang="en-US" sz="1400" dirty="0" smtClean="0"/>
              <a:t>含めて</a:t>
            </a:r>
            <a:r>
              <a:rPr lang="ja-JP" altLang="en-US" sz="1400" dirty="0"/>
              <a:t>滞在</a:t>
            </a:r>
            <a:r>
              <a:rPr lang="ja-JP" altLang="en-US" sz="1400" dirty="0" smtClean="0"/>
              <a:t>イメージ</a:t>
            </a:r>
            <a:r>
              <a:rPr lang="ja-JP" altLang="en-US" sz="1400" dirty="0"/>
              <a:t>を記載してください。</a:t>
            </a:r>
            <a:endParaRPr lang="en-US" altLang="ja-JP" sz="1400" dirty="0"/>
          </a:p>
          <a:p>
            <a:pPr marL="0" indent="0">
              <a:lnSpc>
                <a:spcPts val="800"/>
              </a:lnSpc>
              <a:buNone/>
            </a:pPr>
            <a:r>
              <a:rPr lang="ja-JP" altLang="en-US" sz="1400" dirty="0"/>
              <a:t>■パッケージプランに含まれる内容については</a:t>
            </a:r>
            <a:r>
              <a:rPr lang="ja-JP" altLang="en-US" sz="1400" b="1" dirty="0"/>
              <a:t>太字</a:t>
            </a:r>
            <a:r>
              <a:rPr lang="ja-JP" altLang="en-US" sz="1400" dirty="0"/>
              <a:t>で、含まれていない内容については、通常の文字で記載してください。</a:t>
            </a:r>
            <a:endParaRPr lang="en-US" altLang="ja-JP" sz="1400" dirty="0"/>
          </a:p>
        </p:txBody>
      </p:sp>
      <p:sp>
        <p:nvSpPr>
          <p:cNvPr id="7" name="正方形/長方形 6"/>
          <p:cNvSpPr/>
          <p:nvPr/>
        </p:nvSpPr>
        <p:spPr>
          <a:xfrm>
            <a:off x="142343" y="5611776"/>
            <a:ext cx="11856615"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8" name="正方形/長方形 7"/>
          <p:cNvSpPr/>
          <p:nvPr/>
        </p:nvSpPr>
        <p:spPr>
          <a:xfrm>
            <a:off x="144330" y="5611775"/>
            <a:ext cx="11854629" cy="917275"/>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0" name="Rectangle 11">
            <a:extLst>
              <a:ext uri="{FF2B5EF4-FFF2-40B4-BE49-F238E27FC236}">
                <a16:creationId xmlns:a16="http://schemas.microsoft.com/office/drawing/2014/main" id="{E62EEB76-CE20-3A08-A406-29FF6E81781D}"/>
              </a:ext>
            </a:extLst>
          </p:cNvPr>
          <p:cNvSpPr/>
          <p:nvPr/>
        </p:nvSpPr>
        <p:spPr>
          <a:xfrm>
            <a:off x="144007" y="1101278"/>
            <a:ext cx="4021594" cy="4424344"/>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4" name="正方形/長方形 23">
            <a:extLst>
              <a:ext uri="{FF2B5EF4-FFF2-40B4-BE49-F238E27FC236}">
                <a16:creationId xmlns:a16="http://schemas.microsoft.com/office/drawing/2014/main" id="{DE7BA4C1-FF71-FAA0-6CDA-23BC3C87175D}"/>
              </a:ext>
            </a:extLst>
          </p:cNvPr>
          <p:cNvSpPr/>
          <p:nvPr/>
        </p:nvSpPr>
        <p:spPr>
          <a:xfrm>
            <a:off x="142344" y="779847"/>
            <a:ext cx="4023256"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観光消費</a:t>
            </a:r>
            <a:r>
              <a:rPr lang="ja-JP" altLang="en-US" sz="1600" b="1" dirty="0" smtClean="0">
                <a:solidFill>
                  <a:schemeClr val="tx1"/>
                </a:solidFill>
                <a:latin typeface="Meiryo UI" panose="020B0604030504040204" pitchFamily="50" charset="-128"/>
                <a:ea typeface="Meiryo UI" panose="020B0604030504040204" pitchFamily="50" charset="-128"/>
              </a:rPr>
              <a:t>額増加・滞在時間延長の仕掛け</a:t>
            </a:r>
            <a:r>
              <a:rPr lang="ja-JP" altLang="en-US" sz="1600" b="1" dirty="0">
                <a:solidFill>
                  <a:schemeClr val="tx1"/>
                </a:solidFill>
                <a:latin typeface="Meiryo UI" panose="020B0604030504040204" pitchFamily="50" charset="-128"/>
                <a:ea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82173651-467B-AEF4-7DF1-7BB29FC605F7}"/>
              </a:ext>
            </a:extLst>
          </p:cNvPr>
          <p:cNvSpPr/>
          <p:nvPr/>
        </p:nvSpPr>
        <p:spPr>
          <a:xfrm>
            <a:off x="206991" y="1233669"/>
            <a:ext cx="3557141" cy="143467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rgbClr val="FF0000"/>
                </a:solidFill>
                <a:latin typeface="Meiryo UI" panose="020B0604030504040204" pitchFamily="50" charset="-128"/>
                <a:ea typeface="Meiryo UI" panose="020B0604030504040204" pitchFamily="50" charset="-128"/>
              </a:rPr>
              <a:t>記載内容</a:t>
            </a:r>
            <a:endParaRPr lang="en-US" altLang="ja-JP" sz="1600" dirty="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a:solidFill>
                  <a:srgbClr val="FF0000"/>
                </a:solidFill>
                <a:latin typeface="Meiryo UI" panose="020B0604030504040204" pitchFamily="50" charset="-128"/>
                <a:ea typeface="Meiryo UI" panose="020B0604030504040204" pitchFamily="50" charset="-128"/>
              </a:rPr>
              <a:t>・回遊をさせる仕掛けや滞在時間を延長させる仕掛けについて具体的に説明してください</a:t>
            </a: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27" name="Rectangle 11">
            <a:extLst>
              <a:ext uri="{FF2B5EF4-FFF2-40B4-BE49-F238E27FC236}">
                <a16:creationId xmlns:a16="http://schemas.microsoft.com/office/drawing/2014/main" id="{05F68A1C-1509-45BF-98EF-A2D7F5AC649A}"/>
              </a:ext>
            </a:extLst>
          </p:cNvPr>
          <p:cNvSpPr/>
          <p:nvPr/>
        </p:nvSpPr>
        <p:spPr>
          <a:xfrm>
            <a:off x="4228585" y="1101278"/>
            <a:ext cx="7770376" cy="4424344"/>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8" name="正方形/長方形 27">
            <a:extLst>
              <a:ext uri="{FF2B5EF4-FFF2-40B4-BE49-F238E27FC236}">
                <a16:creationId xmlns:a16="http://schemas.microsoft.com/office/drawing/2014/main" id="{56EB6ED4-8BFE-4823-8A76-D79C100B7AF0}"/>
              </a:ext>
            </a:extLst>
          </p:cNvPr>
          <p:cNvSpPr/>
          <p:nvPr/>
        </p:nvSpPr>
        <p:spPr>
          <a:xfrm>
            <a:off x="4228584" y="798398"/>
            <a:ext cx="1497513"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solidFill>
                <a:latin typeface="Meiryo UI" panose="020B0604030504040204" pitchFamily="50" charset="-128"/>
                <a:ea typeface="Meiryo UI" panose="020B0604030504040204" pitchFamily="50" charset="-128"/>
              </a:rPr>
              <a:t>＜滞在イメージ＞</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56EB6ED4-8BFE-4823-8A76-D79C100B7AF0}"/>
              </a:ext>
            </a:extLst>
          </p:cNvPr>
          <p:cNvSpPr/>
          <p:nvPr/>
        </p:nvSpPr>
        <p:spPr>
          <a:xfrm>
            <a:off x="4386359" y="1180193"/>
            <a:ext cx="6515419" cy="138485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rgbClr val="FF0000"/>
                </a:solidFill>
                <a:latin typeface="Meiryo UI" panose="020B0604030504040204" pitchFamily="50" charset="-128"/>
                <a:ea typeface="Meiryo UI" panose="020B0604030504040204" pitchFamily="50" charset="-128"/>
              </a:rPr>
              <a:t>記載内容</a:t>
            </a:r>
            <a:endParaRPr lang="en-US" altLang="ja-JP" sz="1600" b="1" dirty="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a:solidFill>
                  <a:srgbClr val="FF0000"/>
                </a:solidFill>
                <a:latin typeface="Meiryo UI" panose="020B0604030504040204" pitchFamily="50" charset="-128"/>
                <a:ea typeface="Meiryo UI" panose="020B0604030504040204" pitchFamily="50" charset="-128"/>
              </a:rPr>
              <a:t>左記を踏まえた上で、エリア内での滞在イメージをスケジュールや写真で説明してください</a:t>
            </a:r>
            <a:endParaRPr lang="en-US" altLang="ja-JP" sz="14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9290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ターゲット・プロモーション</a:t>
            </a:r>
            <a:endParaRPr kumimoji="1" lang="ja-JP" altLang="en-US" dirty="0"/>
          </a:p>
        </p:txBody>
      </p:sp>
      <p:sp>
        <p:nvSpPr>
          <p:cNvPr id="3" name="スライド番号プレースホルダー 2"/>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11</a:t>
            </a:fld>
            <a:endParaRPr lang="en-US" altLang="ja-JP">
              <a:solidFill>
                <a:srgbClr val="000000"/>
              </a:solidFill>
            </a:endParaRPr>
          </a:p>
        </p:txBody>
      </p:sp>
      <p:sp>
        <p:nvSpPr>
          <p:cNvPr id="6" name="Rectangle 11">
            <a:extLst>
              <a:ext uri="{FF2B5EF4-FFF2-40B4-BE49-F238E27FC236}">
                <a16:creationId xmlns:a16="http://schemas.microsoft.com/office/drawing/2014/main" id="{CD6F1835-8A4D-4AD3-6E8A-BBB2966F2B91}"/>
              </a:ext>
            </a:extLst>
          </p:cNvPr>
          <p:cNvSpPr/>
          <p:nvPr/>
        </p:nvSpPr>
        <p:spPr>
          <a:xfrm>
            <a:off x="3515556" y="1168445"/>
            <a:ext cx="8600243" cy="5340999"/>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solidFill>
                <a:schemeClr val="tx1">
                  <a:lumMod val="75000"/>
                  <a:lumOff val="25000"/>
                </a:schemeClr>
              </a:solidFill>
              <a:latin typeface="Meiryo UI" panose="020B0604030504040204" pitchFamily="50" charset="-128"/>
              <a:ea typeface="Meiryo UI" panose="020B0604030504040204" pitchFamily="50" charset="-128"/>
              <a:cs typeface="メイリオ"/>
            </a:endParaRPr>
          </a:p>
        </p:txBody>
      </p:sp>
      <p:sp>
        <p:nvSpPr>
          <p:cNvPr id="13" name="Rectangle 12">
            <a:extLst>
              <a:ext uri="{FF2B5EF4-FFF2-40B4-BE49-F238E27FC236}">
                <a16:creationId xmlns:a16="http://schemas.microsoft.com/office/drawing/2014/main" id="{32E2B3D7-9979-40E9-A4C8-81EA6EF6F599}"/>
              </a:ext>
            </a:extLst>
          </p:cNvPr>
          <p:cNvSpPr/>
          <p:nvPr/>
        </p:nvSpPr>
        <p:spPr>
          <a:xfrm>
            <a:off x="9144000" y="0"/>
            <a:ext cx="3048000" cy="731463"/>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）全体</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計画</a:t>
            </a:r>
          </a:p>
        </p:txBody>
      </p:sp>
      <p:sp>
        <p:nvSpPr>
          <p:cNvPr id="11" name="正方形/長方形 10">
            <a:extLst>
              <a:ext uri="{FF2B5EF4-FFF2-40B4-BE49-F238E27FC236}">
                <a16:creationId xmlns:a16="http://schemas.microsoft.com/office/drawing/2014/main" id="{3348FB5A-06E6-9637-B8B5-7367A1B98E28}"/>
              </a:ext>
            </a:extLst>
          </p:cNvPr>
          <p:cNvSpPr/>
          <p:nvPr/>
        </p:nvSpPr>
        <p:spPr>
          <a:xfrm>
            <a:off x="110276" y="768099"/>
            <a:ext cx="3325383"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ターゲット</a:t>
            </a: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2" name="Rectangle 11">
            <a:extLst>
              <a:ext uri="{FF2B5EF4-FFF2-40B4-BE49-F238E27FC236}">
                <a16:creationId xmlns:a16="http://schemas.microsoft.com/office/drawing/2014/main" id="{CD6F1835-8A4D-4AD3-6E8A-BBB2966F2B91}"/>
              </a:ext>
            </a:extLst>
          </p:cNvPr>
          <p:cNvSpPr/>
          <p:nvPr/>
        </p:nvSpPr>
        <p:spPr>
          <a:xfrm>
            <a:off x="110277" y="1168445"/>
            <a:ext cx="3325382" cy="5340999"/>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solidFill>
                <a:schemeClr val="tx1">
                  <a:lumMod val="75000"/>
                  <a:lumOff val="25000"/>
                </a:schemeClr>
              </a:solidFill>
              <a:latin typeface="Meiryo UI" panose="020B0604030504040204" pitchFamily="50" charset="-128"/>
              <a:ea typeface="Meiryo UI" panose="020B0604030504040204" pitchFamily="50" charset="-128"/>
              <a:cs typeface="メイリオ"/>
            </a:endParaRPr>
          </a:p>
        </p:txBody>
      </p:sp>
      <p:sp>
        <p:nvSpPr>
          <p:cNvPr id="14" name="正方形/長方形 13">
            <a:extLst>
              <a:ext uri="{FF2B5EF4-FFF2-40B4-BE49-F238E27FC236}">
                <a16:creationId xmlns:a16="http://schemas.microsoft.com/office/drawing/2014/main" id="{3348FB5A-06E6-9637-B8B5-7367A1B98E28}"/>
              </a:ext>
            </a:extLst>
          </p:cNvPr>
          <p:cNvSpPr/>
          <p:nvPr/>
        </p:nvSpPr>
        <p:spPr>
          <a:xfrm>
            <a:off x="3515556" y="757545"/>
            <a:ext cx="3325383"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＜事業プロモーション方法＞</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82173651-467B-AEF4-7DF1-7BB29FC605F7}"/>
              </a:ext>
            </a:extLst>
          </p:cNvPr>
          <p:cNvSpPr/>
          <p:nvPr/>
        </p:nvSpPr>
        <p:spPr>
          <a:xfrm>
            <a:off x="206991" y="1233669"/>
            <a:ext cx="2993409" cy="143467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rgbClr val="FF0000"/>
                </a:solidFill>
                <a:latin typeface="Meiryo UI" panose="020B0604030504040204" pitchFamily="50" charset="-128"/>
                <a:ea typeface="Meiryo UI" panose="020B0604030504040204" pitchFamily="50" charset="-128"/>
              </a:rPr>
              <a:t>記載内容</a:t>
            </a:r>
            <a:endParaRPr lang="en-US" altLang="ja-JP" sz="1600" dirty="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想定するターゲットを設定理由も含めて具体的に記載してください。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82173651-467B-AEF4-7DF1-7BB29FC605F7}"/>
              </a:ext>
            </a:extLst>
          </p:cNvPr>
          <p:cNvSpPr/>
          <p:nvPr/>
        </p:nvSpPr>
        <p:spPr>
          <a:xfrm>
            <a:off x="3681541" y="1233669"/>
            <a:ext cx="8434257" cy="849131"/>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rgbClr val="FF0000"/>
                </a:solidFill>
                <a:latin typeface="Meiryo UI" panose="020B0604030504040204" pitchFamily="50" charset="-128"/>
                <a:ea typeface="Meiryo UI" panose="020B0604030504040204" pitchFamily="50" charset="-128"/>
              </a:rPr>
              <a:t>記載内容</a:t>
            </a:r>
            <a:endParaRPr lang="en-US" altLang="ja-JP" sz="1600" dirty="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ターゲット</a:t>
            </a:r>
            <a:r>
              <a:rPr lang="ja-JP" altLang="en-US" sz="1400" dirty="0">
                <a:solidFill>
                  <a:srgbClr val="FF0000"/>
                </a:solidFill>
                <a:latin typeface="Meiryo UI" panose="020B0604030504040204" pitchFamily="50" charset="-128"/>
                <a:ea typeface="Meiryo UI" panose="020B0604030504040204" pitchFamily="50" charset="-128"/>
              </a:rPr>
              <a:t>等をふまえたプロモーション方法について記載してください</a:t>
            </a:r>
            <a:r>
              <a:rPr lang="ja-JP" altLang="en-US" sz="1400" dirty="0" smtClean="0">
                <a:solidFill>
                  <a:srgbClr val="FF0000"/>
                </a:solidFill>
                <a:latin typeface="Meiryo UI" panose="020B0604030504040204" pitchFamily="50" charset="-128"/>
                <a:ea typeface="Meiryo UI" panose="020B0604030504040204" pitchFamily="50" charset="-128"/>
              </a:rPr>
              <a:t>。</a:t>
            </a:r>
            <a:endParaRPr lang="ja-JP" altLang="en-US" sz="14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58559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669707933"/>
              </p:ext>
            </p:extLst>
          </p:nvPr>
        </p:nvGraphicFramePr>
        <p:xfrm>
          <a:off x="1061193" y="874966"/>
          <a:ext cx="11063377" cy="4907925"/>
        </p:xfrm>
        <a:graphic>
          <a:graphicData uri="http://schemas.openxmlformats.org/drawingml/2006/table">
            <a:tbl>
              <a:tblPr firstRow="1" bandRow="1">
                <a:tableStyleId>{00A15C55-8517-42AA-B614-E9B94910E393}</a:tableStyleId>
              </a:tblPr>
              <a:tblGrid>
                <a:gridCol w="526827">
                  <a:extLst>
                    <a:ext uri="{9D8B030D-6E8A-4147-A177-3AD203B41FA5}">
                      <a16:colId xmlns:a16="http://schemas.microsoft.com/office/drawing/2014/main" val="2089983602"/>
                    </a:ext>
                  </a:extLst>
                </a:gridCol>
                <a:gridCol w="526827">
                  <a:extLst>
                    <a:ext uri="{9D8B030D-6E8A-4147-A177-3AD203B41FA5}">
                      <a16:colId xmlns:a16="http://schemas.microsoft.com/office/drawing/2014/main" val="17784707"/>
                    </a:ext>
                  </a:extLst>
                </a:gridCol>
                <a:gridCol w="526827">
                  <a:extLst>
                    <a:ext uri="{9D8B030D-6E8A-4147-A177-3AD203B41FA5}">
                      <a16:colId xmlns:a16="http://schemas.microsoft.com/office/drawing/2014/main" val="1283818447"/>
                    </a:ext>
                  </a:extLst>
                </a:gridCol>
                <a:gridCol w="526827">
                  <a:extLst>
                    <a:ext uri="{9D8B030D-6E8A-4147-A177-3AD203B41FA5}">
                      <a16:colId xmlns:a16="http://schemas.microsoft.com/office/drawing/2014/main" val="2567871349"/>
                    </a:ext>
                  </a:extLst>
                </a:gridCol>
                <a:gridCol w="526828">
                  <a:extLst>
                    <a:ext uri="{9D8B030D-6E8A-4147-A177-3AD203B41FA5}">
                      <a16:colId xmlns:a16="http://schemas.microsoft.com/office/drawing/2014/main" val="3183633580"/>
                    </a:ext>
                  </a:extLst>
                </a:gridCol>
                <a:gridCol w="526827">
                  <a:extLst>
                    <a:ext uri="{9D8B030D-6E8A-4147-A177-3AD203B41FA5}">
                      <a16:colId xmlns:a16="http://schemas.microsoft.com/office/drawing/2014/main" val="3987859278"/>
                    </a:ext>
                  </a:extLst>
                </a:gridCol>
                <a:gridCol w="526828">
                  <a:extLst>
                    <a:ext uri="{9D8B030D-6E8A-4147-A177-3AD203B41FA5}">
                      <a16:colId xmlns:a16="http://schemas.microsoft.com/office/drawing/2014/main" val="3253123241"/>
                    </a:ext>
                  </a:extLst>
                </a:gridCol>
                <a:gridCol w="526827">
                  <a:extLst>
                    <a:ext uri="{9D8B030D-6E8A-4147-A177-3AD203B41FA5}">
                      <a16:colId xmlns:a16="http://schemas.microsoft.com/office/drawing/2014/main" val="3900236127"/>
                    </a:ext>
                  </a:extLst>
                </a:gridCol>
                <a:gridCol w="526828">
                  <a:extLst>
                    <a:ext uri="{9D8B030D-6E8A-4147-A177-3AD203B41FA5}">
                      <a16:colId xmlns:a16="http://schemas.microsoft.com/office/drawing/2014/main" val="2595957836"/>
                    </a:ext>
                  </a:extLst>
                </a:gridCol>
                <a:gridCol w="526828">
                  <a:extLst>
                    <a:ext uri="{9D8B030D-6E8A-4147-A177-3AD203B41FA5}">
                      <a16:colId xmlns:a16="http://schemas.microsoft.com/office/drawing/2014/main" val="1495693205"/>
                    </a:ext>
                  </a:extLst>
                </a:gridCol>
                <a:gridCol w="526827">
                  <a:extLst>
                    <a:ext uri="{9D8B030D-6E8A-4147-A177-3AD203B41FA5}">
                      <a16:colId xmlns:a16="http://schemas.microsoft.com/office/drawing/2014/main" val="2903593001"/>
                    </a:ext>
                  </a:extLst>
                </a:gridCol>
                <a:gridCol w="526828">
                  <a:extLst>
                    <a:ext uri="{9D8B030D-6E8A-4147-A177-3AD203B41FA5}">
                      <a16:colId xmlns:a16="http://schemas.microsoft.com/office/drawing/2014/main" val="3411918223"/>
                    </a:ext>
                  </a:extLst>
                </a:gridCol>
                <a:gridCol w="526827">
                  <a:extLst>
                    <a:ext uri="{9D8B030D-6E8A-4147-A177-3AD203B41FA5}">
                      <a16:colId xmlns:a16="http://schemas.microsoft.com/office/drawing/2014/main" val="4064325817"/>
                    </a:ext>
                  </a:extLst>
                </a:gridCol>
                <a:gridCol w="526828">
                  <a:extLst>
                    <a:ext uri="{9D8B030D-6E8A-4147-A177-3AD203B41FA5}">
                      <a16:colId xmlns:a16="http://schemas.microsoft.com/office/drawing/2014/main" val="964457766"/>
                    </a:ext>
                  </a:extLst>
                </a:gridCol>
                <a:gridCol w="526828">
                  <a:extLst>
                    <a:ext uri="{9D8B030D-6E8A-4147-A177-3AD203B41FA5}">
                      <a16:colId xmlns:a16="http://schemas.microsoft.com/office/drawing/2014/main" val="19916065"/>
                    </a:ext>
                  </a:extLst>
                </a:gridCol>
                <a:gridCol w="526827">
                  <a:extLst>
                    <a:ext uri="{9D8B030D-6E8A-4147-A177-3AD203B41FA5}">
                      <a16:colId xmlns:a16="http://schemas.microsoft.com/office/drawing/2014/main" val="4204901045"/>
                    </a:ext>
                  </a:extLst>
                </a:gridCol>
                <a:gridCol w="526828">
                  <a:extLst>
                    <a:ext uri="{9D8B030D-6E8A-4147-A177-3AD203B41FA5}">
                      <a16:colId xmlns:a16="http://schemas.microsoft.com/office/drawing/2014/main" val="3034312351"/>
                    </a:ext>
                  </a:extLst>
                </a:gridCol>
                <a:gridCol w="526827">
                  <a:extLst>
                    <a:ext uri="{9D8B030D-6E8A-4147-A177-3AD203B41FA5}">
                      <a16:colId xmlns:a16="http://schemas.microsoft.com/office/drawing/2014/main" val="2572182043"/>
                    </a:ext>
                  </a:extLst>
                </a:gridCol>
                <a:gridCol w="526828">
                  <a:extLst>
                    <a:ext uri="{9D8B030D-6E8A-4147-A177-3AD203B41FA5}">
                      <a16:colId xmlns:a16="http://schemas.microsoft.com/office/drawing/2014/main" val="3103792994"/>
                    </a:ext>
                  </a:extLst>
                </a:gridCol>
                <a:gridCol w="526827">
                  <a:extLst>
                    <a:ext uri="{9D8B030D-6E8A-4147-A177-3AD203B41FA5}">
                      <a16:colId xmlns:a16="http://schemas.microsoft.com/office/drawing/2014/main" val="146105304"/>
                    </a:ext>
                  </a:extLst>
                </a:gridCol>
                <a:gridCol w="526828">
                  <a:extLst>
                    <a:ext uri="{9D8B030D-6E8A-4147-A177-3AD203B41FA5}">
                      <a16:colId xmlns:a16="http://schemas.microsoft.com/office/drawing/2014/main" val="3408962476"/>
                    </a:ext>
                  </a:extLst>
                </a:gridCol>
              </a:tblGrid>
              <a:tr h="361766">
                <a:tc gridSpan="9">
                  <a:txBody>
                    <a:bodyPr/>
                    <a:lstStyle/>
                    <a:p>
                      <a:pPr marL="0" algn="ctr" defTabSz="914400" rtl="0" eaLnBrk="1" latinLnBrk="0" hangingPunct="1"/>
                      <a:r>
                        <a:rPr kumimoji="1" lang="ja-JP" altLang="en-US" sz="1600" b="0" kern="1200" dirty="0" smtClean="0">
                          <a:solidFill>
                            <a:schemeClr val="lt1"/>
                          </a:solidFill>
                          <a:latin typeface="Meiryo UI" panose="020B0604030504040204" pitchFamily="50" charset="-128"/>
                          <a:ea typeface="Meiryo UI" panose="020B0604030504040204" pitchFamily="50" charset="-128"/>
                          <a:cs typeface="+mn-cs"/>
                        </a:rPr>
                        <a:t>令和</a:t>
                      </a:r>
                      <a:r>
                        <a:rPr kumimoji="1" lang="en-US" altLang="ja-JP" sz="1600" b="0" kern="1200" dirty="0" smtClean="0">
                          <a:solidFill>
                            <a:schemeClr val="lt1"/>
                          </a:solidFill>
                          <a:latin typeface="Meiryo UI" panose="020B0604030504040204" pitchFamily="50" charset="-128"/>
                          <a:ea typeface="Meiryo UI" panose="020B0604030504040204" pitchFamily="50" charset="-128"/>
                          <a:cs typeface="+mn-cs"/>
                        </a:rPr>
                        <a:t>7</a:t>
                      </a:r>
                      <a:r>
                        <a:rPr kumimoji="1" lang="ja-JP" altLang="en-US" sz="1600" b="0" kern="1200" dirty="0" smtClean="0">
                          <a:solidFill>
                            <a:schemeClr val="lt1"/>
                          </a:solidFill>
                          <a:latin typeface="Meiryo UI" panose="020B0604030504040204" pitchFamily="50" charset="-128"/>
                          <a:ea typeface="Meiryo UI" panose="020B0604030504040204" pitchFamily="50" charset="-128"/>
                          <a:cs typeface="+mn-cs"/>
                        </a:rPr>
                        <a:t>年度</a:t>
                      </a:r>
                      <a:endParaRPr kumimoji="1" lang="ja-JP" altLang="en-US" sz="1600" b="0" kern="1200" dirty="0">
                        <a:solidFill>
                          <a:schemeClr val="lt1"/>
                        </a:solidFill>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gridSpan="12">
                  <a:txBody>
                    <a:bodyPr/>
                    <a:lstStyle/>
                    <a:p>
                      <a:pPr marL="0" algn="ctr" defTabSz="914400" rtl="0" eaLnBrk="1" latinLnBrk="0" hangingPunct="1"/>
                      <a:r>
                        <a:rPr kumimoji="1" lang="ja-JP" altLang="en-US" sz="1600" b="0" kern="1200" dirty="0" smtClean="0">
                          <a:solidFill>
                            <a:schemeClr val="lt1"/>
                          </a:solidFill>
                          <a:latin typeface="Meiryo UI" panose="020B0604030504040204" pitchFamily="50" charset="-128"/>
                          <a:ea typeface="Meiryo UI" panose="020B0604030504040204" pitchFamily="50" charset="-128"/>
                          <a:cs typeface="+mn-cs"/>
                        </a:rPr>
                        <a:t>令和</a:t>
                      </a:r>
                      <a:r>
                        <a:rPr kumimoji="1" lang="en-US" altLang="ja-JP" sz="1600" b="0" kern="1200" dirty="0" smtClean="0">
                          <a:solidFill>
                            <a:schemeClr val="lt1"/>
                          </a:solidFill>
                          <a:latin typeface="Meiryo UI" panose="020B0604030504040204" pitchFamily="50" charset="-128"/>
                          <a:ea typeface="Meiryo UI" panose="020B0604030504040204" pitchFamily="50" charset="-128"/>
                          <a:cs typeface="+mn-cs"/>
                        </a:rPr>
                        <a:t>8</a:t>
                      </a:r>
                      <a:r>
                        <a:rPr kumimoji="1" lang="ja-JP" altLang="en-US" sz="1600" b="0" kern="1200" dirty="0" smtClean="0">
                          <a:solidFill>
                            <a:schemeClr val="lt1"/>
                          </a:solidFill>
                          <a:latin typeface="Meiryo UI" panose="020B0604030504040204" pitchFamily="50" charset="-128"/>
                          <a:ea typeface="Meiryo UI" panose="020B0604030504040204" pitchFamily="50" charset="-128"/>
                          <a:cs typeface="+mn-cs"/>
                        </a:rPr>
                        <a:t>年度</a:t>
                      </a:r>
                      <a:endParaRPr kumimoji="1" lang="ja-JP" altLang="en-US" sz="1600" b="0" kern="1200" dirty="0">
                        <a:solidFill>
                          <a:schemeClr val="lt1"/>
                        </a:solidFill>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extLst>
                  <a:ext uri="{0D108BD9-81ED-4DB2-BD59-A6C34878D82A}">
                    <a16:rowId xmlns:a16="http://schemas.microsoft.com/office/drawing/2014/main" val="809581769"/>
                  </a:ext>
                </a:extLst>
              </a:tr>
              <a:tr h="394654">
                <a:tc>
                  <a:txBody>
                    <a:bodyPr/>
                    <a:lstStyle/>
                    <a:p>
                      <a:pPr marL="0" algn="ctr" defTabSz="914400" rtl="0" eaLnBrk="1" latinLnBrk="0" hangingPunct="1"/>
                      <a:r>
                        <a:rPr kumimoji="1" lang="ja-JP" altLang="en-US" sz="1600" b="0" kern="1200" dirty="0" smtClean="0">
                          <a:solidFill>
                            <a:schemeClr val="lt1"/>
                          </a:solidFill>
                          <a:latin typeface="Meiryo UI" panose="020B0604030504040204" pitchFamily="50" charset="-128"/>
                          <a:ea typeface="Meiryo UI" panose="020B0604030504040204" pitchFamily="50" charset="-128"/>
                          <a:cs typeface="+mn-cs"/>
                        </a:rPr>
                        <a:t>７</a:t>
                      </a:r>
                      <a:endParaRPr kumimoji="1" lang="ja-JP" altLang="en-US" sz="1600" b="0" kern="1200" dirty="0">
                        <a:solidFill>
                          <a:schemeClr val="lt1"/>
                        </a:solidFill>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ja-JP" altLang="en-US" sz="1600" b="0" kern="1200" dirty="0" smtClean="0">
                          <a:solidFill>
                            <a:schemeClr val="lt1"/>
                          </a:solidFill>
                          <a:latin typeface="Meiryo UI" panose="020B0604030504040204" pitchFamily="50" charset="-128"/>
                          <a:ea typeface="Meiryo UI" panose="020B0604030504040204" pitchFamily="50" charset="-128"/>
                          <a:cs typeface="+mn-cs"/>
                        </a:rPr>
                        <a:t>８</a:t>
                      </a:r>
                      <a:endParaRPr kumimoji="1" lang="ja-JP" altLang="en-US" sz="1600" b="0" kern="1200" dirty="0">
                        <a:solidFill>
                          <a:schemeClr val="lt1"/>
                        </a:solidFill>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ja-JP" altLang="en-US" sz="1600" b="0" kern="1200" dirty="0" smtClean="0">
                          <a:solidFill>
                            <a:schemeClr val="lt1"/>
                          </a:solidFill>
                          <a:latin typeface="Meiryo UI" panose="020B0604030504040204" pitchFamily="50" charset="-128"/>
                          <a:ea typeface="Meiryo UI" panose="020B0604030504040204" pitchFamily="50" charset="-128"/>
                          <a:cs typeface="+mn-cs"/>
                        </a:rPr>
                        <a:t>９</a:t>
                      </a:r>
                      <a:endParaRPr kumimoji="1" lang="ja-JP" altLang="en-US" sz="1600" b="0" kern="1200" dirty="0">
                        <a:solidFill>
                          <a:schemeClr val="lt1"/>
                        </a:solidFill>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en-US" altLang="ja-JP" sz="1600" b="0" kern="1200" dirty="0">
                          <a:solidFill>
                            <a:schemeClr val="lt1"/>
                          </a:solidFill>
                          <a:latin typeface="Meiryo UI" panose="020B0604030504040204" pitchFamily="50" charset="-128"/>
                          <a:ea typeface="Meiryo UI" panose="020B0604030504040204" pitchFamily="50" charset="-128"/>
                          <a:cs typeface="+mn-cs"/>
                        </a:rPr>
                        <a:t>10</a:t>
                      </a:r>
                      <a:endParaRPr kumimoji="1" lang="ja-JP" altLang="en-US" sz="1600" b="0" kern="1200" dirty="0">
                        <a:solidFill>
                          <a:schemeClr val="lt1"/>
                        </a:solidFill>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en-US" altLang="ja-JP" sz="1600" b="0" kern="1200" dirty="0">
                          <a:solidFill>
                            <a:schemeClr val="lt1"/>
                          </a:solidFill>
                          <a:latin typeface="Meiryo UI" panose="020B0604030504040204" pitchFamily="50" charset="-128"/>
                          <a:ea typeface="Meiryo UI" panose="020B0604030504040204" pitchFamily="50" charset="-128"/>
                          <a:cs typeface="+mn-cs"/>
                        </a:rPr>
                        <a:t>11</a:t>
                      </a:r>
                      <a:endParaRPr kumimoji="1" lang="ja-JP" altLang="en-US" sz="1600" b="0" kern="1200" dirty="0">
                        <a:solidFill>
                          <a:schemeClr val="lt1"/>
                        </a:solidFill>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en-US" altLang="ja-JP" sz="1600" b="0" kern="1200" dirty="0">
                          <a:solidFill>
                            <a:schemeClr val="lt1"/>
                          </a:solidFill>
                          <a:latin typeface="Meiryo UI" panose="020B0604030504040204" pitchFamily="50" charset="-128"/>
                          <a:ea typeface="Meiryo UI" panose="020B0604030504040204" pitchFamily="50" charset="-128"/>
                          <a:cs typeface="+mn-cs"/>
                        </a:rPr>
                        <a:t>12</a:t>
                      </a:r>
                      <a:endParaRPr kumimoji="1" lang="ja-JP" altLang="en-US" sz="1600" b="0" kern="1200" dirty="0">
                        <a:solidFill>
                          <a:schemeClr val="lt1"/>
                        </a:solidFill>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ja-JP" altLang="en-US" sz="1600" b="0" kern="1200" dirty="0">
                          <a:solidFill>
                            <a:schemeClr val="lt1"/>
                          </a:solidFill>
                          <a:latin typeface="Meiryo UI" panose="020B0604030504040204" pitchFamily="50" charset="-128"/>
                          <a:ea typeface="Meiryo UI" panose="020B0604030504040204" pitchFamily="50" charset="-128"/>
                          <a:cs typeface="+mn-cs"/>
                        </a:rPr>
                        <a:t>１</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ja-JP" altLang="en-US" sz="1600" b="0" kern="1200" dirty="0">
                          <a:solidFill>
                            <a:schemeClr val="lt1"/>
                          </a:solidFill>
                          <a:latin typeface="Meiryo UI" panose="020B0604030504040204" pitchFamily="50" charset="-128"/>
                          <a:ea typeface="Meiryo UI" panose="020B0604030504040204" pitchFamily="50" charset="-128"/>
                          <a:cs typeface="+mn-cs"/>
                        </a:rPr>
                        <a:t>２</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ja-JP" altLang="en-US" sz="1600" b="0" kern="1200" dirty="0">
                          <a:solidFill>
                            <a:schemeClr val="lt1"/>
                          </a:solidFill>
                          <a:latin typeface="Meiryo UI" panose="020B0604030504040204" pitchFamily="50" charset="-128"/>
                          <a:ea typeface="Meiryo UI" panose="020B0604030504040204" pitchFamily="50" charset="-128"/>
                          <a:cs typeface="+mn-cs"/>
                        </a:rPr>
                        <a:t>３</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ja-JP" altLang="en-US" sz="1600" b="0" kern="1200" dirty="0">
                          <a:solidFill>
                            <a:schemeClr val="lt1"/>
                          </a:solidFill>
                          <a:latin typeface="Meiryo UI" panose="020B0604030504040204" pitchFamily="50" charset="-128"/>
                          <a:ea typeface="Meiryo UI" panose="020B0604030504040204" pitchFamily="50" charset="-128"/>
                          <a:cs typeface="+mn-cs"/>
                        </a:rPr>
                        <a:t>４</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ja-JP" altLang="en-US" sz="1600" b="0" kern="1200" dirty="0">
                          <a:solidFill>
                            <a:schemeClr val="lt1"/>
                          </a:solidFill>
                          <a:latin typeface="Meiryo UI" panose="020B0604030504040204" pitchFamily="50" charset="-128"/>
                          <a:ea typeface="Meiryo UI" panose="020B0604030504040204" pitchFamily="50" charset="-128"/>
                          <a:cs typeface="+mn-cs"/>
                        </a:rPr>
                        <a:t>５</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ja-JP" altLang="en-US" sz="1600" b="0" kern="1200" dirty="0">
                          <a:solidFill>
                            <a:schemeClr val="lt1"/>
                          </a:solidFill>
                          <a:latin typeface="Meiryo UI" panose="020B0604030504040204" pitchFamily="50" charset="-128"/>
                          <a:ea typeface="Meiryo UI" panose="020B0604030504040204" pitchFamily="50" charset="-128"/>
                          <a:cs typeface="+mn-cs"/>
                        </a:rPr>
                        <a:t>６</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ja-JP" altLang="en-US" sz="1600" b="0" kern="1200" dirty="0">
                          <a:solidFill>
                            <a:schemeClr val="lt1"/>
                          </a:solidFill>
                          <a:latin typeface="Meiryo UI" panose="020B0604030504040204" pitchFamily="50" charset="-128"/>
                          <a:ea typeface="Meiryo UI" panose="020B0604030504040204" pitchFamily="50" charset="-128"/>
                          <a:cs typeface="+mn-cs"/>
                        </a:rPr>
                        <a:t>７</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ja-JP" altLang="en-US" sz="1600" b="0" kern="1200" dirty="0">
                          <a:solidFill>
                            <a:schemeClr val="lt1"/>
                          </a:solidFill>
                          <a:latin typeface="Meiryo UI" panose="020B0604030504040204" pitchFamily="50" charset="-128"/>
                          <a:ea typeface="Meiryo UI" panose="020B0604030504040204" pitchFamily="50" charset="-128"/>
                          <a:cs typeface="+mn-cs"/>
                        </a:rPr>
                        <a:t>８</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ja-JP" altLang="en-US" sz="1600" b="0" kern="1200" dirty="0">
                          <a:solidFill>
                            <a:schemeClr val="lt1"/>
                          </a:solidFill>
                          <a:latin typeface="Meiryo UI" panose="020B0604030504040204" pitchFamily="50" charset="-128"/>
                          <a:ea typeface="Meiryo UI" panose="020B0604030504040204" pitchFamily="50" charset="-128"/>
                          <a:cs typeface="+mn-cs"/>
                        </a:rPr>
                        <a:t>９</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en-US" altLang="ja-JP" sz="1600" b="0" kern="1200" dirty="0">
                          <a:solidFill>
                            <a:schemeClr val="lt1"/>
                          </a:solidFill>
                          <a:latin typeface="Meiryo UI" panose="020B0604030504040204" pitchFamily="50" charset="-128"/>
                          <a:ea typeface="Meiryo UI" panose="020B0604030504040204" pitchFamily="50" charset="-128"/>
                          <a:cs typeface="+mn-cs"/>
                        </a:rPr>
                        <a:t>10</a:t>
                      </a:r>
                      <a:endParaRPr kumimoji="1" lang="ja-JP" altLang="en-US" sz="1600" b="0" kern="1200" dirty="0">
                        <a:solidFill>
                          <a:schemeClr val="lt1"/>
                        </a:solidFill>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algn="ctr"/>
                      <a:r>
                        <a:rPr kumimoji="1" lang="en-US" altLang="ja-JP" dirty="0">
                          <a:solidFill>
                            <a:schemeClr val="bg1"/>
                          </a:solidFill>
                          <a:latin typeface="Meiryo UI" panose="020B0604030504040204" pitchFamily="50" charset="-128"/>
                          <a:ea typeface="Meiryo UI" panose="020B0604030504040204" pitchFamily="50" charset="-128"/>
                        </a:rPr>
                        <a:t>11</a:t>
                      </a:r>
                      <a:endParaRPr kumimoji="1" lang="ja-JP" altLang="en-US" dirty="0">
                        <a:solidFill>
                          <a:schemeClr val="bg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algn="ctr"/>
                      <a:r>
                        <a:rPr kumimoji="1" lang="en-US" altLang="ja-JP" dirty="0">
                          <a:solidFill>
                            <a:schemeClr val="bg1"/>
                          </a:solidFill>
                          <a:latin typeface="Meiryo UI" panose="020B0604030504040204" pitchFamily="50" charset="-128"/>
                          <a:ea typeface="Meiryo UI" panose="020B0604030504040204" pitchFamily="50" charset="-128"/>
                        </a:rPr>
                        <a:t>12</a:t>
                      </a:r>
                      <a:endParaRPr kumimoji="1" lang="ja-JP" altLang="en-US" dirty="0">
                        <a:solidFill>
                          <a:schemeClr val="bg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dirty="0">
                          <a:solidFill>
                            <a:schemeClr val="bg1"/>
                          </a:solidFill>
                          <a:latin typeface="Meiryo UI" panose="020B0604030504040204" pitchFamily="50" charset="-128"/>
                          <a:ea typeface="Meiryo UI" panose="020B0604030504040204" pitchFamily="50" charset="-128"/>
                        </a:rPr>
                        <a:t>１</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dirty="0">
                          <a:solidFill>
                            <a:schemeClr val="bg1"/>
                          </a:solidFill>
                          <a:latin typeface="Meiryo UI" panose="020B0604030504040204" pitchFamily="50" charset="-128"/>
                          <a:ea typeface="Meiryo UI" panose="020B0604030504040204" pitchFamily="50" charset="-128"/>
                        </a:rPr>
                        <a:t>２</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dirty="0">
                          <a:solidFill>
                            <a:schemeClr val="bg1"/>
                          </a:solidFill>
                          <a:latin typeface="Meiryo UI" panose="020B0604030504040204" pitchFamily="50" charset="-128"/>
                          <a:ea typeface="Meiryo UI" panose="020B0604030504040204" pitchFamily="50" charset="-128"/>
                        </a:rPr>
                        <a:t>３</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extLst>
                  <a:ext uri="{0D108BD9-81ED-4DB2-BD59-A6C34878D82A}">
                    <a16:rowId xmlns:a16="http://schemas.microsoft.com/office/drawing/2014/main" val="4178909160"/>
                  </a:ext>
                </a:extLst>
              </a:tr>
              <a:tr h="1383835">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31876093"/>
                  </a:ext>
                </a:extLst>
              </a:tr>
              <a:tr h="1383835">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8962599"/>
                  </a:ext>
                </a:extLst>
              </a:tr>
              <a:tr h="1383835">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40968767"/>
                  </a:ext>
                </a:extLst>
              </a:tr>
            </a:tbl>
          </a:graphicData>
        </a:graphic>
      </p:graphicFrame>
      <p:sp>
        <p:nvSpPr>
          <p:cNvPr id="16" name="タイトル 1"/>
          <p:cNvSpPr>
            <a:spLocks noGrp="1"/>
          </p:cNvSpPr>
          <p:nvPr>
            <p:ph type="title"/>
          </p:nvPr>
        </p:nvSpPr>
        <p:spPr>
          <a:xfrm>
            <a:off x="0" y="0"/>
            <a:ext cx="10173678" cy="746992"/>
          </a:xfrm>
        </p:spPr>
        <p:txBody>
          <a:bodyPr/>
          <a:lstStyle/>
          <a:p>
            <a:r>
              <a:rPr lang="ja-JP" altLang="en-US" dirty="0" smtClean="0"/>
              <a:t>地域まるごとホテル開業までの</a:t>
            </a:r>
            <a:r>
              <a:rPr kumimoji="1" lang="ja-JP" altLang="en-US" dirty="0" smtClean="0"/>
              <a:t>スケジュール</a:t>
            </a:r>
            <a:endParaRPr kumimoji="1" lang="ja-JP" altLang="en-US" dirty="0"/>
          </a:p>
        </p:txBody>
      </p:sp>
      <p:sp>
        <p:nvSpPr>
          <p:cNvPr id="18" name="Rectangle 12">
            <a:extLst>
              <a:ext uri="{FF2B5EF4-FFF2-40B4-BE49-F238E27FC236}">
                <a16:creationId xmlns:a16="http://schemas.microsoft.com/office/drawing/2014/main" id="{32E2B3D7-9979-40E9-A4C8-81EA6EF6F599}"/>
              </a:ext>
            </a:extLst>
          </p:cNvPr>
          <p:cNvSpPr/>
          <p:nvPr/>
        </p:nvSpPr>
        <p:spPr>
          <a:xfrm>
            <a:off x="9434623" y="0"/>
            <a:ext cx="2757377" cy="731463"/>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）全体計画</a:t>
            </a:r>
          </a:p>
        </p:txBody>
      </p:sp>
      <p:sp>
        <p:nvSpPr>
          <p:cNvPr id="11" name="正方形/長方形 10"/>
          <p:cNvSpPr/>
          <p:nvPr/>
        </p:nvSpPr>
        <p:spPr>
          <a:xfrm>
            <a:off x="137052" y="5866865"/>
            <a:ext cx="11973529"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12" name="正方形/長方形 11"/>
          <p:cNvSpPr/>
          <p:nvPr/>
        </p:nvSpPr>
        <p:spPr>
          <a:xfrm>
            <a:off x="139039" y="5865154"/>
            <a:ext cx="11985532" cy="659819"/>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schemeClr val="tx1">
                  <a:lumMod val="75000"/>
                  <a:lumOff val="25000"/>
                </a:schemeClr>
              </a:solidFill>
              <a:effectLst/>
              <a:uLnTx/>
              <a:uFillTx/>
              <a:latin typeface="Calibri" panose="020F0502020204030204"/>
              <a:ea typeface="游ゴシック" panose="020B0400000000000000" pitchFamily="50" charset="-128"/>
              <a:cs typeface="+mn-cs"/>
            </a:endParaRPr>
          </a:p>
        </p:txBody>
      </p:sp>
      <p:sp>
        <p:nvSpPr>
          <p:cNvPr id="1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a:xfrm>
            <a:off x="11582400" y="6509444"/>
            <a:ext cx="609600" cy="348557"/>
          </a:xfrm>
        </p:spPr>
        <p:txBody>
          <a:bodyPr/>
          <a:lstStyle/>
          <a:p>
            <a:pPr>
              <a:defRPr/>
            </a:pPr>
            <a:fld id="{7DE63CFC-9FCE-47C5-8094-560B20205859}" type="slidenum">
              <a:rPr lang="en-US" altLang="ja-JP" smtClean="0">
                <a:solidFill>
                  <a:srgbClr val="000000"/>
                </a:solidFill>
              </a:rPr>
              <a:pPr>
                <a:defRPr/>
              </a:pPr>
              <a:t>12</a:t>
            </a:fld>
            <a:endParaRPr lang="en-US" altLang="ja-JP">
              <a:solidFill>
                <a:srgbClr val="000000"/>
              </a:solidFill>
            </a:endParaRPr>
          </a:p>
        </p:txBody>
      </p:sp>
      <p:sp>
        <p:nvSpPr>
          <p:cNvPr id="14" name="object 7"/>
          <p:cNvSpPr txBox="1">
            <a:spLocks/>
          </p:cNvSpPr>
          <p:nvPr/>
        </p:nvSpPr>
        <p:spPr>
          <a:xfrm>
            <a:off x="186742" y="6327910"/>
            <a:ext cx="11874147" cy="114802"/>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smtClean="0"/>
              <a:t>■各施設で、補助事業や提供する</a:t>
            </a:r>
            <a:r>
              <a:rPr lang="ja-JP" altLang="en-US" sz="1400" dirty="0"/>
              <a:t>サービス</a:t>
            </a:r>
            <a:r>
              <a:rPr lang="ja-JP" altLang="en-US" sz="1400" dirty="0" smtClean="0"/>
              <a:t>の準備等を含めた地域まるごとホテル開業までのスケジュールを詳細に記載してください。</a:t>
            </a:r>
            <a:endParaRPr lang="en-US" altLang="ja-JP" sz="1400" dirty="0" smtClean="0"/>
          </a:p>
        </p:txBody>
      </p:sp>
      <p:sp>
        <p:nvSpPr>
          <p:cNvPr id="4" name="テキスト ボックス 3"/>
          <p:cNvSpPr txBox="1"/>
          <p:nvPr/>
        </p:nvSpPr>
        <p:spPr>
          <a:xfrm>
            <a:off x="-6220" y="2270555"/>
            <a:ext cx="1188712" cy="307777"/>
          </a:xfrm>
          <a:prstGeom prst="rect">
            <a:avLst/>
          </a:prstGeom>
          <a:noFill/>
        </p:spPr>
        <p:txBody>
          <a:bodyPr wrap="square" rtlCol="0">
            <a:spAutoFit/>
          </a:bodyPr>
          <a:lstStyle/>
          <a:p>
            <a:pPr algn="ctr"/>
            <a:r>
              <a:rPr kumimoji="1" lang="ja-JP" altLang="en-US" sz="1400" dirty="0" smtClean="0">
                <a:latin typeface="Meiryo UI" panose="020B0604030504040204" pitchFamily="50" charset="-128"/>
                <a:ea typeface="Meiryo UI" panose="020B0604030504040204" pitchFamily="50" charset="-128"/>
              </a:rPr>
              <a:t>宿泊施設</a:t>
            </a:r>
            <a:endParaRPr kumimoji="1" lang="ja-JP" altLang="en-US" sz="14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0" y="3612793"/>
            <a:ext cx="1188712" cy="307777"/>
          </a:xfrm>
          <a:prstGeom prst="rect">
            <a:avLst/>
          </a:prstGeom>
          <a:noFill/>
        </p:spPr>
        <p:txBody>
          <a:bodyPr wrap="square" rtlCol="0">
            <a:spAutoFit/>
          </a:bodyPr>
          <a:lstStyle/>
          <a:p>
            <a:pPr algn="ctr"/>
            <a:r>
              <a:rPr lang="ja-JP" altLang="en-US" sz="1400" dirty="0">
                <a:latin typeface="Meiryo UI" panose="020B0604030504040204" pitchFamily="50" charset="-128"/>
                <a:ea typeface="Meiryo UI" panose="020B0604030504040204" pitchFamily="50" charset="-128"/>
              </a:rPr>
              <a:t>飲食</a:t>
            </a:r>
            <a:r>
              <a:rPr kumimoji="1" lang="ja-JP" altLang="en-US" sz="1400" dirty="0" smtClean="0">
                <a:latin typeface="Meiryo UI" panose="020B0604030504040204" pitchFamily="50" charset="-128"/>
                <a:ea typeface="Meiryo UI" panose="020B0604030504040204" pitchFamily="50" charset="-128"/>
              </a:rPr>
              <a:t>施設</a:t>
            </a:r>
            <a:endParaRPr kumimoji="1" lang="ja-JP" altLang="en-US" sz="1400"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0" y="4955031"/>
            <a:ext cx="1188712" cy="307777"/>
          </a:xfrm>
          <a:prstGeom prst="rect">
            <a:avLst/>
          </a:prstGeom>
          <a:noFill/>
        </p:spPr>
        <p:txBody>
          <a:bodyPr wrap="square" rtlCol="0">
            <a:spAutoFit/>
          </a:bodyPr>
          <a:lstStyle/>
          <a:p>
            <a:pPr algn="ctr"/>
            <a:r>
              <a:rPr lang="ja-JP" altLang="en-US" sz="1400" dirty="0" smtClean="0">
                <a:latin typeface="Meiryo UI" panose="020B0604030504040204" pitchFamily="50" charset="-128"/>
                <a:ea typeface="Meiryo UI" panose="020B0604030504040204" pitchFamily="50" charset="-128"/>
              </a:rPr>
              <a:t>その</a:t>
            </a:r>
            <a:r>
              <a:rPr lang="ja-JP" altLang="en-US" sz="1400" dirty="0">
                <a:latin typeface="Meiryo UI" panose="020B0604030504040204" pitchFamily="50" charset="-128"/>
                <a:ea typeface="Meiryo UI" panose="020B0604030504040204" pitchFamily="50" charset="-128"/>
              </a:rPr>
              <a:t>他</a:t>
            </a:r>
            <a:r>
              <a:rPr kumimoji="1" lang="ja-JP" altLang="en-US" sz="1400" dirty="0" smtClean="0">
                <a:latin typeface="Meiryo UI" panose="020B0604030504040204" pitchFamily="50" charset="-128"/>
                <a:ea typeface="Meiryo UI" panose="020B0604030504040204" pitchFamily="50" charset="-128"/>
              </a:rPr>
              <a:t>施設</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832417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2309"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a:t>全体計画ロードマップ</a:t>
            </a:r>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13</a:t>
            </a:fld>
            <a:endParaRPr lang="en-US" altLang="ja-JP">
              <a:solidFill>
                <a:srgbClr val="000000"/>
              </a:solidFill>
            </a:endParaRPr>
          </a:p>
        </p:txBody>
      </p:sp>
      <p:sp>
        <p:nvSpPr>
          <p:cNvPr id="12" name="object 7"/>
          <p:cNvSpPr txBox="1">
            <a:spLocks/>
          </p:cNvSpPr>
          <p:nvPr/>
        </p:nvSpPr>
        <p:spPr>
          <a:xfrm>
            <a:off x="100311" y="6118531"/>
            <a:ext cx="11786889" cy="384107"/>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smtClean="0"/>
              <a:t>■計画実行に影響を与える事象欄には、地域での再開発の予定などの外部要因を記載してください。</a:t>
            </a:r>
            <a:endParaRPr lang="en-US" altLang="ja-JP" sz="1400" dirty="0"/>
          </a:p>
          <a:p>
            <a:pPr marL="0" indent="0">
              <a:lnSpc>
                <a:spcPts val="800"/>
              </a:lnSpc>
              <a:buNone/>
            </a:pPr>
            <a:r>
              <a:rPr lang="ja-JP" altLang="en-US" sz="1400" dirty="0"/>
              <a:t>■中長期的な視点を踏まえて、設定したＫＰＩ達成に向けたエリア全体と</a:t>
            </a:r>
            <a:r>
              <a:rPr lang="ja-JP" altLang="en-US" sz="1400" dirty="0" smtClean="0"/>
              <a:t>各事業者の</a:t>
            </a:r>
            <a:r>
              <a:rPr lang="ja-JP" altLang="en-US" sz="1400" dirty="0"/>
              <a:t>ロードマップを記載してください</a:t>
            </a:r>
            <a:r>
              <a:rPr lang="ja-JP" altLang="en-US" sz="1400" dirty="0" smtClean="0"/>
              <a:t>。行が足りない場合は適宜追加してください。</a:t>
            </a:r>
            <a:endParaRPr lang="ja-JP" altLang="en-US" sz="1400" dirty="0"/>
          </a:p>
        </p:txBody>
      </p:sp>
      <p:sp>
        <p:nvSpPr>
          <p:cNvPr id="15" name="正方形/長方形 14"/>
          <p:cNvSpPr/>
          <p:nvPr/>
        </p:nvSpPr>
        <p:spPr>
          <a:xfrm>
            <a:off x="100311" y="5642077"/>
            <a:ext cx="11988000"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16" name="正方形/長方形 15"/>
          <p:cNvSpPr/>
          <p:nvPr/>
        </p:nvSpPr>
        <p:spPr>
          <a:xfrm>
            <a:off x="101375" y="5659893"/>
            <a:ext cx="11988000" cy="917275"/>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8" name="Rectangle 12">
            <a:extLst>
              <a:ext uri="{FF2B5EF4-FFF2-40B4-BE49-F238E27FC236}">
                <a16:creationId xmlns:a16="http://schemas.microsoft.com/office/drawing/2014/main" id="{32E2B3D7-9979-40E9-A4C8-81EA6EF6F599}"/>
              </a:ext>
            </a:extLst>
          </p:cNvPr>
          <p:cNvSpPr/>
          <p:nvPr/>
        </p:nvSpPr>
        <p:spPr>
          <a:xfrm>
            <a:off x="9425940" y="0"/>
            <a:ext cx="2766060" cy="731463"/>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）全体計画</a:t>
            </a:r>
          </a:p>
        </p:txBody>
      </p:sp>
      <p:graphicFrame>
        <p:nvGraphicFramePr>
          <p:cNvPr id="14" name="表 13"/>
          <p:cNvGraphicFramePr>
            <a:graphicFrameLocks noGrp="1"/>
          </p:cNvGraphicFramePr>
          <p:nvPr>
            <p:extLst>
              <p:ext uri="{D42A27DB-BD31-4B8C-83A1-F6EECF244321}">
                <p14:modId xmlns:p14="http://schemas.microsoft.com/office/powerpoint/2010/main" val="2698196230"/>
              </p:ext>
            </p:extLst>
          </p:nvPr>
        </p:nvGraphicFramePr>
        <p:xfrm>
          <a:off x="100310" y="2423156"/>
          <a:ext cx="11988001" cy="3144394"/>
        </p:xfrm>
        <a:graphic>
          <a:graphicData uri="http://schemas.openxmlformats.org/drawingml/2006/table">
            <a:tbl>
              <a:tblPr firstRow="1" bandRow="1"/>
              <a:tblGrid>
                <a:gridCol w="1590837">
                  <a:extLst>
                    <a:ext uri="{9D8B030D-6E8A-4147-A177-3AD203B41FA5}">
                      <a16:colId xmlns:a16="http://schemas.microsoft.com/office/drawing/2014/main" val="3217582565"/>
                    </a:ext>
                  </a:extLst>
                </a:gridCol>
                <a:gridCol w="2599291">
                  <a:extLst>
                    <a:ext uri="{9D8B030D-6E8A-4147-A177-3AD203B41FA5}">
                      <a16:colId xmlns:a16="http://schemas.microsoft.com/office/drawing/2014/main" val="20000"/>
                    </a:ext>
                  </a:extLst>
                </a:gridCol>
                <a:gridCol w="2599291">
                  <a:extLst>
                    <a:ext uri="{9D8B030D-6E8A-4147-A177-3AD203B41FA5}">
                      <a16:colId xmlns:a16="http://schemas.microsoft.com/office/drawing/2014/main" val="20001"/>
                    </a:ext>
                  </a:extLst>
                </a:gridCol>
                <a:gridCol w="2599291">
                  <a:extLst>
                    <a:ext uri="{9D8B030D-6E8A-4147-A177-3AD203B41FA5}">
                      <a16:colId xmlns:a16="http://schemas.microsoft.com/office/drawing/2014/main" val="3372736945"/>
                    </a:ext>
                  </a:extLst>
                </a:gridCol>
                <a:gridCol w="2599291">
                  <a:extLst>
                    <a:ext uri="{9D8B030D-6E8A-4147-A177-3AD203B41FA5}">
                      <a16:colId xmlns:a16="http://schemas.microsoft.com/office/drawing/2014/main" val="3298298439"/>
                    </a:ext>
                  </a:extLst>
                </a:gridCol>
              </a:tblGrid>
              <a:tr h="35377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rgbClr val="FFFFFF"/>
                          </a:solidFill>
                          <a:latin typeface="Meiryo UI" panose="020B0604030504040204" pitchFamily="50" charset="-128"/>
                          <a:ea typeface="Meiryo UI" panose="020B0604030504040204" pitchFamily="50" charset="-128"/>
                        </a:rPr>
                        <a:t>事業者名</a:t>
                      </a:r>
                      <a:endParaRPr kumimoji="1" lang="ja-JP" altLang="en-US" sz="1600" b="1" dirty="0">
                        <a:solidFill>
                          <a:srgbClr val="FFFFFF"/>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6FA9"/>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solidFill>
                            <a:srgbClr val="FFFFFF"/>
                          </a:solidFill>
                          <a:latin typeface="Meiryo UI" panose="020B0604030504040204" pitchFamily="50" charset="-128"/>
                          <a:ea typeface="Meiryo UI" panose="020B0604030504040204" pitchFamily="50" charset="-128"/>
                        </a:rPr>
                        <a:t>2025</a:t>
                      </a:r>
                      <a:r>
                        <a:rPr kumimoji="1" lang="ja-JP" altLang="en-US" sz="1600" dirty="0" smtClean="0">
                          <a:solidFill>
                            <a:srgbClr val="FFFFFF"/>
                          </a:solidFill>
                          <a:latin typeface="Meiryo UI" panose="020B0604030504040204" pitchFamily="50" charset="-128"/>
                          <a:ea typeface="Meiryo UI" panose="020B0604030504040204" pitchFamily="50" charset="-128"/>
                        </a:rPr>
                        <a:t>年度</a:t>
                      </a:r>
                      <a:endParaRPr kumimoji="1" lang="ja-JP" altLang="en-US" sz="1600" dirty="0">
                        <a:solidFill>
                          <a:srgbClr val="FFFFFF"/>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6FA9"/>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600" b="1" dirty="0" smtClean="0">
                          <a:solidFill>
                            <a:srgbClr val="FFFFFF"/>
                          </a:solidFill>
                          <a:latin typeface="Meiryo UI" panose="020B0604030504040204" pitchFamily="50" charset="-128"/>
                          <a:ea typeface="Meiryo UI" panose="020B0604030504040204" pitchFamily="50" charset="-128"/>
                        </a:rPr>
                        <a:t>2026</a:t>
                      </a:r>
                      <a:r>
                        <a:rPr kumimoji="1" lang="ja-JP" altLang="en-US" sz="1600" b="1" dirty="0" smtClean="0">
                          <a:solidFill>
                            <a:srgbClr val="FFFFFF"/>
                          </a:solidFill>
                          <a:latin typeface="Meiryo UI" panose="020B0604030504040204" pitchFamily="50" charset="-128"/>
                          <a:ea typeface="Meiryo UI" panose="020B0604030504040204" pitchFamily="50" charset="-128"/>
                        </a:rPr>
                        <a:t>年度</a:t>
                      </a:r>
                      <a:endParaRPr kumimoji="1" lang="ja-JP" altLang="en-US" sz="1600" b="1" dirty="0">
                        <a:solidFill>
                          <a:srgbClr val="FFFFFF"/>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6FA9"/>
                    </a:solidFill>
                  </a:tcPr>
                </a:tc>
                <a:tc>
                  <a:txBody>
                    <a:bodyPr/>
                    <a:lstStyle/>
                    <a:p>
                      <a:pPr algn="ctr"/>
                      <a:r>
                        <a:rPr kumimoji="1" lang="en-US" altLang="ja-JP" sz="1600" b="1" dirty="0" smtClean="0">
                          <a:solidFill>
                            <a:srgbClr val="FFFFFF"/>
                          </a:solidFill>
                          <a:latin typeface="Meiryo UI" panose="020B0604030504040204" pitchFamily="50" charset="-128"/>
                          <a:ea typeface="Meiryo UI" panose="020B0604030504040204" pitchFamily="50" charset="-128"/>
                        </a:rPr>
                        <a:t>2027</a:t>
                      </a:r>
                      <a:r>
                        <a:rPr kumimoji="1" lang="ja-JP" altLang="en-US" sz="1600" b="1" dirty="0" smtClean="0">
                          <a:solidFill>
                            <a:srgbClr val="FFFFFF"/>
                          </a:solidFill>
                          <a:latin typeface="Meiryo UI" panose="020B0604030504040204" pitchFamily="50" charset="-128"/>
                          <a:ea typeface="Meiryo UI" panose="020B0604030504040204" pitchFamily="50" charset="-128"/>
                        </a:rPr>
                        <a:t>年度</a:t>
                      </a:r>
                      <a:endParaRPr kumimoji="1" lang="ja-JP" altLang="en-US" sz="1600" b="1" dirty="0">
                        <a:solidFill>
                          <a:srgbClr val="FFFFFF"/>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6FA9"/>
                    </a:solidFill>
                  </a:tcPr>
                </a:tc>
                <a:tc>
                  <a:txBody>
                    <a:bodyPr/>
                    <a:lstStyle/>
                    <a:p>
                      <a:pPr algn="ctr"/>
                      <a:r>
                        <a:rPr kumimoji="1" lang="en-US" altLang="ja-JP" sz="1600" b="1" dirty="0" smtClean="0">
                          <a:solidFill>
                            <a:srgbClr val="FFFFFF"/>
                          </a:solidFill>
                          <a:latin typeface="Meiryo UI" panose="020B0604030504040204" pitchFamily="50" charset="-128"/>
                          <a:ea typeface="Meiryo UI" panose="020B0604030504040204" pitchFamily="50" charset="-128"/>
                        </a:rPr>
                        <a:t>2028</a:t>
                      </a:r>
                      <a:r>
                        <a:rPr kumimoji="1" lang="ja-JP" altLang="en-US" sz="1600" b="1" dirty="0" smtClean="0">
                          <a:solidFill>
                            <a:srgbClr val="FFFFFF"/>
                          </a:solidFill>
                          <a:latin typeface="Meiryo UI" panose="020B0604030504040204" pitchFamily="50" charset="-128"/>
                          <a:ea typeface="Meiryo UI" panose="020B0604030504040204" pitchFamily="50" charset="-128"/>
                        </a:rPr>
                        <a:t>年度</a:t>
                      </a:r>
                      <a:endParaRPr kumimoji="1" lang="ja-JP" altLang="en-US" sz="1600" b="1" dirty="0">
                        <a:solidFill>
                          <a:srgbClr val="FFFFFF"/>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6FA9"/>
                    </a:solidFill>
                  </a:tcPr>
                </a:tc>
                <a:extLst>
                  <a:ext uri="{0D108BD9-81ED-4DB2-BD59-A6C34878D82A}">
                    <a16:rowId xmlns:a16="http://schemas.microsoft.com/office/drawing/2014/main" val="10000"/>
                  </a:ext>
                </a:extLst>
              </a:tr>
              <a:tr h="558124">
                <a:tc>
                  <a:txBody>
                    <a:bodyPr/>
                    <a:lstStyle/>
                    <a:p>
                      <a:pPr algn="ctr"/>
                      <a:r>
                        <a:rPr kumimoji="1" lang="ja-JP" altLang="en-US" sz="1600" dirty="0" smtClean="0">
                          <a:latin typeface="Meiryo UI" panose="020B0604030504040204" pitchFamily="50" charset="-128"/>
                          <a:ea typeface="Meiryo UI" panose="020B0604030504040204" pitchFamily="50" charset="-128"/>
                        </a:rPr>
                        <a:t>エリア全体</a:t>
                      </a:r>
                      <a:endParaRPr kumimoji="1" lang="ja-JP" altLang="en-US" sz="16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endParaRPr kumimoji="1" lang="en-US" altLang="ja-JP"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99019429"/>
                  </a:ext>
                </a:extLst>
              </a:tr>
              <a:tr h="558124">
                <a:tc>
                  <a:txBody>
                    <a:bodyPr/>
                    <a:lstStyle/>
                    <a:p>
                      <a:pPr algn="ctr"/>
                      <a:r>
                        <a:rPr kumimoji="1" lang="ja-JP" altLang="en-US" sz="1400" dirty="0" smtClean="0">
                          <a:solidFill>
                            <a:srgbClr val="FF0000"/>
                          </a:solidFill>
                          <a:latin typeface="Meiryo UI" panose="020B0604030504040204" pitchFamily="50" charset="-128"/>
                          <a:ea typeface="Meiryo UI" panose="020B0604030504040204" pitchFamily="50" charset="-128"/>
                        </a:rPr>
                        <a:t>株式会社○○</a:t>
                      </a:r>
                      <a:endParaRPr kumimoji="1" lang="en-US" altLang="ja-JP" sz="1400" dirty="0" smtClean="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08699846"/>
                  </a:ext>
                </a:extLst>
              </a:tr>
              <a:tr h="558124">
                <a:tc>
                  <a:txBody>
                    <a:bodyPr/>
                    <a:lstStyle/>
                    <a:p>
                      <a:pPr algn="ctr"/>
                      <a:r>
                        <a:rPr kumimoji="1" lang="ja-JP" altLang="en-US" sz="1400" dirty="0" smtClean="0">
                          <a:solidFill>
                            <a:srgbClr val="FF0000"/>
                          </a:solidFill>
                          <a:latin typeface="Meiryo UI" panose="020B0604030504040204" pitchFamily="50" charset="-128"/>
                          <a:ea typeface="Meiryo UI" panose="020B0604030504040204" pitchFamily="50" charset="-128"/>
                        </a:rPr>
                        <a:t>○○株式会社</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2237313"/>
                  </a:ext>
                </a:extLst>
              </a:tr>
              <a:tr h="558124">
                <a:tc>
                  <a:txBody>
                    <a:bodyPr/>
                    <a:lstStyle/>
                    <a:p>
                      <a:pPr algn="ctr"/>
                      <a:r>
                        <a:rPr kumimoji="1" lang="ja-JP" altLang="en-US" sz="1400" dirty="0" smtClean="0">
                          <a:solidFill>
                            <a:srgbClr val="FF0000"/>
                          </a:solidFill>
                          <a:latin typeface="Meiryo UI" panose="020B0604030504040204" pitchFamily="50" charset="-128"/>
                          <a:ea typeface="Meiryo UI" panose="020B0604030504040204" pitchFamily="50" charset="-128"/>
                        </a:rPr>
                        <a:t>○○　○○</a:t>
                      </a:r>
                      <a:endParaRPr kumimoji="1" lang="en-US" altLang="ja-JP" sz="1400" dirty="0" smtClean="0">
                        <a:solidFill>
                          <a:srgbClr val="FF0000"/>
                        </a:solidFill>
                        <a:latin typeface="Meiryo UI" panose="020B0604030504040204" pitchFamily="50" charset="-128"/>
                        <a:ea typeface="Meiryo UI" panose="020B0604030504040204" pitchFamily="50" charset="-128"/>
                      </a:endParaRPr>
                    </a:p>
                    <a:p>
                      <a:pPr algn="ctr"/>
                      <a:r>
                        <a:rPr kumimoji="1" lang="ja-JP" altLang="en-US" sz="1400" dirty="0" smtClean="0">
                          <a:solidFill>
                            <a:srgbClr val="FF0000"/>
                          </a:solidFill>
                          <a:latin typeface="Meiryo UI" panose="020B0604030504040204" pitchFamily="50" charset="-128"/>
                          <a:ea typeface="Meiryo UI" panose="020B0604030504040204" pitchFamily="50" charset="-128"/>
                        </a:rPr>
                        <a:t>（個人事業主）</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9842758"/>
                  </a:ext>
                </a:extLst>
              </a:tr>
              <a:tr h="558124">
                <a:tc>
                  <a:txBody>
                    <a:bodyPr/>
                    <a:lstStyle/>
                    <a:p>
                      <a:pPr algn="ctr"/>
                      <a:r>
                        <a:rPr kumimoji="1" lang="ja-JP" altLang="en-US" sz="1400" b="1" dirty="0">
                          <a:latin typeface="Meiryo UI" panose="020B0604030504040204" pitchFamily="50" charset="-128"/>
                          <a:ea typeface="Meiryo UI" panose="020B0604030504040204" pitchFamily="50" charset="-128"/>
                        </a:rPr>
                        <a:t>計画実行</a:t>
                      </a:r>
                      <a:r>
                        <a:rPr kumimoji="1" lang="ja-JP" altLang="en-US" sz="1400" b="1" dirty="0" smtClean="0">
                          <a:latin typeface="Meiryo UI" panose="020B0604030504040204" pitchFamily="50" charset="-128"/>
                          <a:ea typeface="Meiryo UI" panose="020B0604030504040204" pitchFamily="50" charset="-128"/>
                        </a:rPr>
                        <a:t>に</a:t>
                      </a:r>
                      <a:endParaRPr kumimoji="1" lang="en-US" altLang="ja-JP" sz="1400" b="1" dirty="0" smtClean="0">
                        <a:latin typeface="Meiryo UI" panose="020B0604030504040204" pitchFamily="50" charset="-128"/>
                        <a:ea typeface="Meiryo UI" panose="020B0604030504040204" pitchFamily="50" charset="-128"/>
                      </a:endParaRPr>
                    </a:p>
                    <a:p>
                      <a:pPr algn="ctr"/>
                      <a:r>
                        <a:rPr kumimoji="1" lang="ja-JP" altLang="en-US" sz="1400" b="1" dirty="0" smtClean="0">
                          <a:latin typeface="Meiryo UI" panose="020B0604030504040204" pitchFamily="50" charset="-128"/>
                          <a:ea typeface="Meiryo UI" panose="020B0604030504040204" pitchFamily="50" charset="-128"/>
                        </a:rPr>
                        <a:t>影響</a:t>
                      </a:r>
                      <a:r>
                        <a:rPr kumimoji="1" lang="ja-JP" altLang="en-US" sz="1400" b="1" dirty="0">
                          <a:latin typeface="Meiryo UI" panose="020B0604030504040204" pitchFamily="50" charset="-128"/>
                          <a:ea typeface="Meiryo UI" panose="020B0604030504040204" pitchFamily="50" charset="-128"/>
                        </a:rPr>
                        <a:t>を</a:t>
                      </a:r>
                      <a:r>
                        <a:rPr kumimoji="1" lang="ja-JP" altLang="en-US" sz="1400" b="1" dirty="0" smtClean="0">
                          <a:latin typeface="Meiryo UI" panose="020B0604030504040204" pitchFamily="50" charset="-128"/>
                          <a:ea typeface="Meiryo UI" panose="020B0604030504040204" pitchFamily="50" charset="-128"/>
                        </a:rPr>
                        <a:t>与える事象</a:t>
                      </a:r>
                      <a:endParaRPr kumimoji="1" lang="en-US" altLang="ja-JP" sz="1400" b="1" dirty="0" smtClean="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85645465"/>
                  </a:ext>
                </a:extLst>
              </a:tr>
            </a:tbl>
          </a:graphicData>
        </a:graphic>
      </p:graphicFrame>
      <p:sp>
        <p:nvSpPr>
          <p:cNvPr id="19" name="Rectangle 11">
            <a:extLst>
              <a:ext uri="{FF2B5EF4-FFF2-40B4-BE49-F238E27FC236}">
                <a16:creationId xmlns:a16="http://schemas.microsoft.com/office/drawing/2014/main" id="{CD6F1835-8A4D-4AD3-6E8A-BBB2966F2B91}"/>
              </a:ext>
            </a:extLst>
          </p:cNvPr>
          <p:cNvSpPr/>
          <p:nvPr/>
        </p:nvSpPr>
        <p:spPr>
          <a:xfrm>
            <a:off x="100116" y="1168445"/>
            <a:ext cx="12005524" cy="1138256"/>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solidFill>
                <a:schemeClr val="tx1">
                  <a:lumMod val="75000"/>
                  <a:lumOff val="25000"/>
                </a:schemeClr>
              </a:solidFill>
              <a:latin typeface="Meiryo UI" panose="020B0604030504040204" pitchFamily="50" charset="-128"/>
              <a:ea typeface="Meiryo UI" panose="020B0604030504040204" pitchFamily="50" charset="-128"/>
              <a:cs typeface="メイリオ"/>
            </a:endParaRPr>
          </a:p>
        </p:txBody>
      </p:sp>
      <p:sp>
        <p:nvSpPr>
          <p:cNvPr id="20" name="正方形/長方形 19">
            <a:extLst>
              <a:ext uri="{FF2B5EF4-FFF2-40B4-BE49-F238E27FC236}">
                <a16:creationId xmlns:a16="http://schemas.microsoft.com/office/drawing/2014/main" id="{3348FB5A-06E6-9637-B8B5-7367A1B98E28}"/>
              </a:ext>
            </a:extLst>
          </p:cNvPr>
          <p:cNvSpPr/>
          <p:nvPr/>
        </p:nvSpPr>
        <p:spPr>
          <a:xfrm>
            <a:off x="110276" y="768099"/>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＜エリアのビジョン（目指す姿）＞</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05515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0"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en-US" altLang="ja-JP" dirty="0" smtClean="0"/>
              <a:t>KPI</a:t>
            </a:r>
            <a:endParaRPr lang="en-US" altLang="ja-JP" dirty="0"/>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14</a:t>
            </a:fld>
            <a:endParaRPr lang="en-US" altLang="ja-JP">
              <a:solidFill>
                <a:srgbClr val="000000"/>
              </a:solidFill>
            </a:endParaRPr>
          </a:p>
        </p:txBody>
      </p:sp>
      <p:graphicFrame>
        <p:nvGraphicFramePr>
          <p:cNvPr id="10" name="表 9"/>
          <p:cNvGraphicFramePr>
            <a:graphicFrameLocks noGrp="1"/>
          </p:cNvGraphicFramePr>
          <p:nvPr>
            <p:extLst>
              <p:ext uri="{D42A27DB-BD31-4B8C-83A1-F6EECF244321}">
                <p14:modId xmlns:p14="http://schemas.microsoft.com/office/powerpoint/2010/main" val="1334771813"/>
              </p:ext>
            </p:extLst>
          </p:nvPr>
        </p:nvGraphicFramePr>
        <p:xfrm>
          <a:off x="114100" y="917999"/>
          <a:ext cx="11985538" cy="4652222"/>
        </p:xfrm>
        <a:graphic>
          <a:graphicData uri="http://schemas.openxmlformats.org/drawingml/2006/table">
            <a:tbl>
              <a:tblPr firstRow="1" bandRow="1"/>
              <a:tblGrid>
                <a:gridCol w="2022271">
                  <a:extLst>
                    <a:ext uri="{9D8B030D-6E8A-4147-A177-3AD203B41FA5}">
                      <a16:colId xmlns:a16="http://schemas.microsoft.com/office/drawing/2014/main" val="3217582565"/>
                    </a:ext>
                  </a:extLst>
                </a:gridCol>
                <a:gridCol w="1275944">
                  <a:extLst>
                    <a:ext uri="{9D8B030D-6E8A-4147-A177-3AD203B41FA5}">
                      <a16:colId xmlns:a16="http://schemas.microsoft.com/office/drawing/2014/main" val="20000"/>
                    </a:ext>
                  </a:extLst>
                </a:gridCol>
                <a:gridCol w="1275944">
                  <a:extLst>
                    <a:ext uri="{9D8B030D-6E8A-4147-A177-3AD203B41FA5}">
                      <a16:colId xmlns:a16="http://schemas.microsoft.com/office/drawing/2014/main" val="20001"/>
                    </a:ext>
                  </a:extLst>
                </a:gridCol>
                <a:gridCol w="1275944">
                  <a:extLst>
                    <a:ext uri="{9D8B030D-6E8A-4147-A177-3AD203B41FA5}">
                      <a16:colId xmlns:a16="http://schemas.microsoft.com/office/drawing/2014/main" val="3372736945"/>
                    </a:ext>
                  </a:extLst>
                </a:gridCol>
                <a:gridCol w="1275944">
                  <a:extLst>
                    <a:ext uri="{9D8B030D-6E8A-4147-A177-3AD203B41FA5}">
                      <a16:colId xmlns:a16="http://schemas.microsoft.com/office/drawing/2014/main" val="2364014591"/>
                    </a:ext>
                  </a:extLst>
                </a:gridCol>
                <a:gridCol w="1275944">
                  <a:extLst>
                    <a:ext uri="{9D8B030D-6E8A-4147-A177-3AD203B41FA5}">
                      <a16:colId xmlns:a16="http://schemas.microsoft.com/office/drawing/2014/main" val="3965811898"/>
                    </a:ext>
                  </a:extLst>
                </a:gridCol>
                <a:gridCol w="1275944">
                  <a:extLst>
                    <a:ext uri="{9D8B030D-6E8A-4147-A177-3AD203B41FA5}">
                      <a16:colId xmlns:a16="http://schemas.microsoft.com/office/drawing/2014/main" val="702626940"/>
                    </a:ext>
                  </a:extLst>
                </a:gridCol>
                <a:gridCol w="2307603">
                  <a:extLst>
                    <a:ext uri="{9D8B030D-6E8A-4147-A177-3AD203B41FA5}">
                      <a16:colId xmlns:a16="http://schemas.microsoft.com/office/drawing/2014/main" val="4083764619"/>
                    </a:ext>
                  </a:extLst>
                </a:gridCol>
              </a:tblGrid>
              <a:tr h="33547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rgbClr val="FFFFFF"/>
                          </a:solidFill>
                          <a:latin typeface="Meiryo UI" panose="020B0604030504040204" pitchFamily="50" charset="-128"/>
                          <a:ea typeface="Meiryo UI" panose="020B0604030504040204" pitchFamily="50" charset="-128"/>
                        </a:rPr>
                        <a:t>ＫＰＩ</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6FA9"/>
                    </a:solidFill>
                  </a:tcPr>
                </a:tc>
                <a:tc gridSpan="2">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rgbClr val="FFFFFF"/>
                          </a:solidFill>
                          <a:latin typeface="Meiryo UI" panose="020B0604030504040204" pitchFamily="50" charset="-128"/>
                          <a:ea typeface="Meiryo UI" panose="020B0604030504040204" pitchFamily="50" charset="-128"/>
                        </a:rPr>
                        <a:t>現状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6FA9"/>
                    </a:solidFill>
                  </a:tcPr>
                </a:tc>
                <a:tc hMerge="1">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endParaRPr kumimoji="1" lang="ja-JP" altLang="en-US" sz="1600" b="1" dirty="0">
                        <a:solidFill>
                          <a:srgbClr val="FFFFFF"/>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6FA9"/>
                    </a:solidFill>
                  </a:tcPr>
                </a:tc>
                <a:tc gridSpan="3">
                  <a:txBody>
                    <a:bodyPr/>
                    <a:lstStyle/>
                    <a:p>
                      <a:pPr algn="ctr"/>
                      <a:r>
                        <a:rPr kumimoji="1" lang="ja-JP" altLang="en-US" sz="1600" b="1" dirty="0">
                          <a:solidFill>
                            <a:srgbClr val="FFFFFF"/>
                          </a:solidFill>
                          <a:latin typeface="Meiryo UI" panose="020B0604030504040204" pitchFamily="50" charset="-128"/>
                          <a:ea typeface="Meiryo UI" panose="020B0604030504040204" pitchFamily="50" charset="-128"/>
                        </a:rPr>
                        <a:t>短期目標</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6FA9"/>
                    </a:solidFill>
                  </a:tcPr>
                </a:tc>
                <a:tc hMerge="1">
                  <a:txBody>
                    <a:bodyPr/>
                    <a:lstStyle/>
                    <a:p>
                      <a:pPr algn="ctr"/>
                      <a:endParaRPr kumimoji="1" lang="ja-JP" altLang="en-US" sz="1600" b="1" dirty="0">
                        <a:solidFill>
                          <a:srgbClr val="FFFFFF"/>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6FA9"/>
                    </a:solidFill>
                  </a:tcPr>
                </a:tc>
                <a:tc hMerge="1">
                  <a:txBody>
                    <a:bodyPr/>
                    <a:lstStyle/>
                    <a:p>
                      <a:pPr algn="ctr"/>
                      <a:endParaRPr kumimoji="1" lang="ja-JP" altLang="en-US" sz="1600" b="1" dirty="0">
                        <a:solidFill>
                          <a:srgbClr val="FFFFFF"/>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6FA9"/>
                    </a:solidFill>
                  </a:tcPr>
                </a:tc>
                <a:tc>
                  <a:txBody>
                    <a:bodyPr/>
                    <a:lstStyle/>
                    <a:p>
                      <a:pPr algn="ctr"/>
                      <a:r>
                        <a:rPr kumimoji="1" lang="ja-JP" altLang="en-US" sz="1600" b="1" dirty="0">
                          <a:solidFill>
                            <a:srgbClr val="FFFFFF"/>
                          </a:solidFill>
                          <a:latin typeface="Meiryo UI" panose="020B0604030504040204" pitchFamily="50" charset="-128"/>
                          <a:ea typeface="Meiryo UI" panose="020B0604030504040204" pitchFamily="50" charset="-128"/>
                        </a:rPr>
                        <a:t>中長期目標</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6FA9"/>
                    </a:solidFill>
                  </a:tcPr>
                </a:tc>
                <a:tc rowSpan="2">
                  <a:txBody>
                    <a:bodyPr/>
                    <a:lstStyle/>
                    <a:p>
                      <a:pPr algn="ctr"/>
                      <a:r>
                        <a:rPr kumimoji="1" lang="ja-JP" altLang="en-US" sz="1600" b="1" dirty="0" smtClean="0">
                          <a:solidFill>
                            <a:srgbClr val="FFFFFF"/>
                          </a:solidFill>
                          <a:latin typeface="Meiryo UI" panose="020B0604030504040204" pitchFamily="50" charset="-128"/>
                          <a:ea typeface="Meiryo UI" panose="020B0604030504040204" pitchFamily="50" charset="-128"/>
                        </a:rPr>
                        <a:t>積算根拠・測定方法</a:t>
                      </a:r>
                      <a:endParaRPr kumimoji="1" lang="ja-JP" altLang="en-US" sz="1600" b="1" dirty="0">
                        <a:solidFill>
                          <a:srgbClr val="FFFFFF"/>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6FA9"/>
                    </a:solidFill>
                  </a:tcPr>
                </a:tc>
                <a:extLst>
                  <a:ext uri="{0D108BD9-81ED-4DB2-BD59-A6C34878D82A}">
                    <a16:rowId xmlns:a16="http://schemas.microsoft.com/office/drawing/2014/main" val="10000"/>
                  </a:ext>
                </a:extLst>
              </a:tr>
              <a:tr h="405860">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CDDDE"/>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200" dirty="0" smtClean="0">
                          <a:latin typeface="Meiryo UI" panose="020B0604030504040204" pitchFamily="50" charset="-128"/>
                          <a:ea typeface="Meiryo UI" panose="020B0604030504040204" pitchFamily="50" charset="-128"/>
                        </a:rPr>
                        <a:t>2024</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200" dirty="0" smtClean="0">
                          <a:latin typeface="Meiryo UI" panose="020B0604030504040204" pitchFamily="50" charset="-128"/>
                          <a:ea typeface="Meiryo UI" panose="020B0604030504040204" pitchFamily="50" charset="-128"/>
                        </a:rPr>
                        <a:t>2025</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2026</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2027</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2028</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dirty="0">
                          <a:latin typeface="Meiryo UI" panose="020B0604030504040204" pitchFamily="50" charset="-128"/>
                          <a:ea typeface="Meiryo UI" panose="020B0604030504040204" pitchFamily="50" charset="-128"/>
                        </a:rPr>
                        <a:t>20××</a:t>
                      </a:r>
                      <a:r>
                        <a:rPr kumimoji="1" lang="ja-JP" altLang="en-US" sz="1200" dirty="0">
                          <a:latin typeface="Meiryo UI" panose="020B0604030504040204" pitchFamily="50" charset="-128"/>
                          <a:ea typeface="Meiryo UI" panose="020B0604030504040204" pitchFamily="50" charset="-128"/>
                        </a:rPr>
                        <a:t>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mpd="sng">
                      <a:noFill/>
                      <a:prstDash val="solid"/>
                    </a:lnBlToTr>
                    <a:noFill/>
                  </a:tcPr>
                </a:tc>
                <a:extLst>
                  <a:ext uri="{0D108BD9-81ED-4DB2-BD59-A6C34878D82A}">
                    <a16:rowId xmlns:a16="http://schemas.microsoft.com/office/drawing/2014/main" val="10001"/>
                  </a:ext>
                </a:extLst>
              </a:tr>
              <a:tr h="1006270">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99019429"/>
                  </a:ext>
                </a:extLst>
              </a:tr>
              <a:tr h="968207">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259541"/>
                  </a:ext>
                </a:extLst>
              </a:tr>
              <a:tr h="968207">
                <a:tc>
                  <a:txBody>
                    <a:bodyPr/>
                    <a:lstStyle/>
                    <a:p>
                      <a:pPr algn="ctr"/>
                      <a:endParaRPr kumimoji="1" lang="en-US" altLang="ja-JP"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zh-TW"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2429729"/>
                  </a:ext>
                </a:extLst>
              </a:tr>
              <a:tr h="968207">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96533636"/>
                  </a:ext>
                </a:extLst>
              </a:tr>
            </a:tbl>
          </a:graphicData>
        </a:graphic>
      </p:graphicFrame>
      <p:sp>
        <p:nvSpPr>
          <p:cNvPr id="12" name="object 7"/>
          <p:cNvSpPr txBox="1">
            <a:spLocks/>
          </p:cNvSpPr>
          <p:nvPr/>
        </p:nvSpPr>
        <p:spPr>
          <a:xfrm>
            <a:off x="112113" y="6126905"/>
            <a:ext cx="11874147" cy="384107"/>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a:t>■ビジョンの達成に向けて具体的</a:t>
            </a:r>
            <a:r>
              <a:rPr lang="ja-JP" altLang="en-US" sz="1400" dirty="0" smtClean="0"/>
              <a:t>なＫＰＩ（例：観光客数</a:t>
            </a:r>
            <a:r>
              <a:rPr lang="ja-JP" altLang="en-US" sz="1400" dirty="0"/>
              <a:t>、観光消費額</a:t>
            </a:r>
            <a:r>
              <a:rPr lang="ja-JP" altLang="en-US" sz="1400" dirty="0" smtClean="0"/>
              <a:t>、利用者数、売上高、宿泊率</a:t>
            </a:r>
            <a:r>
              <a:rPr lang="ja-JP" altLang="en-US" sz="1400" dirty="0"/>
              <a:t>、</a:t>
            </a:r>
            <a:r>
              <a:rPr lang="ja-JP" altLang="en-US" sz="1400" dirty="0" smtClean="0"/>
              <a:t>リピート率など）を設定してください。</a:t>
            </a:r>
            <a:endParaRPr lang="en-US" altLang="ja-JP" sz="1400" dirty="0"/>
          </a:p>
          <a:p>
            <a:pPr marL="0" indent="0">
              <a:lnSpc>
                <a:spcPts val="800"/>
              </a:lnSpc>
              <a:buNone/>
            </a:pPr>
            <a:r>
              <a:rPr lang="ja-JP" altLang="en-US" sz="1400" dirty="0" smtClean="0"/>
              <a:t>■ＫＰ</a:t>
            </a:r>
            <a:r>
              <a:rPr lang="ja-JP" altLang="en-US" sz="1400" dirty="0"/>
              <a:t>Ｉ</a:t>
            </a:r>
            <a:r>
              <a:rPr lang="ja-JP" altLang="en-US" sz="1400" dirty="0" smtClean="0"/>
              <a:t>は地域まるごとホテルの実施によって平均消費単価が向上することが分かるような任意の指標を３つ</a:t>
            </a:r>
            <a:r>
              <a:rPr lang="ja-JP" altLang="en-US" sz="1400" dirty="0"/>
              <a:t>以上設定してください。</a:t>
            </a:r>
          </a:p>
        </p:txBody>
      </p:sp>
      <p:sp>
        <p:nvSpPr>
          <p:cNvPr id="15" name="正方形/長方形 14"/>
          <p:cNvSpPr/>
          <p:nvPr/>
        </p:nvSpPr>
        <p:spPr>
          <a:xfrm>
            <a:off x="112112" y="5650451"/>
            <a:ext cx="11973529"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16" name="正方形/長方形 15"/>
          <p:cNvSpPr/>
          <p:nvPr/>
        </p:nvSpPr>
        <p:spPr>
          <a:xfrm>
            <a:off x="114100" y="5650450"/>
            <a:ext cx="11985532" cy="917275"/>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8" name="Rectangle 12">
            <a:extLst>
              <a:ext uri="{FF2B5EF4-FFF2-40B4-BE49-F238E27FC236}">
                <a16:creationId xmlns:a16="http://schemas.microsoft.com/office/drawing/2014/main" id="{32E2B3D7-9979-40E9-A4C8-81EA6EF6F599}"/>
              </a:ext>
            </a:extLst>
          </p:cNvPr>
          <p:cNvSpPr/>
          <p:nvPr/>
        </p:nvSpPr>
        <p:spPr>
          <a:xfrm>
            <a:off x="9356651" y="0"/>
            <a:ext cx="2835349" cy="731463"/>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）全体</a:t>
            </a:r>
            <a:r>
              <a:rPr lang="ja-JP" altLang="en-US" b="1" dirty="0">
                <a:latin typeface="游ゴシック" panose="020B0400000000000000" pitchFamily="50" charset="-128"/>
                <a:ea typeface="游ゴシック" panose="020B0400000000000000" pitchFamily="50" charset="-128"/>
                <a:cs typeface="メイリオ"/>
              </a:rPr>
              <a:t>計画</a:t>
            </a:r>
          </a:p>
        </p:txBody>
      </p:sp>
    </p:spTree>
    <p:extLst>
      <p:ext uri="{BB962C8B-B14F-4D97-AF65-F5344CB8AC3E}">
        <p14:creationId xmlns:p14="http://schemas.microsoft.com/office/powerpoint/2010/main" val="1505234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25402" y="25898"/>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smtClean="0"/>
              <a:t>地域からの理解</a:t>
            </a:r>
            <a:endParaRPr lang="ja-JP" altLang="en-US" dirty="0"/>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15</a:t>
            </a:fld>
            <a:endParaRPr lang="en-US" altLang="ja-JP">
              <a:solidFill>
                <a:srgbClr val="000000"/>
              </a:solidFill>
            </a:endParaRPr>
          </a:p>
        </p:txBody>
      </p:sp>
      <p:sp>
        <p:nvSpPr>
          <p:cNvPr id="5" name="object 7"/>
          <p:cNvSpPr txBox="1">
            <a:spLocks/>
          </p:cNvSpPr>
          <p:nvPr/>
        </p:nvSpPr>
        <p:spPr>
          <a:xfrm>
            <a:off x="161802" y="6339182"/>
            <a:ext cx="11874147" cy="114802"/>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a:t>■「市町</a:t>
            </a:r>
            <a:r>
              <a:rPr lang="ja-JP" altLang="en-US" sz="1400" dirty="0"/>
              <a:t>及び商工会・商工会議所との連動</a:t>
            </a:r>
            <a:r>
              <a:rPr lang="ja-JP" altLang="en-US" sz="1400"/>
              <a:t>する取組</a:t>
            </a:r>
            <a:r>
              <a:rPr lang="ja-JP" altLang="en-US" sz="1400" dirty="0"/>
              <a:t>」</a:t>
            </a:r>
            <a:r>
              <a:rPr lang="ja-JP" altLang="en-US" sz="1400"/>
              <a:t>は</a:t>
            </a:r>
            <a:r>
              <a:rPr lang="ja-JP" altLang="en-US" sz="1400" dirty="0"/>
              <a:t>、事務局からも適宜アドバイスを行う場合がありますので、ご承知おきください。</a:t>
            </a:r>
            <a:endParaRPr lang="en-US" altLang="ja-JP" sz="1400" dirty="0"/>
          </a:p>
        </p:txBody>
      </p:sp>
      <p:sp>
        <p:nvSpPr>
          <p:cNvPr id="6" name="正方形/長方形 5"/>
          <p:cNvSpPr/>
          <p:nvPr/>
        </p:nvSpPr>
        <p:spPr>
          <a:xfrm>
            <a:off x="112113" y="5881065"/>
            <a:ext cx="11973529"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7" name="正方形/長方形 6"/>
          <p:cNvSpPr/>
          <p:nvPr/>
        </p:nvSpPr>
        <p:spPr>
          <a:xfrm>
            <a:off x="112113" y="5881065"/>
            <a:ext cx="11973527" cy="643560"/>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 name="Rectangle 11">
            <a:extLst>
              <a:ext uri="{FF2B5EF4-FFF2-40B4-BE49-F238E27FC236}">
                <a16:creationId xmlns:a16="http://schemas.microsoft.com/office/drawing/2014/main" id="{05F68A1C-1509-45BF-98EF-A2D7F5AC649A}"/>
              </a:ext>
            </a:extLst>
          </p:cNvPr>
          <p:cNvSpPr/>
          <p:nvPr/>
        </p:nvSpPr>
        <p:spPr>
          <a:xfrm>
            <a:off x="112112" y="1082122"/>
            <a:ext cx="5800337" cy="2519242"/>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2" name="タイトル 1">
            <a:extLst>
              <a:ext uri="{FF2B5EF4-FFF2-40B4-BE49-F238E27FC236}">
                <a16:creationId xmlns:a16="http://schemas.microsoft.com/office/drawing/2014/main" id="{40601DBE-BD84-7DD5-4E17-8F5EB1EB6BA8}"/>
              </a:ext>
            </a:extLst>
          </p:cNvPr>
          <p:cNvSpPr txBox="1">
            <a:spLocks/>
          </p:cNvSpPr>
          <p:nvPr/>
        </p:nvSpPr>
        <p:spPr>
          <a:xfrm>
            <a:off x="112113" y="758697"/>
            <a:ext cx="5846560" cy="37516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ja-JP"/>
            </a:defPPr>
            <a:lvl1pPr>
              <a:lnSpc>
                <a:spcPct val="150000"/>
              </a:lnSpc>
              <a:buClr>
                <a:schemeClr val="accent1"/>
              </a:buClr>
              <a:defRPr sz="1600" b="1">
                <a:solidFill>
                  <a:schemeClr val="tx1">
                    <a:lumMod val="75000"/>
                    <a:lumOff val="25000"/>
                  </a:schemeClr>
                </a:solidFill>
                <a:latin typeface="Meiryo UI" panose="020B0604030504040204" pitchFamily="50" charset="-128"/>
                <a:ea typeface="Meiryo UI" panose="020B0604030504040204" pitchFamily="50" charset="-128"/>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dirty="0" smtClean="0"/>
              <a:t>＜地域への説明状況＞</a:t>
            </a:r>
            <a:endParaRPr lang="ja-JP" altLang="en-US" dirty="0"/>
          </a:p>
        </p:txBody>
      </p:sp>
      <p:sp>
        <p:nvSpPr>
          <p:cNvPr id="14" name="Rectangle 12">
            <a:extLst>
              <a:ext uri="{FF2B5EF4-FFF2-40B4-BE49-F238E27FC236}">
                <a16:creationId xmlns:a16="http://schemas.microsoft.com/office/drawing/2014/main" id="{32E2B3D7-9979-40E9-A4C8-81EA6EF6F599}"/>
              </a:ext>
            </a:extLst>
          </p:cNvPr>
          <p:cNvSpPr/>
          <p:nvPr/>
        </p:nvSpPr>
        <p:spPr>
          <a:xfrm>
            <a:off x="9356651" y="0"/>
            <a:ext cx="2835349" cy="731463"/>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全体</a:t>
            </a:r>
            <a:r>
              <a:rPr lang="ja-JP" altLang="en-US" b="1" dirty="0">
                <a:latin typeface="游ゴシック" panose="020B0400000000000000" pitchFamily="50" charset="-128"/>
                <a:ea typeface="游ゴシック" panose="020B0400000000000000" pitchFamily="50" charset="-128"/>
                <a:cs typeface="メイリオ"/>
              </a:rPr>
              <a:t>計画</a:t>
            </a:r>
          </a:p>
        </p:txBody>
      </p:sp>
      <p:sp>
        <p:nvSpPr>
          <p:cNvPr id="15" name="Rectangle 11">
            <a:extLst>
              <a:ext uri="{FF2B5EF4-FFF2-40B4-BE49-F238E27FC236}">
                <a16:creationId xmlns:a16="http://schemas.microsoft.com/office/drawing/2014/main" id="{05F68A1C-1509-45BF-98EF-A2D7F5AC649A}"/>
              </a:ext>
            </a:extLst>
          </p:cNvPr>
          <p:cNvSpPr/>
          <p:nvPr/>
        </p:nvSpPr>
        <p:spPr>
          <a:xfrm>
            <a:off x="6225090" y="1082122"/>
            <a:ext cx="5860551" cy="2519242"/>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6" name="タイトル 1">
            <a:extLst>
              <a:ext uri="{FF2B5EF4-FFF2-40B4-BE49-F238E27FC236}">
                <a16:creationId xmlns:a16="http://schemas.microsoft.com/office/drawing/2014/main" id="{40601DBE-BD84-7DD5-4E17-8F5EB1EB6BA8}"/>
              </a:ext>
            </a:extLst>
          </p:cNvPr>
          <p:cNvSpPr txBox="1">
            <a:spLocks/>
          </p:cNvSpPr>
          <p:nvPr/>
        </p:nvSpPr>
        <p:spPr>
          <a:xfrm>
            <a:off x="6225090" y="730060"/>
            <a:ext cx="4176858" cy="37516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ja-JP"/>
            </a:defPPr>
            <a:lvl1pPr>
              <a:lnSpc>
                <a:spcPct val="150000"/>
              </a:lnSpc>
              <a:buClr>
                <a:schemeClr val="accent1"/>
              </a:buClr>
              <a:defRPr sz="1600" b="1">
                <a:solidFill>
                  <a:schemeClr val="tx1">
                    <a:lumMod val="75000"/>
                    <a:lumOff val="25000"/>
                  </a:schemeClr>
                </a:solidFill>
                <a:latin typeface="Meiryo UI" panose="020B0604030504040204" pitchFamily="50" charset="-128"/>
                <a:ea typeface="Meiryo UI" panose="020B0604030504040204" pitchFamily="50" charset="-128"/>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dirty="0" smtClean="0"/>
              <a:t>＜地域の反応＞</a:t>
            </a:r>
            <a:endParaRPr lang="ja-JP" altLang="en-US" dirty="0"/>
          </a:p>
        </p:txBody>
      </p:sp>
      <p:sp>
        <p:nvSpPr>
          <p:cNvPr id="19" name="フローチャート: 抜出し 18"/>
          <p:cNvSpPr/>
          <p:nvPr/>
        </p:nvSpPr>
        <p:spPr>
          <a:xfrm rot="5400000">
            <a:off x="5126870" y="2249579"/>
            <a:ext cx="1891685" cy="184328"/>
          </a:xfrm>
          <a:prstGeom prst="flowChartExtract">
            <a:avLst/>
          </a:prstGeom>
          <a:solidFill>
            <a:srgbClr val="1D6FA9"/>
          </a:solidFill>
          <a:ln w="28575">
            <a:noFill/>
          </a:ln>
        </p:spPr>
        <p:txBody>
          <a:bodyPr vertOverflow="overflow" horzOverflow="overflow" wrap="square" tIns="36000" bIns="36000" rtlCol="0" anchor="ctr">
            <a:noAutofit/>
          </a:bodyPr>
          <a:lstStyle/>
          <a:p>
            <a:pPr algn="l"/>
            <a:endParaRPr kumimoji="1" lang="ja-JP" altLang="en-US" sz="1200" dirty="0">
              <a:latin typeface="Meiryo UI" panose="020B0604030504040204" pitchFamily="50" charset="-128"/>
              <a:ea typeface="Meiryo UI" panose="020B0604030504040204" pitchFamily="50" charset="-128"/>
              <a:cs typeface="メイリオ"/>
            </a:endParaRPr>
          </a:p>
        </p:txBody>
      </p:sp>
      <p:sp>
        <p:nvSpPr>
          <p:cNvPr id="22" name="Rectangle 11">
            <a:extLst>
              <a:ext uri="{FF2B5EF4-FFF2-40B4-BE49-F238E27FC236}">
                <a16:creationId xmlns:a16="http://schemas.microsoft.com/office/drawing/2014/main" id="{115382A0-382E-8079-E6D6-705F1C1753D9}"/>
              </a:ext>
            </a:extLst>
          </p:cNvPr>
          <p:cNvSpPr/>
          <p:nvPr/>
        </p:nvSpPr>
        <p:spPr>
          <a:xfrm>
            <a:off x="112112" y="3976526"/>
            <a:ext cx="11973529" cy="1806421"/>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3" name="タイトル 1">
            <a:extLst>
              <a:ext uri="{FF2B5EF4-FFF2-40B4-BE49-F238E27FC236}">
                <a16:creationId xmlns:a16="http://schemas.microsoft.com/office/drawing/2014/main" id="{7DD00ED0-62F9-625E-03E9-1CB0AA28401F}"/>
              </a:ext>
            </a:extLst>
          </p:cNvPr>
          <p:cNvSpPr txBox="1">
            <a:spLocks/>
          </p:cNvSpPr>
          <p:nvPr/>
        </p:nvSpPr>
        <p:spPr>
          <a:xfrm>
            <a:off x="112112" y="3601364"/>
            <a:ext cx="5860550" cy="37516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ja-JP"/>
            </a:defPPr>
            <a:lvl1pPr>
              <a:lnSpc>
                <a:spcPct val="150000"/>
              </a:lnSpc>
              <a:buClr>
                <a:schemeClr val="accent1"/>
              </a:buClr>
              <a:defRPr sz="1600" b="1">
                <a:solidFill>
                  <a:schemeClr val="tx1">
                    <a:lumMod val="75000"/>
                    <a:lumOff val="25000"/>
                  </a:schemeClr>
                </a:solidFill>
                <a:latin typeface="Meiryo UI" panose="020B0604030504040204" pitchFamily="50" charset="-128"/>
                <a:ea typeface="Meiryo UI" panose="020B0604030504040204" pitchFamily="50" charset="-128"/>
              </a:defRPr>
            </a:lvl1pPr>
          </a:lstStyle>
          <a:p>
            <a:r>
              <a:rPr lang="ja-JP" altLang="en-US" dirty="0" smtClean="0"/>
              <a:t>＜市町</a:t>
            </a:r>
            <a:r>
              <a:rPr lang="ja-JP" altLang="en-US" dirty="0"/>
              <a:t>及び商工会・商工会議所との連動する</a:t>
            </a:r>
            <a:r>
              <a:rPr lang="ja-JP" altLang="en-US" dirty="0" smtClean="0"/>
              <a:t>取組＞</a:t>
            </a:r>
            <a:endParaRPr lang="ja-JP" altLang="en-US" dirty="0"/>
          </a:p>
        </p:txBody>
      </p:sp>
      <p:sp>
        <p:nvSpPr>
          <p:cNvPr id="25" name="正方形/長方形 24">
            <a:extLst>
              <a:ext uri="{FF2B5EF4-FFF2-40B4-BE49-F238E27FC236}">
                <a16:creationId xmlns:a16="http://schemas.microsoft.com/office/drawing/2014/main" id="{82173651-467B-AEF4-7DF1-7BB29FC605F7}"/>
              </a:ext>
            </a:extLst>
          </p:cNvPr>
          <p:cNvSpPr/>
          <p:nvPr/>
        </p:nvSpPr>
        <p:spPr>
          <a:xfrm>
            <a:off x="326726" y="1235865"/>
            <a:ext cx="5285818" cy="143467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400" b="1" dirty="0">
                <a:solidFill>
                  <a:srgbClr val="FF0000"/>
                </a:solidFill>
                <a:latin typeface="Meiryo UI" panose="020B0604030504040204" pitchFamily="50" charset="-128"/>
                <a:ea typeface="Meiryo UI" panose="020B0604030504040204" pitchFamily="50" charset="-128"/>
              </a:rPr>
              <a:t>記載</a:t>
            </a:r>
            <a:r>
              <a:rPr lang="ja-JP" altLang="en-US" sz="1400" b="1" dirty="0" smtClean="0">
                <a:solidFill>
                  <a:srgbClr val="FF0000"/>
                </a:solidFill>
                <a:latin typeface="Meiryo UI" panose="020B0604030504040204" pitchFamily="50" charset="-128"/>
                <a:ea typeface="Meiryo UI" panose="020B0604030504040204" pitchFamily="50" charset="-128"/>
              </a:rPr>
              <a:t>内容</a:t>
            </a:r>
            <a:endParaRPr lang="en-US" altLang="ja-JP" sz="14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a:solidFill>
                  <a:srgbClr val="FF0000"/>
                </a:solidFill>
                <a:latin typeface="Meiryo UI" panose="020B0604030504040204" pitchFamily="50" charset="-128"/>
                <a:ea typeface="Meiryo UI" panose="020B0604030504040204" pitchFamily="50" charset="-128"/>
              </a:rPr>
              <a:t>地域（地域住民、商店街、市町や商工会・商工会議所等）からの理解を得るために実施した取組や説明状況を記載してください</a:t>
            </a:r>
            <a:r>
              <a:rPr lang="ja-JP" altLang="en-US" sz="1400" dirty="0" smtClean="0">
                <a:solidFill>
                  <a:srgbClr val="FF0000"/>
                </a:solidFill>
                <a:latin typeface="Meiryo UI" panose="020B0604030504040204" pitchFamily="50" charset="-128"/>
                <a:ea typeface="Meiryo UI" panose="020B0604030504040204" pitchFamily="50" charset="-128"/>
              </a:rPr>
              <a:t>。</a:t>
            </a:r>
            <a:endParaRPr lang="en-US" altLang="ja-JP" sz="1400" dirty="0" smtClean="0">
              <a:solidFill>
                <a:srgbClr val="FF0000"/>
              </a:solidFill>
              <a:latin typeface="Meiryo UI" panose="020B0604030504040204" pitchFamily="50" charset="-128"/>
              <a:ea typeface="Meiryo UI" panose="020B0604030504040204" pitchFamily="50" charset="-128"/>
            </a:endParaRPr>
          </a:p>
        </p:txBody>
      </p:sp>
      <p:sp>
        <p:nvSpPr>
          <p:cNvPr id="26" name="正方形/長方形 25">
            <a:extLst>
              <a:ext uri="{FF2B5EF4-FFF2-40B4-BE49-F238E27FC236}">
                <a16:creationId xmlns:a16="http://schemas.microsoft.com/office/drawing/2014/main" id="{82173651-467B-AEF4-7DF1-7BB29FC605F7}"/>
              </a:ext>
            </a:extLst>
          </p:cNvPr>
          <p:cNvSpPr/>
          <p:nvPr/>
        </p:nvSpPr>
        <p:spPr>
          <a:xfrm>
            <a:off x="6463973" y="1234562"/>
            <a:ext cx="5285818" cy="143467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400" b="1" dirty="0">
                <a:solidFill>
                  <a:srgbClr val="FF0000"/>
                </a:solidFill>
                <a:latin typeface="Meiryo UI" panose="020B0604030504040204" pitchFamily="50" charset="-128"/>
                <a:ea typeface="Meiryo UI" panose="020B0604030504040204" pitchFamily="50" charset="-128"/>
              </a:rPr>
              <a:t>記載</a:t>
            </a:r>
            <a:r>
              <a:rPr lang="ja-JP" altLang="en-US" sz="1400" b="1" dirty="0" smtClean="0">
                <a:solidFill>
                  <a:srgbClr val="FF0000"/>
                </a:solidFill>
                <a:latin typeface="Meiryo UI" panose="020B0604030504040204" pitchFamily="50" charset="-128"/>
                <a:ea typeface="Meiryo UI" panose="020B0604030504040204" pitchFamily="50" charset="-128"/>
              </a:rPr>
              <a:t>内容</a:t>
            </a:r>
            <a:endParaRPr lang="en-US" altLang="ja-JP" sz="14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左記に対する地域</a:t>
            </a:r>
            <a:r>
              <a:rPr lang="ja-JP" altLang="en-US" sz="1400" dirty="0">
                <a:solidFill>
                  <a:srgbClr val="FF0000"/>
                </a:solidFill>
                <a:latin typeface="Meiryo UI" panose="020B0604030504040204" pitchFamily="50" charset="-128"/>
                <a:ea typeface="Meiryo UI" panose="020B0604030504040204" pitchFamily="50" charset="-128"/>
              </a:rPr>
              <a:t>の</a:t>
            </a:r>
            <a:r>
              <a:rPr lang="ja-JP" altLang="en-US" sz="1400" dirty="0" smtClean="0">
                <a:solidFill>
                  <a:srgbClr val="FF0000"/>
                </a:solidFill>
                <a:latin typeface="Meiryo UI" panose="020B0604030504040204" pitchFamily="50" charset="-128"/>
                <a:ea typeface="Meiryo UI" panose="020B0604030504040204" pitchFamily="50" charset="-128"/>
              </a:rPr>
              <a:t>反応を具体的</a:t>
            </a:r>
            <a:r>
              <a:rPr lang="ja-JP" altLang="en-US" sz="1400" dirty="0">
                <a:solidFill>
                  <a:srgbClr val="FF0000"/>
                </a:solidFill>
                <a:latin typeface="Meiryo UI" panose="020B0604030504040204" pitchFamily="50" charset="-128"/>
                <a:ea typeface="Meiryo UI" panose="020B0604030504040204" pitchFamily="50" charset="-128"/>
              </a:rPr>
              <a:t>に記載してください。</a:t>
            </a:r>
          </a:p>
          <a:p>
            <a:pPr>
              <a:lnSpc>
                <a:spcPct val="150000"/>
              </a:lnSpc>
              <a:buClr>
                <a:schemeClr val="accent1"/>
              </a:buClr>
            </a:pPr>
            <a:endParaRPr lang="en-US" altLang="ja-JP" sz="1400" dirty="0" smtClean="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76514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25402" y="25898"/>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smtClean="0"/>
              <a:t>県事業</a:t>
            </a:r>
            <a:r>
              <a:rPr lang="ja-JP" altLang="en-US" dirty="0"/>
              <a:t>・</a:t>
            </a:r>
            <a:r>
              <a:rPr lang="ja-JP" altLang="en-US" dirty="0" smtClean="0"/>
              <a:t>補助金等の活用</a:t>
            </a:r>
            <a:r>
              <a:rPr lang="ja-JP" altLang="en-US" dirty="0"/>
              <a:t>状況</a:t>
            </a:r>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16</a:t>
            </a:fld>
            <a:endParaRPr lang="en-US" altLang="ja-JP">
              <a:solidFill>
                <a:srgbClr val="000000"/>
              </a:solidFill>
            </a:endParaRPr>
          </a:p>
        </p:txBody>
      </p:sp>
      <p:sp>
        <p:nvSpPr>
          <p:cNvPr id="5" name="object 7"/>
          <p:cNvSpPr txBox="1">
            <a:spLocks/>
          </p:cNvSpPr>
          <p:nvPr/>
        </p:nvSpPr>
        <p:spPr>
          <a:xfrm>
            <a:off x="167837" y="5735854"/>
            <a:ext cx="12024163" cy="653411"/>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smtClean="0"/>
              <a:t>■県事業</a:t>
            </a:r>
            <a:r>
              <a:rPr lang="ja-JP" altLang="en-US" sz="1400" dirty="0"/>
              <a:t>や</a:t>
            </a:r>
            <a:r>
              <a:rPr lang="ja-JP" altLang="en-US" sz="1400" dirty="0" smtClean="0"/>
              <a:t>県主催の講座の受講、</a:t>
            </a:r>
            <a:r>
              <a:rPr lang="ja-JP" altLang="en-US" sz="1400" dirty="0"/>
              <a:t>国</a:t>
            </a:r>
            <a:r>
              <a:rPr lang="ja-JP" altLang="en-US" sz="1400" dirty="0" smtClean="0"/>
              <a:t>や他</a:t>
            </a:r>
            <a:r>
              <a:rPr lang="ja-JP" altLang="en-US" sz="1400" dirty="0"/>
              <a:t>自治体</a:t>
            </a:r>
            <a:r>
              <a:rPr lang="ja-JP" altLang="en-US" sz="1400" dirty="0" smtClean="0"/>
              <a:t>の事業の</a:t>
            </a:r>
            <a:r>
              <a:rPr lang="ja-JP" altLang="en-US" sz="1400" dirty="0"/>
              <a:t>活用に</a:t>
            </a:r>
            <a:r>
              <a:rPr lang="ja-JP" altLang="en-US" sz="1400" dirty="0" smtClean="0"/>
              <a:t>ついて</a:t>
            </a:r>
            <a:r>
              <a:rPr lang="ja-JP" altLang="en-US" sz="1400" dirty="0"/>
              <a:t>、</a:t>
            </a:r>
            <a:r>
              <a:rPr lang="ja-JP" altLang="en-US" sz="1400" dirty="0" smtClean="0"/>
              <a:t>過去の実績も含めて記載してください。</a:t>
            </a:r>
            <a:endParaRPr lang="en-US" altLang="ja-JP" sz="1400" dirty="0" smtClean="0"/>
          </a:p>
          <a:p>
            <a:pPr marL="0" indent="0">
              <a:lnSpc>
                <a:spcPts val="800"/>
              </a:lnSpc>
              <a:buNone/>
            </a:pPr>
            <a:r>
              <a:rPr lang="ja-JP" altLang="en-US" sz="1400" dirty="0" smtClean="0"/>
              <a:t>■県補助金及び国・他自治体の補助金の活用については、実施計画に記載した事業に関するものをすべて記載してください。</a:t>
            </a:r>
            <a:endParaRPr lang="en-US" altLang="ja-JP" sz="1400" dirty="0" smtClean="0"/>
          </a:p>
          <a:p>
            <a:pPr marL="0" indent="0">
              <a:lnSpc>
                <a:spcPts val="800"/>
              </a:lnSpc>
              <a:buNone/>
            </a:pPr>
            <a:r>
              <a:rPr lang="ja-JP" altLang="en-US" sz="1400" dirty="0" smtClean="0"/>
              <a:t>■参加事業者すべての状況について記載</a:t>
            </a:r>
            <a:r>
              <a:rPr lang="ja-JP" altLang="en-US" sz="1400" dirty="0"/>
              <a:t>してください</a:t>
            </a:r>
            <a:r>
              <a:rPr lang="ja-JP" altLang="en-US" sz="1400" dirty="0" smtClean="0"/>
              <a:t>。実績や活用予定がない場合は「なし」と記載してください。</a:t>
            </a:r>
            <a:endParaRPr lang="ja-JP" altLang="en-US" sz="1400" dirty="0"/>
          </a:p>
        </p:txBody>
      </p:sp>
      <p:sp>
        <p:nvSpPr>
          <p:cNvPr id="6" name="正方形/長方形 5"/>
          <p:cNvSpPr/>
          <p:nvPr/>
        </p:nvSpPr>
        <p:spPr>
          <a:xfrm>
            <a:off x="126136" y="5184002"/>
            <a:ext cx="11900342"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7" name="正方形/長方形 6"/>
          <p:cNvSpPr/>
          <p:nvPr/>
        </p:nvSpPr>
        <p:spPr>
          <a:xfrm>
            <a:off x="120134" y="5160903"/>
            <a:ext cx="11906343" cy="1348541"/>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 name="Rectangle 11">
            <a:extLst>
              <a:ext uri="{FF2B5EF4-FFF2-40B4-BE49-F238E27FC236}">
                <a16:creationId xmlns:a16="http://schemas.microsoft.com/office/drawing/2014/main" id="{05F68A1C-1509-45BF-98EF-A2D7F5AC649A}"/>
              </a:ext>
            </a:extLst>
          </p:cNvPr>
          <p:cNvSpPr/>
          <p:nvPr/>
        </p:nvSpPr>
        <p:spPr>
          <a:xfrm>
            <a:off x="112113" y="1133859"/>
            <a:ext cx="5836511" cy="3917673"/>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1" name="Rectangle 12">
            <a:extLst>
              <a:ext uri="{FF2B5EF4-FFF2-40B4-BE49-F238E27FC236}">
                <a16:creationId xmlns:a16="http://schemas.microsoft.com/office/drawing/2014/main" id="{32E2B3D7-9979-40E9-A4C8-81EA6EF6F599}"/>
              </a:ext>
            </a:extLst>
          </p:cNvPr>
          <p:cNvSpPr/>
          <p:nvPr/>
        </p:nvSpPr>
        <p:spPr>
          <a:xfrm>
            <a:off x="9356651" y="0"/>
            <a:ext cx="2835349" cy="731463"/>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全体</a:t>
            </a:r>
            <a:r>
              <a:rPr lang="ja-JP" altLang="en-US" b="1" dirty="0">
                <a:latin typeface="游ゴシック" panose="020B0400000000000000" pitchFamily="50" charset="-128"/>
                <a:ea typeface="游ゴシック" panose="020B0400000000000000" pitchFamily="50" charset="-128"/>
                <a:cs typeface="メイリオ"/>
              </a:rPr>
              <a:t>計画</a:t>
            </a:r>
          </a:p>
        </p:txBody>
      </p:sp>
      <p:sp>
        <p:nvSpPr>
          <p:cNvPr id="12" name="Rectangle 11">
            <a:extLst>
              <a:ext uri="{FF2B5EF4-FFF2-40B4-BE49-F238E27FC236}">
                <a16:creationId xmlns:a16="http://schemas.microsoft.com/office/drawing/2014/main" id="{05F68A1C-1509-45BF-98EF-A2D7F5AC649A}"/>
              </a:ext>
            </a:extLst>
          </p:cNvPr>
          <p:cNvSpPr/>
          <p:nvPr/>
        </p:nvSpPr>
        <p:spPr>
          <a:xfrm>
            <a:off x="6189966" y="1133028"/>
            <a:ext cx="5836511" cy="3918504"/>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3" name="タイトル 1">
            <a:extLst>
              <a:ext uri="{FF2B5EF4-FFF2-40B4-BE49-F238E27FC236}">
                <a16:creationId xmlns:a16="http://schemas.microsoft.com/office/drawing/2014/main" id="{40601DBE-BD84-7DD5-4E17-8F5EB1EB6BA8}"/>
              </a:ext>
            </a:extLst>
          </p:cNvPr>
          <p:cNvSpPr txBox="1">
            <a:spLocks/>
          </p:cNvSpPr>
          <p:nvPr/>
        </p:nvSpPr>
        <p:spPr>
          <a:xfrm>
            <a:off x="112113" y="758697"/>
            <a:ext cx="5836511" cy="37516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ja-JP"/>
            </a:defPPr>
            <a:lvl1pPr>
              <a:lnSpc>
                <a:spcPct val="150000"/>
              </a:lnSpc>
              <a:buClr>
                <a:schemeClr val="accent1"/>
              </a:buClr>
              <a:defRPr sz="1600" b="1">
                <a:solidFill>
                  <a:schemeClr val="tx1">
                    <a:lumMod val="75000"/>
                    <a:lumOff val="25000"/>
                  </a:schemeClr>
                </a:solidFill>
                <a:latin typeface="Meiryo UI" panose="020B0604030504040204" pitchFamily="50" charset="-128"/>
                <a:ea typeface="Meiryo UI" panose="020B0604030504040204" pitchFamily="50" charset="-128"/>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dirty="0" smtClean="0"/>
              <a:t>＜県事業・県補助金の活用＞</a:t>
            </a:r>
            <a:endParaRPr lang="ja-JP" altLang="en-US" dirty="0"/>
          </a:p>
        </p:txBody>
      </p:sp>
      <p:sp>
        <p:nvSpPr>
          <p:cNvPr id="14" name="タイトル 1">
            <a:extLst>
              <a:ext uri="{FF2B5EF4-FFF2-40B4-BE49-F238E27FC236}">
                <a16:creationId xmlns:a16="http://schemas.microsoft.com/office/drawing/2014/main" id="{40601DBE-BD84-7DD5-4E17-8F5EB1EB6BA8}"/>
              </a:ext>
            </a:extLst>
          </p:cNvPr>
          <p:cNvSpPr txBox="1">
            <a:spLocks/>
          </p:cNvSpPr>
          <p:nvPr/>
        </p:nvSpPr>
        <p:spPr>
          <a:xfrm>
            <a:off x="6189966" y="757866"/>
            <a:ext cx="5836511" cy="37516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ja-JP"/>
            </a:defPPr>
            <a:lvl1pPr>
              <a:lnSpc>
                <a:spcPct val="150000"/>
              </a:lnSpc>
              <a:buClr>
                <a:schemeClr val="accent1"/>
              </a:buClr>
              <a:defRPr sz="1600" b="1">
                <a:solidFill>
                  <a:schemeClr val="tx1">
                    <a:lumMod val="75000"/>
                    <a:lumOff val="25000"/>
                  </a:schemeClr>
                </a:solidFill>
                <a:latin typeface="Meiryo UI" panose="020B0604030504040204" pitchFamily="50" charset="-128"/>
                <a:ea typeface="Meiryo UI" panose="020B0604030504040204" pitchFamily="50" charset="-128"/>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dirty="0" smtClean="0"/>
              <a:t>＜国・他自治体の事業・補助金の活用＞</a:t>
            </a:r>
            <a:endParaRPr lang="ja-JP" altLang="en-US" dirty="0"/>
          </a:p>
        </p:txBody>
      </p:sp>
    </p:spTree>
    <p:extLst>
      <p:ext uri="{BB962C8B-B14F-4D97-AF65-F5344CB8AC3E}">
        <p14:creationId xmlns:p14="http://schemas.microsoft.com/office/powerpoint/2010/main" val="2752905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2311"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smtClean="0"/>
              <a:t>補足事項</a:t>
            </a:r>
            <a:endParaRPr lang="ja-JP" altLang="en-US" dirty="0"/>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17</a:t>
            </a:fld>
            <a:endParaRPr lang="en-US" altLang="ja-JP">
              <a:solidFill>
                <a:srgbClr val="000000"/>
              </a:solidFill>
            </a:endParaRPr>
          </a:p>
        </p:txBody>
      </p:sp>
      <p:sp>
        <p:nvSpPr>
          <p:cNvPr id="13" name="Rectangle 12">
            <a:extLst>
              <a:ext uri="{FF2B5EF4-FFF2-40B4-BE49-F238E27FC236}">
                <a16:creationId xmlns:a16="http://schemas.microsoft.com/office/drawing/2014/main" id="{32E2B3D7-9979-40E9-A4C8-81EA6EF6F599}"/>
              </a:ext>
            </a:extLst>
          </p:cNvPr>
          <p:cNvSpPr/>
          <p:nvPr/>
        </p:nvSpPr>
        <p:spPr>
          <a:xfrm>
            <a:off x="7567301" y="60963"/>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様式</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１</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）全体計画</a:t>
            </a:r>
            <a:endParaRPr lang="ja-JP" altLang="en-US" b="1" dirty="0">
              <a:solidFill>
                <a:srgbClr val="000000"/>
              </a:solidFill>
              <a:latin typeface="游ゴシック" panose="020B0400000000000000" pitchFamily="50" charset="-128"/>
              <a:ea typeface="游ゴシック" panose="020B0400000000000000" pitchFamily="50" charset="-128"/>
              <a:cs typeface="メイリオ"/>
            </a:endParaRPr>
          </a:p>
        </p:txBody>
      </p:sp>
      <p:sp>
        <p:nvSpPr>
          <p:cNvPr id="7" name="正方形/長方形 6"/>
          <p:cNvSpPr/>
          <p:nvPr/>
        </p:nvSpPr>
        <p:spPr>
          <a:xfrm>
            <a:off x="126103" y="5643027"/>
            <a:ext cx="11973529"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8" name="正方形/長方形 7"/>
          <p:cNvSpPr/>
          <p:nvPr/>
        </p:nvSpPr>
        <p:spPr>
          <a:xfrm>
            <a:off x="114100" y="5643027"/>
            <a:ext cx="11985532" cy="881598"/>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schemeClr val="tx1">
                  <a:lumMod val="75000"/>
                  <a:lumOff val="25000"/>
                </a:schemeClr>
              </a:solidFill>
              <a:effectLst/>
              <a:uLnTx/>
              <a:uFillTx/>
              <a:latin typeface="Calibri" panose="020F0502020204030204"/>
              <a:ea typeface="游ゴシック" panose="020B0400000000000000" pitchFamily="50" charset="-128"/>
              <a:cs typeface="+mn-cs"/>
            </a:endParaRPr>
          </a:p>
        </p:txBody>
      </p:sp>
      <p:sp>
        <p:nvSpPr>
          <p:cNvPr id="10" name="Rectangle 11">
            <a:extLst>
              <a:ext uri="{FF2B5EF4-FFF2-40B4-BE49-F238E27FC236}">
                <a16:creationId xmlns:a16="http://schemas.microsoft.com/office/drawing/2014/main" id="{05F68A1C-1509-45BF-98EF-A2D7F5AC649A}"/>
              </a:ext>
            </a:extLst>
          </p:cNvPr>
          <p:cNvSpPr/>
          <p:nvPr/>
        </p:nvSpPr>
        <p:spPr>
          <a:xfrm>
            <a:off x="112113" y="863933"/>
            <a:ext cx="11987519" cy="4718131"/>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solidFill>
                <a:schemeClr val="tx1">
                  <a:lumMod val="75000"/>
                  <a:lumOff val="25000"/>
                </a:schemeClr>
              </a:solidFill>
              <a:latin typeface="Meiryo UI" panose="020B0604030504040204" pitchFamily="50" charset="-128"/>
              <a:ea typeface="Meiryo UI" panose="020B0604030504040204" pitchFamily="50" charset="-128"/>
              <a:cs typeface="メイリオ"/>
            </a:endParaRPr>
          </a:p>
        </p:txBody>
      </p:sp>
      <p:sp>
        <p:nvSpPr>
          <p:cNvPr id="11" name="object 7"/>
          <p:cNvSpPr txBox="1">
            <a:spLocks/>
          </p:cNvSpPr>
          <p:nvPr/>
        </p:nvSpPr>
        <p:spPr>
          <a:xfrm>
            <a:off x="154538" y="6125337"/>
            <a:ext cx="11732662" cy="384107"/>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smtClean="0"/>
              <a:t>■本様式</a:t>
            </a:r>
            <a:r>
              <a:rPr lang="ja-JP" altLang="en-US" sz="1400" dirty="0"/>
              <a:t>に定めのない項目について、補足事項がある場合はこちらに記載してください。</a:t>
            </a:r>
          </a:p>
          <a:p>
            <a:pPr marL="0" indent="0">
              <a:lnSpc>
                <a:spcPts val="800"/>
              </a:lnSpc>
              <a:buNone/>
            </a:pPr>
            <a:r>
              <a:rPr lang="ja-JP" altLang="en-US" sz="1400" dirty="0"/>
              <a:t>■補足事項の枚数制限</a:t>
            </a:r>
            <a:r>
              <a:rPr lang="ja-JP" altLang="en-US" sz="1400" dirty="0" smtClean="0"/>
              <a:t>は</a:t>
            </a:r>
            <a:r>
              <a:rPr lang="ja-JP" altLang="en-US" sz="1400" dirty="0"/>
              <a:t>５</a:t>
            </a:r>
            <a:r>
              <a:rPr lang="ja-JP" altLang="en-US" sz="1400" dirty="0" smtClean="0"/>
              <a:t>枚</a:t>
            </a:r>
            <a:r>
              <a:rPr lang="ja-JP" altLang="en-US" sz="1400" dirty="0"/>
              <a:t>までとします</a:t>
            </a:r>
            <a:r>
              <a:rPr lang="ja-JP" altLang="en-US" sz="1400" dirty="0" smtClean="0"/>
              <a:t>。</a:t>
            </a:r>
            <a:endParaRPr lang="ja-JP" altLang="en-US" sz="1400" dirty="0"/>
          </a:p>
        </p:txBody>
      </p:sp>
    </p:spTree>
    <p:extLst>
      <p:ext uri="{BB962C8B-B14F-4D97-AF65-F5344CB8AC3E}">
        <p14:creationId xmlns:p14="http://schemas.microsoft.com/office/powerpoint/2010/main" val="2771748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18</a:t>
            </a:fld>
            <a:endParaRPr lang="en-US" altLang="ja-JP">
              <a:solidFill>
                <a:srgbClr val="000000"/>
              </a:solidFill>
            </a:endParaRPr>
          </a:p>
        </p:txBody>
      </p:sp>
      <p:sp>
        <p:nvSpPr>
          <p:cNvPr id="5" name="テキスト ボックス 4"/>
          <p:cNvSpPr txBox="1"/>
          <p:nvPr/>
        </p:nvSpPr>
        <p:spPr bwMode="gray">
          <a:xfrm>
            <a:off x="2144973" y="3013502"/>
            <a:ext cx="7902054" cy="830997"/>
          </a:xfrm>
          <a:prstGeom prst="rect">
            <a:avLst/>
          </a:prstGeom>
          <a:noFill/>
        </p:spPr>
        <p:txBody>
          <a:bodyPr wrap="square" rtlCol="0" anchor="ctr">
            <a:spAutoFit/>
          </a:bodyPr>
          <a:lstStyle/>
          <a:p>
            <a:pPr algn="ctr">
              <a:spcAft>
                <a:spcPts val="1200"/>
              </a:spcAft>
            </a:pPr>
            <a:r>
              <a:rPr lang="ja-JP" altLang="en-US" sz="4800" b="1" dirty="0">
                <a:solidFill>
                  <a:srgbClr val="1D6FA9"/>
                </a:solidFill>
                <a:latin typeface="Meiryo UI" panose="020B0604030504040204" pitchFamily="50" charset="-128"/>
                <a:ea typeface="Meiryo UI" panose="020B0604030504040204" pitchFamily="50" charset="-128"/>
              </a:rPr>
              <a:t>（様式２</a:t>
            </a:r>
            <a:r>
              <a:rPr lang="ja-JP" altLang="en-US" sz="4800" b="1" dirty="0" smtClean="0">
                <a:solidFill>
                  <a:srgbClr val="1D6FA9"/>
                </a:solidFill>
                <a:latin typeface="Meiryo UI" panose="020B0604030504040204" pitchFamily="50" charset="-128"/>
                <a:ea typeface="Meiryo UI" panose="020B0604030504040204" pitchFamily="50" charset="-128"/>
              </a:rPr>
              <a:t>）</a:t>
            </a:r>
            <a:r>
              <a:rPr lang="ja-JP" altLang="en-US" sz="4800" b="1" dirty="0">
                <a:solidFill>
                  <a:srgbClr val="1D6FA9"/>
                </a:solidFill>
                <a:latin typeface="Meiryo UI" panose="020B0604030504040204" pitchFamily="50" charset="-128"/>
                <a:ea typeface="Meiryo UI" panose="020B0604030504040204" pitchFamily="50" charset="-128"/>
              </a:rPr>
              <a:t>事</a:t>
            </a:r>
            <a:r>
              <a:rPr lang="ja-JP" altLang="en-US" sz="4800" b="1" dirty="0" smtClean="0">
                <a:solidFill>
                  <a:srgbClr val="1D6FA9"/>
                </a:solidFill>
                <a:latin typeface="Meiryo UI" panose="020B0604030504040204" pitchFamily="50" charset="-128"/>
                <a:ea typeface="Meiryo UI" panose="020B0604030504040204" pitchFamily="50" charset="-128"/>
              </a:rPr>
              <a:t>業者概要</a:t>
            </a:r>
            <a:endParaRPr lang="en-US" altLang="ja-JP" sz="4800" b="1" dirty="0" smtClean="0">
              <a:solidFill>
                <a:srgbClr val="1D6FA9"/>
              </a:solidFill>
              <a:latin typeface="Meiryo UI" panose="020B0604030504040204" pitchFamily="50" charset="-128"/>
              <a:ea typeface="Meiryo UI" panose="020B0604030504040204" pitchFamily="50" charset="-128"/>
            </a:endParaRPr>
          </a:p>
        </p:txBody>
      </p:sp>
      <p:sp>
        <p:nvSpPr>
          <p:cNvPr id="6" name="正方形/長方形 5"/>
          <p:cNvSpPr/>
          <p:nvPr/>
        </p:nvSpPr>
        <p:spPr>
          <a:xfrm>
            <a:off x="5099538" y="136634"/>
            <a:ext cx="6934807" cy="515007"/>
          </a:xfrm>
          <a:prstGeom prst="rect">
            <a:avLst/>
          </a:prstGeom>
          <a:solidFill>
            <a:srgbClr val="CCFFFF"/>
          </a:solidFill>
          <a:ln w="28575">
            <a:noFill/>
          </a:ln>
        </p:spPr>
        <p:txBody>
          <a:bodyPr vertOverflow="overflow" horzOverflow="overflow" wrap="square" tIns="36000" bIns="36000" rtlCol="0" anchor="ctr">
            <a:noAutofit/>
          </a:bodyPr>
          <a:lstStyle/>
          <a:p>
            <a:pPr algn="l"/>
            <a:r>
              <a:rPr kumimoji="1" lang="ja-JP" altLang="en-US" sz="3200" dirty="0" smtClean="0">
                <a:latin typeface="Meiryo UI" panose="020B0604030504040204" pitchFamily="50" charset="-128"/>
                <a:ea typeface="Meiryo UI" panose="020B0604030504040204" pitchFamily="50" charset="-128"/>
                <a:cs typeface="メイリオ"/>
              </a:rPr>
              <a:t>市町名：　　　　　エリア名：</a:t>
            </a:r>
            <a:endParaRPr kumimoji="1" lang="ja-JP" altLang="en-US" sz="3200" dirty="0">
              <a:latin typeface="Meiryo UI" panose="020B0604030504040204" pitchFamily="50" charset="-128"/>
              <a:ea typeface="Meiryo UI" panose="020B0604030504040204" pitchFamily="50" charset="-128"/>
              <a:cs typeface="メイリオ"/>
            </a:endParaRPr>
          </a:p>
        </p:txBody>
      </p:sp>
    </p:spTree>
    <p:extLst>
      <p:ext uri="{BB962C8B-B14F-4D97-AF65-F5344CB8AC3E}">
        <p14:creationId xmlns:p14="http://schemas.microsoft.com/office/powerpoint/2010/main" val="37097875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4666" y="904"/>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a:t>宿泊事</a:t>
            </a:r>
            <a:r>
              <a:rPr lang="ja-JP" altLang="en-US" dirty="0" smtClean="0"/>
              <a:t>業者</a:t>
            </a:r>
            <a:endParaRPr lang="ja-JP" altLang="en-US" dirty="0"/>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19</a:t>
            </a:fld>
            <a:endParaRPr lang="en-US" altLang="ja-JP">
              <a:solidFill>
                <a:srgbClr val="000000"/>
              </a:solidFill>
            </a:endParaRPr>
          </a:p>
        </p:txBody>
      </p:sp>
      <p:sp>
        <p:nvSpPr>
          <p:cNvPr id="13" name="Rectangle 12">
            <a:extLst>
              <a:ext uri="{FF2B5EF4-FFF2-40B4-BE49-F238E27FC236}">
                <a16:creationId xmlns:a16="http://schemas.microsoft.com/office/drawing/2014/main" id="{32E2B3D7-9979-40E9-A4C8-81EA6EF6F599}"/>
              </a:ext>
            </a:extLst>
          </p:cNvPr>
          <p:cNvSpPr/>
          <p:nvPr/>
        </p:nvSpPr>
        <p:spPr>
          <a:xfrm>
            <a:off x="9250680" y="61867"/>
            <a:ext cx="2933700"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様式２）</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事</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業者概要</a:t>
            </a:r>
            <a:endParaRPr lang="ja-JP" altLang="en-US" b="1" dirty="0">
              <a:solidFill>
                <a:srgbClr val="000000"/>
              </a:solidFill>
              <a:latin typeface="游ゴシック" panose="020B0400000000000000" pitchFamily="50" charset="-128"/>
              <a:ea typeface="游ゴシック" panose="020B0400000000000000" pitchFamily="50" charset="-128"/>
              <a:cs typeface="メイリオ"/>
            </a:endParaRPr>
          </a:p>
        </p:txBody>
      </p:sp>
      <p:sp>
        <p:nvSpPr>
          <p:cNvPr id="27" name="object 7"/>
          <p:cNvSpPr txBox="1">
            <a:spLocks/>
          </p:cNvSpPr>
          <p:nvPr/>
        </p:nvSpPr>
        <p:spPr>
          <a:xfrm>
            <a:off x="126425" y="6582467"/>
            <a:ext cx="11907001" cy="114802"/>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smtClean="0"/>
              <a:t>■施設ごとに作成してください。また、法令等の課題解決の具体的な手法が示されない場合は不採択となりますので、関係機関へ相談のうえ、対応策を明記してください。</a:t>
            </a:r>
            <a:endParaRPr lang="en-US" altLang="ja-JP" sz="1400" dirty="0"/>
          </a:p>
        </p:txBody>
      </p:sp>
      <p:sp>
        <p:nvSpPr>
          <p:cNvPr id="28" name="正方形/長方形 27"/>
          <p:cNvSpPr/>
          <p:nvPr/>
        </p:nvSpPr>
        <p:spPr>
          <a:xfrm>
            <a:off x="118303" y="6107042"/>
            <a:ext cx="11738750"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29" name="正方形/長方形 28"/>
          <p:cNvSpPr/>
          <p:nvPr/>
        </p:nvSpPr>
        <p:spPr>
          <a:xfrm>
            <a:off x="118303" y="6099642"/>
            <a:ext cx="11738752" cy="661685"/>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0" name="Rectangle 11">
            <a:extLst>
              <a:ext uri="{FF2B5EF4-FFF2-40B4-BE49-F238E27FC236}">
                <a16:creationId xmlns:a16="http://schemas.microsoft.com/office/drawing/2014/main" id="{05F68A1C-1509-45BF-98EF-A2D7F5AC649A}"/>
              </a:ext>
            </a:extLst>
          </p:cNvPr>
          <p:cNvSpPr/>
          <p:nvPr/>
        </p:nvSpPr>
        <p:spPr>
          <a:xfrm>
            <a:off x="118303" y="3942856"/>
            <a:ext cx="5687626" cy="1278417"/>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31" name="タイトル 1">
            <a:extLst>
              <a:ext uri="{FF2B5EF4-FFF2-40B4-BE49-F238E27FC236}">
                <a16:creationId xmlns:a16="http://schemas.microsoft.com/office/drawing/2014/main" id="{40601DBE-BD84-7DD5-4E17-8F5EB1EB6BA8}"/>
              </a:ext>
            </a:extLst>
          </p:cNvPr>
          <p:cNvSpPr txBox="1">
            <a:spLocks/>
          </p:cNvSpPr>
          <p:nvPr/>
        </p:nvSpPr>
        <p:spPr>
          <a:xfrm>
            <a:off x="118303" y="3576632"/>
            <a:ext cx="6142785" cy="37516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ja-JP"/>
            </a:defPPr>
            <a:lvl1pPr>
              <a:lnSpc>
                <a:spcPct val="150000"/>
              </a:lnSpc>
              <a:buClr>
                <a:schemeClr val="accent1"/>
              </a:buClr>
              <a:defRPr sz="1600" b="1">
                <a:solidFill>
                  <a:schemeClr val="tx1">
                    <a:lumMod val="75000"/>
                    <a:lumOff val="25000"/>
                  </a:schemeClr>
                </a:solidFill>
                <a:latin typeface="Meiryo UI" panose="020B0604030504040204" pitchFamily="50" charset="-128"/>
                <a:ea typeface="Meiryo UI" panose="020B0604030504040204" pitchFamily="50" charset="-128"/>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dirty="0" smtClean="0"/>
              <a:t>＜法令上の課題・地域トラブル等の課題（有　・　無）＞</a:t>
            </a:r>
            <a:endParaRPr lang="ja-JP" altLang="en-US" dirty="0"/>
          </a:p>
        </p:txBody>
      </p:sp>
      <p:sp>
        <p:nvSpPr>
          <p:cNvPr id="33" name="タイトル 1">
            <a:extLst>
              <a:ext uri="{FF2B5EF4-FFF2-40B4-BE49-F238E27FC236}">
                <a16:creationId xmlns:a16="http://schemas.microsoft.com/office/drawing/2014/main" id="{40601DBE-BD84-7DD5-4E17-8F5EB1EB6BA8}"/>
              </a:ext>
            </a:extLst>
          </p:cNvPr>
          <p:cNvSpPr txBox="1">
            <a:spLocks/>
          </p:cNvSpPr>
          <p:nvPr/>
        </p:nvSpPr>
        <p:spPr>
          <a:xfrm>
            <a:off x="6303393" y="3570583"/>
            <a:ext cx="5351281" cy="37516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ja-JP"/>
            </a:defPPr>
            <a:lvl1pPr>
              <a:lnSpc>
                <a:spcPct val="150000"/>
              </a:lnSpc>
              <a:buClr>
                <a:schemeClr val="accent1"/>
              </a:buClr>
              <a:defRPr sz="1600" b="1">
                <a:solidFill>
                  <a:schemeClr val="tx1">
                    <a:lumMod val="75000"/>
                    <a:lumOff val="25000"/>
                  </a:schemeClr>
                </a:solidFill>
                <a:latin typeface="Meiryo UI" panose="020B0604030504040204" pitchFamily="50" charset="-128"/>
                <a:ea typeface="Meiryo UI" panose="020B0604030504040204" pitchFamily="50" charset="-128"/>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dirty="0" smtClean="0"/>
              <a:t>＜課題</a:t>
            </a:r>
            <a:r>
              <a:rPr lang="ja-JP" altLang="en-US" dirty="0"/>
              <a:t>解決の具体的</a:t>
            </a:r>
            <a:r>
              <a:rPr lang="ja-JP" altLang="en-US" dirty="0" smtClean="0"/>
              <a:t>手法＞</a:t>
            </a:r>
            <a:endParaRPr lang="ja-JP" altLang="en-US" dirty="0"/>
          </a:p>
        </p:txBody>
      </p:sp>
      <p:sp>
        <p:nvSpPr>
          <p:cNvPr id="34" name="フローチャート: 抜出し 33"/>
          <p:cNvSpPr/>
          <p:nvPr/>
        </p:nvSpPr>
        <p:spPr>
          <a:xfrm rot="5400000">
            <a:off x="5441147" y="4506061"/>
            <a:ext cx="1250832" cy="179595"/>
          </a:xfrm>
          <a:prstGeom prst="flowChartExtract">
            <a:avLst/>
          </a:prstGeom>
          <a:solidFill>
            <a:srgbClr val="1D6FA9"/>
          </a:solidFill>
          <a:ln w="28575">
            <a:noFill/>
          </a:ln>
        </p:spPr>
        <p:txBody>
          <a:bodyPr vertOverflow="overflow" horzOverflow="overflow" wrap="square" tIns="36000" bIns="36000" rtlCol="0" anchor="ctr">
            <a:noAutofit/>
          </a:bodyPr>
          <a:lstStyle/>
          <a:p>
            <a:pPr algn="l"/>
            <a:endParaRPr kumimoji="1" lang="ja-JP" altLang="en-US" sz="1200" dirty="0">
              <a:latin typeface="Meiryo UI" panose="020B0604030504040204" pitchFamily="50" charset="-128"/>
              <a:ea typeface="Meiryo UI" panose="020B0604030504040204" pitchFamily="50" charset="-128"/>
              <a:cs typeface="メイリオ"/>
            </a:endParaRPr>
          </a:p>
        </p:txBody>
      </p:sp>
      <p:sp>
        <p:nvSpPr>
          <p:cNvPr id="36" name="Rectangle 11">
            <a:extLst>
              <a:ext uri="{FF2B5EF4-FFF2-40B4-BE49-F238E27FC236}">
                <a16:creationId xmlns:a16="http://schemas.microsoft.com/office/drawing/2014/main" id="{05F68A1C-1509-45BF-98EF-A2D7F5AC649A}"/>
              </a:ext>
            </a:extLst>
          </p:cNvPr>
          <p:cNvSpPr/>
          <p:nvPr/>
        </p:nvSpPr>
        <p:spPr>
          <a:xfrm>
            <a:off x="6303393" y="3942856"/>
            <a:ext cx="5560737" cy="1278417"/>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1" name="タイトル 1">
            <a:extLst>
              <a:ext uri="{FF2B5EF4-FFF2-40B4-BE49-F238E27FC236}">
                <a16:creationId xmlns:a16="http://schemas.microsoft.com/office/drawing/2014/main" id="{40601DBE-BD84-7DD5-4E17-8F5EB1EB6BA8}"/>
              </a:ext>
            </a:extLst>
          </p:cNvPr>
          <p:cNvSpPr txBox="1">
            <a:spLocks/>
          </p:cNvSpPr>
          <p:nvPr/>
        </p:nvSpPr>
        <p:spPr>
          <a:xfrm>
            <a:off x="6303393" y="764705"/>
            <a:ext cx="5351281" cy="40251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ja-JP"/>
            </a:defPPr>
            <a:lvl1pPr>
              <a:lnSpc>
                <a:spcPct val="150000"/>
              </a:lnSpc>
              <a:buClr>
                <a:schemeClr val="accent1"/>
              </a:buClr>
              <a:defRPr sz="1600" b="1">
                <a:solidFill>
                  <a:schemeClr val="tx1">
                    <a:lumMod val="75000"/>
                    <a:lumOff val="25000"/>
                  </a:schemeClr>
                </a:solidFill>
                <a:latin typeface="Meiryo UI" panose="020B0604030504040204" pitchFamily="50" charset="-128"/>
                <a:ea typeface="Meiryo UI" panose="020B0604030504040204" pitchFamily="50" charset="-128"/>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dirty="0" smtClean="0"/>
              <a:t>＜施設紹介＞</a:t>
            </a:r>
            <a:endParaRPr lang="ja-JP" altLang="en-US" dirty="0"/>
          </a:p>
        </p:txBody>
      </p:sp>
      <p:sp>
        <p:nvSpPr>
          <p:cNvPr id="22" name="Rectangle 11">
            <a:extLst>
              <a:ext uri="{FF2B5EF4-FFF2-40B4-BE49-F238E27FC236}">
                <a16:creationId xmlns:a16="http://schemas.microsoft.com/office/drawing/2014/main" id="{05F68A1C-1509-45BF-98EF-A2D7F5AC649A}"/>
              </a:ext>
            </a:extLst>
          </p:cNvPr>
          <p:cNvSpPr/>
          <p:nvPr/>
        </p:nvSpPr>
        <p:spPr>
          <a:xfrm>
            <a:off x="6303393" y="1139866"/>
            <a:ext cx="5560737" cy="2426877"/>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graphicFrame>
        <p:nvGraphicFramePr>
          <p:cNvPr id="19" name="表 18"/>
          <p:cNvGraphicFramePr>
            <a:graphicFrameLocks noGrp="1"/>
          </p:cNvGraphicFramePr>
          <p:nvPr>
            <p:extLst>
              <p:ext uri="{D42A27DB-BD31-4B8C-83A1-F6EECF244321}">
                <p14:modId xmlns:p14="http://schemas.microsoft.com/office/powerpoint/2010/main" val="2423115005"/>
              </p:ext>
            </p:extLst>
          </p:nvPr>
        </p:nvGraphicFramePr>
        <p:xfrm>
          <a:off x="118305" y="827285"/>
          <a:ext cx="6038056" cy="2771993"/>
        </p:xfrm>
        <a:graphic>
          <a:graphicData uri="http://schemas.openxmlformats.org/drawingml/2006/table">
            <a:tbl>
              <a:tblPr firstRow="1" bandRow="1">
                <a:tableStyleId>{073A0DAA-6AF3-43AB-8588-CEC1D06C72B9}</a:tableStyleId>
              </a:tblPr>
              <a:tblGrid>
                <a:gridCol w="1628361">
                  <a:extLst>
                    <a:ext uri="{9D8B030D-6E8A-4147-A177-3AD203B41FA5}">
                      <a16:colId xmlns:a16="http://schemas.microsoft.com/office/drawing/2014/main" val="1554784241"/>
                    </a:ext>
                  </a:extLst>
                </a:gridCol>
                <a:gridCol w="1632875">
                  <a:extLst>
                    <a:ext uri="{9D8B030D-6E8A-4147-A177-3AD203B41FA5}">
                      <a16:colId xmlns:a16="http://schemas.microsoft.com/office/drawing/2014/main" val="1009877257"/>
                    </a:ext>
                  </a:extLst>
                </a:gridCol>
                <a:gridCol w="1258529">
                  <a:extLst>
                    <a:ext uri="{9D8B030D-6E8A-4147-A177-3AD203B41FA5}">
                      <a16:colId xmlns:a16="http://schemas.microsoft.com/office/drawing/2014/main" val="4052017316"/>
                    </a:ext>
                  </a:extLst>
                </a:gridCol>
                <a:gridCol w="1518291">
                  <a:extLst>
                    <a:ext uri="{9D8B030D-6E8A-4147-A177-3AD203B41FA5}">
                      <a16:colId xmlns:a16="http://schemas.microsoft.com/office/drawing/2014/main" val="1768506330"/>
                    </a:ext>
                  </a:extLst>
                </a:gridCol>
              </a:tblGrid>
              <a:tr h="424328">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事業者名</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3">
                  <a:txBody>
                    <a:bodyPr/>
                    <a:lstStyle/>
                    <a:p>
                      <a:r>
                        <a:rPr kumimoji="1" lang="ja-JP" altLang="en-US" sz="1400" b="0" dirty="0" smtClean="0">
                          <a:solidFill>
                            <a:srgbClr val="FF0000"/>
                          </a:solidFill>
                          <a:latin typeface="Meiryo UI" panose="020B0604030504040204" pitchFamily="50" charset="-128"/>
                          <a:ea typeface="Meiryo UI" panose="020B0604030504040204" pitchFamily="50" charset="-128"/>
                        </a:rPr>
                        <a:t>○○株式会社</a:t>
                      </a:r>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31106417"/>
                  </a:ext>
                </a:extLst>
              </a:tr>
              <a:tr h="365901">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施設名</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3">
                  <a:txBody>
                    <a:bodyPr/>
                    <a:lstStyle/>
                    <a:p>
                      <a:r>
                        <a:rPr lang="ja-JP" altLang="en-US" sz="1400" dirty="0" smtClean="0">
                          <a:solidFill>
                            <a:srgbClr val="FF0000"/>
                          </a:solidFill>
                          <a:latin typeface="Meiryo UI" panose="020B0604030504040204" pitchFamily="50" charset="-128"/>
                          <a:ea typeface="Meiryo UI" panose="020B0604030504040204" pitchFamily="50" charset="-128"/>
                        </a:rPr>
                        <a:t>○○</a:t>
                      </a:r>
                      <a:endParaRPr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54480952"/>
                  </a:ext>
                </a:extLst>
              </a:tr>
              <a:tr h="365901">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施設所在地</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3">
                  <a:txBody>
                    <a:bodyPr/>
                    <a:lstStyle/>
                    <a:p>
                      <a:r>
                        <a:rPr lang="ja-JP" altLang="en-US" sz="1400" dirty="0" smtClean="0">
                          <a:solidFill>
                            <a:srgbClr val="FF0000"/>
                          </a:solidFill>
                          <a:latin typeface="Meiryo UI" panose="020B0604030504040204" pitchFamily="50" charset="-128"/>
                          <a:ea typeface="Meiryo UI" panose="020B0604030504040204" pitchFamily="50" charset="-128"/>
                        </a:rPr>
                        <a:t>○○市○○１－２－３</a:t>
                      </a:r>
                      <a:endParaRPr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83300283"/>
                  </a:ext>
                </a:extLst>
              </a:tr>
              <a:tr h="365901">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根拠法令</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3">
                  <a:txBody>
                    <a:bodyPr/>
                    <a:lstStyle/>
                    <a:p>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旅館業法　・　</a:t>
                      </a:r>
                      <a:r>
                        <a:rPr lang="zh-TW"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住宅宿泊事業法</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75228778"/>
                  </a:ext>
                </a:extLst>
              </a:tr>
              <a:tr h="495514">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許可／届出状況</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令和</a:t>
                      </a:r>
                      <a:r>
                        <a:rPr lang="ja-JP" altLang="en-US" sz="1400" dirty="0" smtClean="0">
                          <a:solidFill>
                            <a:srgbClr val="FF0000"/>
                          </a:solidFill>
                          <a:latin typeface="Meiryo UI" panose="020B0604030504040204" pitchFamily="50" charset="-128"/>
                          <a:ea typeface="Meiryo UI" panose="020B0604030504040204" pitchFamily="50" charset="-128"/>
                        </a:rPr>
                        <a:t>７</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年</a:t>
                      </a:r>
                      <a:r>
                        <a:rPr lang="en-US" altLang="ja-JP" sz="1400" dirty="0" smtClean="0">
                          <a:solidFill>
                            <a:srgbClr val="FF0000"/>
                          </a:solidFill>
                          <a:latin typeface="Meiryo UI" panose="020B0604030504040204" pitchFamily="50" charset="-128"/>
                          <a:ea typeface="Meiryo UI" panose="020B0604030504040204" pitchFamily="50" charset="-128"/>
                        </a:rPr>
                        <a:t>10</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月</a:t>
                      </a:r>
                      <a:r>
                        <a:rPr lang="ja-JP" altLang="en-US" sz="1400" dirty="0" smtClean="0">
                          <a:solidFill>
                            <a:srgbClr val="FF0000"/>
                          </a:solidFill>
                          <a:latin typeface="Meiryo UI" panose="020B0604030504040204" pitchFamily="50" charset="-128"/>
                          <a:ea typeface="Meiryo UI" panose="020B0604030504040204" pitchFamily="50" charset="-128"/>
                        </a:rPr>
                        <a:t>１</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日</a:t>
                      </a:r>
                      <a:endParaRPr lang="en-US" altLang="ja-JP" sz="1400"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（許可取得／届出済み　・　申請　・　申請／届出予定）</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59317832"/>
                  </a:ext>
                </a:extLst>
              </a:tr>
              <a:tr h="365901">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客室数・人数</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rgbClr val="FF0000"/>
                          </a:solidFill>
                          <a:latin typeface="Meiryo UI" panose="020B0604030504040204" pitchFamily="50" charset="-128"/>
                          <a:ea typeface="Meiryo UI" panose="020B0604030504040204" pitchFamily="50" charset="-128"/>
                        </a:rPr>
                        <a:t>３室８名（定員４名：１室、定員２名：２室）</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84094594"/>
                  </a:ext>
                </a:extLst>
              </a:tr>
              <a:tr h="365901">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用途地域</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b="1" dirty="0" smtClean="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Meiryo UI" panose="020B0604030504040204" pitchFamily="50" charset="-128"/>
                          <a:ea typeface="Meiryo UI" panose="020B0604030504040204" pitchFamily="50" charset="-128"/>
                        </a:rPr>
                        <a:t>建物の用途</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endParaRPr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5693779"/>
                  </a:ext>
                </a:extLst>
              </a:tr>
            </a:tbl>
          </a:graphicData>
        </a:graphic>
      </p:graphicFrame>
      <p:sp>
        <p:nvSpPr>
          <p:cNvPr id="6" name="楕円 5"/>
          <p:cNvSpPr/>
          <p:nvPr/>
        </p:nvSpPr>
        <p:spPr>
          <a:xfrm>
            <a:off x="5167245" y="2569024"/>
            <a:ext cx="302782" cy="302782"/>
          </a:xfrm>
          <a:prstGeom prst="ellipse">
            <a:avLst/>
          </a:prstGeom>
          <a:noFill/>
          <a:ln w="28575">
            <a:solidFill>
              <a:srgbClr val="FF0000"/>
            </a:solidFill>
          </a:ln>
        </p:spPr>
        <p:txBody>
          <a:bodyPr vertOverflow="overflow" horzOverflow="overflow" wrap="square" tIns="36000" bIns="36000" rtlCol="0" anchor="ctr">
            <a:noAutofit/>
          </a:bodyPr>
          <a:lstStyle/>
          <a:p>
            <a:pPr algn="l"/>
            <a:endParaRPr kumimoji="1" lang="ja-JP" altLang="en-US" sz="1200" dirty="0">
              <a:latin typeface="Meiryo UI" panose="020B0604030504040204" pitchFamily="50" charset="-128"/>
              <a:ea typeface="Meiryo UI" panose="020B0604030504040204" pitchFamily="50" charset="-128"/>
              <a:cs typeface="メイリオ"/>
            </a:endParaRPr>
          </a:p>
        </p:txBody>
      </p:sp>
      <p:sp>
        <p:nvSpPr>
          <p:cNvPr id="25" name="楕円 24"/>
          <p:cNvSpPr/>
          <p:nvPr/>
        </p:nvSpPr>
        <p:spPr>
          <a:xfrm>
            <a:off x="3304496" y="2004371"/>
            <a:ext cx="302782" cy="302782"/>
          </a:xfrm>
          <a:prstGeom prst="ellipse">
            <a:avLst/>
          </a:prstGeom>
          <a:noFill/>
          <a:ln w="28575">
            <a:solidFill>
              <a:srgbClr val="FF0000"/>
            </a:solidFill>
          </a:ln>
        </p:spPr>
        <p:txBody>
          <a:bodyPr vertOverflow="overflow" horzOverflow="overflow" wrap="square" tIns="36000" bIns="36000" rtlCol="0" anchor="ctr">
            <a:noAutofit/>
          </a:bodyPr>
          <a:lstStyle/>
          <a:p>
            <a:pPr algn="l"/>
            <a:endParaRPr kumimoji="1" lang="ja-JP" altLang="en-US" sz="1200" dirty="0">
              <a:latin typeface="Meiryo UI" panose="020B0604030504040204" pitchFamily="50" charset="-128"/>
              <a:ea typeface="Meiryo UI" panose="020B0604030504040204" pitchFamily="50" charset="-128"/>
              <a:cs typeface="メイリオ"/>
            </a:endParaRPr>
          </a:p>
        </p:txBody>
      </p:sp>
      <p:graphicFrame>
        <p:nvGraphicFramePr>
          <p:cNvPr id="32" name="表 31"/>
          <p:cNvGraphicFramePr>
            <a:graphicFrameLocks noGrp="1"/>
          </p:cNvGraphicFramePr>
          <p:nvPr>
            <p:extLst>
              <p:ext uri="{D42A27DB-BD31-4B8C-83A1-F6EECF244321}">
                <p14:modId xmlns:p14="http://schemas.microsoft.com/office/powerpoint/2010/main" val="3931732265"/>
              </p:ext>
            </p:extLst>
          </p:nvPr>
        </p:nvGraphicFramePr>
        <p:xfrm>
          <a:off x="118302" y="5316826"/>
          <a:ext cx="11745828" cy="670705"/>
        </p:xfrm>
        <a:graphic>
          <a:graphicData uri="http://schemas.openxmlformats.org/drawingml/2006/table">
            <a:tbl>
              <a:tblPr firstRow="1" bandRow="1">
                <a:tableStyleId>{073A0DAA-6AF3-43AB-8588-CEC1D06C72B9}</a:tableStyleId>
              </a:tblPr>
              <a:tblGrid>
                <a:gridCol w="2113621">
                  <a:extLst>
                    <a:ext uri="{9D8B030D-6E8A-4147-A177-3AD203B41FA5}">
                      <a16:colId xmlns:a16="http://schemas.microsoft.com/office/drawing/2014/main" val="1554784241"/>
                    </a:ext>
                  </a:extLst>
                </a:gridCol>
                <a:gridCol w="5552469">
                  <a:extLst>
                    <a:ext uri="{9D8B030D-6E8A-4147-A177-3AD203B41FA5}">
                      <a16:colId xmlns:a16="http://schemas.microsoft.com/office/drawing/2014/main" val="1009877257"/>
                    </a:ext>
                  </a:extLst>
                </a:gridCol>
                <a:gridCol w="1455174">
                  <a:extLst>
                    <a:ext uri="{9D8B030D-6E8A-4147-A177-3AD203B41FA5}">
                      <a16:colId xmlns:a16="http://schemas.microsoft.com/office/drawing/2014/main" val="4052017316"/>
                    </a:ext>
                  </a:extLst>
                </a:gridCol>
                <a:gridCol w="2624564">
                  <a:extLst>
                    <a:ext uri="{9D8B030D-6E8A-4147-A177-3AD203B41FA5}">
                      <a16:colId xmlns:a16="http://schemas.microsoft.com/office/drawing/2014/main" val="1768506330"/>
                    </a:ext>
                  </a:extLst>
                </a:gridCol>
              </a:tblGrid>
              <a:tr h="365901">
                <a:tc rowSpan="2">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相談先の関係機関名</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（所管部署名）</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rgbClr val="FF0000"/>
                          </a:solidFill>
                          <a:latin typeface="Meiryo UI" panose="020B0604030504040204" pitchFamily="50" charset="-128"/>
                          <a:ea typeface="Meiryo UI" panose="020B0604030504040204" pitchFamily="50" charset="-128"/>
                        </a:rPr>
                        <a:t>横須賀土木事務所　計画建築部まちづくり・建築指導課</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Meiryo UI" panose="020B0604030504040204" pitchFamily="50" charset="-128"/>
                          <a:ea typeface="Meiryo UI" panose="020B0604030504040204" pitchFamily="50" charset="-128"/>
                        </a:rPr>
                        <a:t>相談年月日</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r>
                        <a:rPr lang="ja-JP" altLang="en-US" sz="1400" b="0" dirty="0" smtClean="0">
                          <a:solidFill>
                            <a:srgbClr val="FF0000"/>
                          </a:solidFill>
                          <a:latin typeface="Meiryo UI" panose="020B0604030504040204" pitchFamily="50" charset="-128"/>
                          <a:ea typeface="Meiryo UI" panose="020B0604030504040204" pitchFamily="50" charset="-128"/>
                        </a:rPr>
                        <a:t>令和○年○月○日</a:t>
                      </a:r>
                      <a:endParaRPr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5693779"/>
                  </a:ext>
                </a:extLst>
              </a:tr>
              <a:tr h="304804">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1" dirty="0" smtClean="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rgbClr val="FF0000"/>
                          </a:solidFill>
                          <a:latin typeface="Meiryo UI" panose="020B0604030504040204" pitchFamily="50" charset="-128"/>
                          <a:ea typeface="Meiryo UI" panose="020B0604030504040204" pitchFamily="50" charset="-128"/>
                        </a:rPr>
                        <a:t>鎌倉保健福祉事務所　生活衛生課</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smtClean="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rgbClr val="FF0000"/>
                          </a:solidFill>
                          <a:latin typeface="Meiryo UI" panose="020B0604030504040204" pitchFamily="50" charset="-128"/>
                          <a:ea typeface="Meiryo UI" panose="020B0604030504040204" pitchFamily="50" charset="-128"/>
                        </a:rPr>
                        <a:t>令和○年○月○日</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70710921"/>
                  </a:ext>
                </a:extLst>
              </a:tr>
            </a:tbl>
          </a:graphicData>
        </a:graphic>
      </p:graphicFrame>
      <p:sp>
        <p:nvSpPr>
          <p:cNvPr id="35" name="楕円 34"/>
          <p:cNvSpPr/>
          <p:nvPr/>
        </p:nvSpPr>
        <p:spPr>
          <a:xfrm>
            <a:off x="4201177" y="3631361"/>
            <a:ext cx="302782" cy="302782"/>
          </a:xfrm>
          <a:prstGeom prst="ellipse">
            <a:avLst/>
          </a:prstGeom>
          <a:noFill/>
          <a:ln w="28575">
            <a:solidFill>
              <a:srgbClr val="FF0000"/>
            </a:solidFill>
          </a:ln>
        </p:spPr>
        <p:txBody>
          <a:bodyPr vertOverflow="overflow" horzOverflow="overflow" wrap="square" tIns="36000" bIns="36000" rtlCol="0" anchor="ctr">
            <a:noAutofit/>
          </a:bodyPr>
          <a:lstStyle/>
          <a:p>
            <a:pPr algn="l"/>
            <a:endParaRPr kumimoji="1" lang="ja-JP" altLang="en-US" sz="1200" dirty="0">
              <a:latin typeface="Meiryo UI" panose="020B0604030504040204" pitchFamily="50" charset="-128"/>
              <a:ea typeface="Meiryo UI" panose="020B0604030504040204" pitchFamily="50" charset="-128"/>
              <a:cs typeface="メイリオ"/>
            </a:endParaRPr>
          </a:p>
        </p:txBody>
      </p:sp>
      <p:sp>
        <p:nvSpPr>
          <p:cNvPr id="37" name="正方形/長方形 36">
            <a:extLst>
              <a:ext uri="{FF2B5EF4-FFF2-40B4-BE49-F238E27FC236}">
                <a16:creationId xmlns:a16="http://schemas.microsoft.com/office/drawing/2014/main" id="{82173651-467B-AEF4-7DF1-7BB29FC605F7}"/>
              </a:ext>
            </a:extLst>
          </p:cNvPr>
          <p:cNvSpPr/>
          <p:nvPr/>
        </p:nvSpPr>
        <p:spPr>
          <a:xfrm>
            <a:off x="315669" y="4047347"/>
            <a:ext cx="5285818" cy="72205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400" b="1" dirty="0">
                <a:solidFill>
                  <a:srgbClr val="FF0000"/>
                </a:solidFill>
                <a:latin typeface="Meiryo UI" panose="020B0604030504040204" pitchFamily="50" charset="-128"/>
                <a:ea typeface="Meiryo UI" panose="020B0604030504040204" pitchFamily="50" charset="-128"/>
              </a:rPr>
              <a:t>記載</a:t>
            </a:r>
            <a:r>
              <a:rPr lang="ja-JP" altLang="en-US" sz="1400" b="1" dirty="0" smtClean="0">
                <a:solidFill>
                  <a:srgbClr val="FF0000"/>
                </a:solidFill>
                <a:latin typeface="Meiryo UI" panose="020B0604030504040204" pitchFamily="50" charset="-128"/>
                <a:ea typeface="Meiryo UI" panose="020B0604030504040204" pitchFamily="50" charset="-128"/>
              </a:rPr>
              <a:t>内容</a:t>
            </a:r>
            <a:endParaRPr lang="en-US" altLang="ja-JP" sz="14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有の場合は具体的な課題を記載してください。</a:t>
            </a:r>
            <a:endParaRPr lang="ja-JP" altLang="en-US" sz="1400" dirty="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endParaRPr lang="en-US" altLang="ja-JP" sz="1400" dirty="0" smtClean="0">
              <a:solidFill>
                <a:srgbClr val="FF0000"/>
              </a:solidFill>
              <a:latin typeface="Meiryo UI" panose="020B0604030504040204" pitchFamily="50" charset="-128"/>
              <a:ea typeface="Meiryo UI" panose="020B0604030504040204" pitchFamily="50" charset="-128"/>
            </a:endParaRPr>
          </a:p>
        </p:txBody>
      </p:sp>
      <p:sp>
        <p:nvSpPr>
          <p:cNvPr id="38" name="正方形/長方形 37">
            <a:extLst>
              <a:ext uri="{FF2B5EF4-FFF2-40B4-BE49-F238E27FC236}">
                <a16:creationId xmlns:a16="http://schemas.microsoft.com/office/drawing/2014/main" id="{82173651-467B-AEF4-7DF1-7BB29FC605F7}"/>
              </a:ext>
            </a:extLst>
          </p:cNvPr>
          <p:cNvSpPr/>
          <p:nvPr/>
        </p:nvSpPr>
        <p:spPr>
          <a:xfrm>
            <a:off x="6440852" y="4015151"/>
            <a:ext cx="5285818" cy="89698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400" b="1" dirty="0">
                <a:solidFill>
                  <a:srgbClr val="FF0000"/>
                </a:solidFill>
                <a:latin typeface="Meiryo UI" panose="020B0604030504040204" pitchFamily="50" charset="-128"/>
                <a:ea typeface="Meiryo UI" panose="020B0604030504040204" pitchFamily="50" charset="-128"/>
              </a:rPr>
              <a:t>記載</a:t>
            </a:r>
            <a:r>
              <a:rPr lang="ja-JP" altLang="en-US" sz="1400" b="1" dirty="0" smtClean="0">
                <a:solidFill>
                  <a:srgbClr val="FF0000"/>
                </a:solidFill>
                <a:latin typeface="Meiryo UI" panose="020B0604030504040204" pitchFamily="50" charset="-128"/>
                <a:ea typeface="Meiryo UI" panose="020B0604030504040204" pitchFamily="50" charset="-128"/>
              </a:rPr>
              <a:t>内容</a:t>
            </a:r>
            <a:endParaRPr lang="en-US" altLang="ja-JP" sz="14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課題有とした場合はその解決の具体的な見通し（対応策及び解決の時期）を記載してください。</a:t>
            </a:r>
            <a:endParaRPr lang="ja-JP" altLang="en-US" sz="1400" dirty="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endParaRPr lang="en-US" altLang="ja-JP" sz="1400" dirty="0" smtClean="0">
              <a:solidFill>
                <a:srgbClr val="FF0000"/>
              </a:solidFill>
              <a:latin typeface="Meiryo UI" panose="020B0604030504040204" pitchFamily="50" charset="-128"/>
              <a:ea typeface="Meiryo UI" panose="020B0604030504040204" pitchFamily="50" charset="-128"/>
            </a:endParaRPr>
          </a:p>
        </p:txBody>
      </p:sp>
      <p:sp>
        <p:nvSpPr>
          <p:cNvPr id="39" name="正方形/長方形 38">
            <a:extLst>
              <a:ext uri="{FF2B5EF4-FFF2-40B4-BE49-F238E27FC236}">
                <a16:creationId xmlns:a16="http://schemas.microsoft.com/office/drawing/2014/main" id="{82173651-467B-AEF4-7DF1-7BB29FC605F7}"/>
              </a:ext>
            </a:extLst>
          </p:cNvPr>
          <p:cNvSpPr/>
          <p:nvPr/>
        </p:nvSpPr>
        <p:spPr>
          <a:xfrm>
            <a:off x="6474216" y="1236206"/>
            <a:ext cx="5285818" cy="89698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400" b="1" dirty="0">
                <a:solidFill>
                  <a:srgbClr val="FF0000"/>
                </a:solidFill>
                <a:latin typeface="Meiryo UI" panose="020B0604030504040204" pitchFamily="50" charset="-128"/>
                <a:ea typeface="Meiryo UI" panose="020B0604030504040204" pitchFamily="50" charset="-128"/>
              </a:rPr>
              <a:t>記載</a:t>
            </a:r>
            <a:r>
              <a:rPr lang="ja-JP" altLang="en-US" sz="1400" b="1" dirty="0" smtClean="0">
                <a:solidFill>
                  <a:srgbClr val="FF0000"/>
                </a:solidFill>
                <a:latin typeface="Meiryo UI" panose="020B0604030504040204" pitchFamily="50" charset="-128"/>
                <a:ea typeface="Meiryo UI" panose="020B0604030504040204" pitchFamily="50" charset="-128"/>
              </a:rPr>
              <a:t>内容</a:t>
            </a:r>
            <a:endParaRPr lang="en-US" altLang="ja-JP" sz="14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写真等を用いて施設の特徴が分かるよう記載してください。</a:t>
            </a:r>
            <a:endParaRPr lang="ja-JP" altLang="en-US" sz="1400" dirty="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endParaRPr lang="en-US" altLang="ja-JP" sz="1400" dirty="0" smtClean="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5093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2</a:t>
            </a:fld>
            <a:endParaRPr lang="en-US" altLang="ja-JP">
              <a:solidFill>
                <a:srgbClr val="000000"/>
              </a:solidFill>
            </a:endParaRPr>
          </a:p>
        </p:txBody>
      </p:sp>
      <p:sp>
        <p:nvSpPr>
          <p:cNvPr id="5" name="テキスト ボックス 4"/>
          <p:cNvSpPr txBox="1"/>
          <p:nvPr/>
        </p:nvSpPr>
        <p:spPr bwMode="gray">
          <a:xfrm>
            <a:off x="2144973" y="3013502"/>
            <a:ext cx="7902054" cy="830997"/>
          </a:xfrm>
          <a:prstGeom prst="rect">
            <a:avLst/>
          </a:prstGeom>
          <a:noFill/>
        </p:spPr>
        <p:txBody>
          <a:bodyPr wrap="square" rtlCol="0" anchor="ctr">
            <a:spAutoFit/>
          </a:bodyPr>
          <a:lstStyle/>
          <a:p>
            <a:pPr algn="ctr">
              <a:spcAft>
                <a:spcPts val="1200"/>
              </a:spcAft>
            </a:pPr>
            <a:r>
              <a:rPr lang="ja-JP" altLang="en-US" sz="4800" b="1" dirty="0">
                <a:solidFill>
                  <a:srgbClr val="1D6FA9"/>
                </a:solidFill>
                <a:latin typeface="Meiryo UI" panose="020B0604030504040204" pitchFamily="50" charset="-128"/>
                <a:ea typeface="Meiryo UI" panose="020B0604030504040204" pitchFamily="50" charset="-128"/>
              </a:rPr>
              <a:t>（</a:t>
            </a:r>
            <a:r>
              <a:rPr lang="ja-JP" altLang="en-US" sz="4800" b="1" dirty="0" smtClean="0">
                <a:solidFill>
                  <a:srgbClr val="1D6FA9"/>
                </a:solidFill>
                <a:latin typeface="Meiryo UI" panose="020B0604030504040204" pitchFamily="50" charset="-128"/>
                <a:ea typeface="Meiryo UI" panose="020B0604030504040204" pitchFamily="50" charset="-128"/>
              </a:rPr>
              <a:t>様式１）全体計画</a:t>
            </a:r>
            <a:endParaRPr kumimoji="1" lang="en-US" altLang="ja-JP" sz="4800" b="1" dirty="0">
              <a:solidFill>
                <a:srgbClr val="1D6FA9"/>
              </a:solidFill>
              <a:latin typeface="Meiryo UI" panose="020B0604030504040204" pitchFamily="50" charset="-128"/>
              <a:ea typeface="Meiryo UI" panose="020B0604030504040204" pitchFamily="50" charset="-128"/>
            </a:endParaRPr>
          </a:p>
        </p:txBody>
      </p:sp>
      <p:sp>
        <p:nvSpPr>
          <p:cNvPr id="2" name="正方形/長方形 1"/>
          <p:cNvSpPr/>
          <p:nvPr/>
        </p:nvSpPr>
        <p:spPr>
          <a:xfrm>
            <a:off x="5099538" y="136634"/>
            <a:ext cx="6934807" cy="515007"/>
          </a:xfrm>
          <a:prstGeom prst="rect">
            <a:avLst/>
          </a:prstGeom>
          <a:solidFill>
            <a:srgbClr val="CCFFFF"/>
          </a:solidFill>
          <a:ln w="28575">
            <a:noFill/>
          </a:ln>
        </p:spPr>
        <p:txBody>
          <a:bodyPr vertOverflow="overflow" horzOverflow="overflow" wrap="square" tIns="36000" bIns="36000" rtlCol="0" anchor="ctr">
            <a:noAutofit/>
          </a:bodyPr>
          <a:lstStyle/>
          <a:p>
            <a:pPr algn="l"/>
            <a:r>
              <a:rPr kumimoji="1" lang="ja-JP" altLang="en-US" sz="3200" dirty="0" smtClean="0">
                <a:latin typeface="Meiryo UI" panose="020B0604030504040204" pitchFamily="50" charset="-128"/>
                <a:ea typeface="Meiryo UI" panose="020B0604030504040204" pitchFamily="50" charset="-128"/>
                <a:cs typeface="メイリオ"/>
              </a:rPr>
              <a:t>市町名：　　　　　エリア名：</a:t>
            </a:r>
            <a:endParaRPr kumimoji="1" lang="ja-JP" altLang="en-US" sz="3200" dirty="0">
              <a:latin typeface="Meiryo UI" panose="020B0604030504040204" pitchFamily="50" charset="-128"/>
              <a:ea typeface="Meiryo UI" panose="020B0604030504040204" pitchFamily="50" charset="-128"/>
              <a:cs typeface="メイリオ"/>
            </a:endParaRPr>
          </a:p>
        </p:txBody>
      </p:sp>
    </p:spTree>
    <p:extLst>
      <p:ext uri="{BB962C8B-B14F-4D97-AF65-F5344CB8AC3E}">
        <p14:creationId xmlns:p14="http://schemas.microsoft.com/office/powerpoint/2010/main" val="25861024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表 17"/>
          <p:cNvGraphicFramePr>
            <a:graphicFrameLocks noGrp="1"/>
          </p:cNvGraphicFramePr>
          <p:nvPr>
            <p:extLst>
              <p:ext uri="{D42A27DB-BD31-4B8C-83A1-F6EECF244321}">
                <p14:modId xmlns:p14="http://schemas.microsoft.com/office/powerpoint/2010/main" val="4057671500"/>
              </p:ext>
            </p:extLst>
          </p:nvPr>
        </p:nvGraphicFramePr>
        <p:xfrm>
          <a:off x="111227" y="854595"/>
          <a:ext cx="6068295" cy="4758791"/>
        </p:xfrm>
        <a:graphic>
          <a:graphicData uri="http://schemas.openxmlformats.org/drawingml/2006/table">
            <a:tbl>
              <a:tblPr firstRow="1" bandRow="1">
                <a:tableStyleId>{073A0DAA-6AF3-43AB-8588-CEC1D06C72B9}</a:tableStyleId>
              </a:tblPr>
              <a:tblGrid>
                <a:gridCol w="1520926">
                  <a:extLst>
                    <a:ext uri="{9D8B030D-6E8A-4147-A177-3AD203B41FA5}">
                      <a16:colId xmlns:a16="http://schemas.microsoft.com/office/drawing/2014/main" val="1554784241"/>
                    </a:ext>
                  </a:extLst>
                </a:gridCol>
                <a:gridCol w="4547369">
                  <a:extLst>
                    <a:ext uri="{9D8B030D-6E8A-4147-A177-3AD203B41FA5}">
                      <a16:colId xmlns:a16="http://schemas.microsoft.com/office/drawing/2014/main" val="1009877257"/>
                    </a:ext>
                  </a:extLst>
                </a:gridCol>
              </a:tblGrid>
              <a:tr h="667092">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施設名</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r>
                        <a:rPr lang="ja-JP" altLang="en-US" sz="1400" dirty="0" smtClean="0">
                          <a:solidFill>
                            <a:srgbClr val="FF0000"/>
                          </a:solidFill>
                          <a:latin typeface="Meiryo UI" panose="020B0604030504040204" pitchFamily="50" charset="-128"/>
                          <a:ea typeface="Meiryo UI" panose="020B0604030504040204" pitchFamily="50" charset="-128"/>
                        </a:rPr>
                        <a:t>○○</a:t>
                      </a:r>
                      <a:endParaRPr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4480952"/>
                  </a:ext>
                </a:extLst>
              </a:tr>
              <a:tr h="1697396">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届出範囲</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smtClean="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9317832"/>
                  </a:ext>
                </a:extLst>
              </a:tr>
              <a:tr h="667092">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年間営業日数</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rgbClr val="FF0000"/>
                          </a:solidFill>
                          <a:latin typeface="Meiryo UI" panose="020B0604030504040204" pitchFamily="50" charset="-128"/>
                          <a:ea typeface="Meiryo UI" panose="020B0604030504040204" pitchFamily="50" charset="-128"/>
                        </a:rPr>
                        <a:t>○○日</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0305496"/>
                  </a:ext>
                </a:extLst>
              </a:tr>
              <a:tr h="667092">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区分</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家主居住型　・　家主不在型</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7675836"/>
                  </a:ext>
                </a:extLst>
              </a:tr>
              <a:tr h="1060119">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住宅宿泊管理業務の委託</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有　・　無　（有の場合：契約書・同意書添付）</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42321417"/>
                  </a:ext>
                </a:extLst>
              </a:tr>
            </a:tbl>
          </a:graphicData>
        </a:graphic>
      </p:graphicFrame>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4666" y="904"/>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smtClean="0"/>
              <a:t>宿泊事業者（住宅宿泊事業法）</a:t>
            </a:r>
            <a:endParaRPr lang="ja-JP" altLang="en-US" dirty="0"/>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20</a:t>
            </a:fld>
            <a:endParaRPr lang="en-US" altLang="ja-JP">
              <a:solidFill>
                <a:srgbClr val="000000"/>
              </a:solidFill>
            </a:endParaRPr>
          </a:p>
        </p:txBody>
      </p:sp>
      <p:sp>
        <p:nvSpPr>
          <p:cNvPr id="13" name="Rectangle 12">
            <a:extLst>
              <a:ext uri="{FF2B5EF4-FFF2-40B4-BE49-F238E27FC236}">
                <a16:creationId xmlns:a16="http://schemas.microsoft.com/office/drawing/2014/main" id="{32E2B3D7-9979-40E9-A4C8-81EA6EF6F599}"/>
              </a:ext>
            </a:extLst>
          </p:cNvPr>
          <p:cNvSpPr/>
          <p:nvPr/>
        </p:nvSpPr>
        <p:spPr>
          <a:xfrm>
            <a:off x="9250680" y="61867"/>
            <a:ext cx="2933700"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２）</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事</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業者概要</a:t>
            </a:r>
            <a:endParaRPr lang="ja-JP" altLang="en-US" b="1" dirty="0">
              <a:solidFill>
                <a:srgbClr val="000000"/>
              </a:solidFill>
              <a:latin typeface="游ゴシック" panose="020B0400000000000000" pitchFamily="50" charset="-128"/>
              <a:ea typeface="游ゴシック" panose="020B0400000000000000" pitchFamily="50" charset="-128"/>
              <a:cs typeface="メイリオ"/>
            </a:endParaRPr>
          </a:p>
        </p:txBody>
      </p:sp>
      <p:sp>
        <p:nvSpPr>
          <p:cNvPr id="27" name="object 7"/>
          <p:cNvSpPr txBox="1">
            <a:spLocks/>
          </p:cNvSpPr>
          <p:nvPr/>
        </p:nvSpPr>
        <p:spPr>
          <a:xfrm>
            <a:off x="190907" y="6266456"/>
            <a:ext cx="11907001" cy="394110"/>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smtClean="0"/>
              <a:t>■住宅宿泊事業法に基づく宿泊事業者は追加で提出してください。</a:t>
            </a:r>
            <a:endParaRPr lang="en-US" altLang="ja-JP" sz="1400" dirty="0" smtClean="0"/>
          </a:p>
          <a:p>
            <a:pPr marL="0" indent="0">
              <a:lnSpc>
                <a:spcPts val="800"/>
              </a:lnSpc>
              <a:buNone/>
            </a:pPr>
            <a:r>
              <a:rPr lang="ja-JP" altLang="en-US" sz="1400" dirty="0"/>
              <a:t>■</a:t>
            </a:r>
            <a:r>
              <a:rPr lang="ja-JP" altLang="en-US" sz="1400" dirty="0" smtClean="0"/>
              <a:t>民泊の場合に年間営業日数が</a:t>
            </a:r>
            <a:r>
              <a:rPr lang="en-US" altLang="ja-JP" sz="1400" dirty="0" smtClean="0"/>
              <a:t>180</a:t>
            </a:r>
            <a:r>
              <a:rPr lang="ja-JP" altLang="en-US" sz="1400" dirty="0" smtClean="0"/>
              <a:t>日を超えない範囲でどのように営業を行うかを記載してください。　</a:t>
            </a:r>
            <a:endParaRPr lang="en-US" altLang="ja-JP" sz="1400" dirty="0" smtClean="0"/>
          </a:p>
        </p:txBody>
      </p:sp>
      <p:sp>
        <p:nvSpPr>
          <p:cNvPr id="28" name="正方形/長方形 27"/>
          <p:cNvSpPr/>
          <p:nvPr/>
        </p:nvSpPr>
        <p:spPr>
          <a:xfrm>
            <a:off x="109415" y="5783084"/>
            <a:ext cx="11747639"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29" name="正方形/長方形 28"/>
          <p:cNvSpPr/>
          <p:nvPr/>
        </p:nvSpPr>
        <p:spPr>
          <a:xfrm>
            <a:off x="111229" y="5783083"/>
            <a:ext cx="11745826" cy="905222"/>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1" name="タイトル 1">
            <a:extLst>
              <a:ext uri="{FF2B5EF4-FFF2-40B4-BE49-F238E27FC236}">
                <a16:creationId xmlns:a16="http://schemas.microsoft.com/office/drawing/2014/main" id="{40601DBE-BD84-7DD5-4E17-8F5EB1EB6BA8}"/>
              </a:ext>
            </a:extLst>
          </p:cNvPr>
          <p:cNvSpPr txBox="1">
            <a:spLocks/>
          </p:cNvSpPr>
          <p:nvPr/>
        </p:nvSpPr>
        <p:spPr>
          <a:xfrm>
            <a:off x="6296317" y="822822"/>
            <a:ext cx="5351281" cy="40251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ja-JP"/>
            </a:defPPr>
            <a:lvl1pPr>
              <a:lnSpc>
                <a:spcPct val="150000"/>
              </a:lnSpc>
              <a:buClr>
                <a:schemeClr val="accent1"/>
              </a:buClr>
              <a:defRPr sz="1600" b="1">
                <a:solidFill>
                  <a:schemeClr val="tx1">
                    <a:lumMod val="75000"/>
                    <a:lumOff val="25000"/>
                  </a:schemeClr>
                </a:solidFill>
                <a:latin typeface="Meiryo UI" panose="020B0604030504040204" pitchFamily="50" charset="-128"/>
                <a:ea typeface="Meiryo UI" panose="020B0604030504040204" pitchFamily="50" charset="-128"/>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dirty="0" smtClean="0"/>
              <a:t>＜営業期間の想定＞</a:t>
            </a:r>
            <a:endParaRPr lang="ja-JP" altLang="en-US" dirty="0"/>
          </a:p>
        </p:txBody>
      </p:sp>
      <p:sp>
        <p:nvSpPr>
          <p:cNvPr id="22" name="Rectangle 11">
            <a:extLst>
              <a:ext uri="{FF2B5EF4-FFF2-40B4-BE49-F238E27FC236}">
                <a16:creationId xmlns:a16="http://schemas.microsoft.com/office/drawing/2014/main" id="{05F68A1C-1509-45BF-98EF-A2D7F5AC649A}"/>
              </a:ext>
            </a:extLst>
          </p:cNvPr>
          <p:cNvSpPr/>
          <p:nvPr/>
        </p:nvSpPr>
        <p:spPr>
          <a:xfrm>
            <a:off x="6296317" y="1197983"/>
            <a:ext cx="5560737" cy="4413609"/>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5" name="楕円 24"/>
          <p:cNvSpPr/>
          <p:nvPr/>
        </p:nvSpPr>
        <p:spPr>
          <a:xfrm>
            <a:off x="3186788" y="4092465"/>
            <a:ext cx="302782" cy="302782"/>
          </a:xfrm>
          <a:prstGeom prst="ellipse">
            <a:avLst/>
          </a:prstGeom>
          <a:noFill/>
          <a:ln w="28575">
            <a:solidFill>
              <a:srgbClr val="FF0000"/>
            </a:solidFill>
          </a:ln>
        </p:spPr>
        <p:txBody>
          <a:bodyPr vertOverflow="overflow" horzOverflow="overflow" wrap="square" tIns="36000" bIns="36000" rtlCol="0" anchor="ctr">
            <a:noAutofit/>
          </a:bodyPr>
          <a:lstStyle/>
          <a:p>
            <a:pPr algn="l"/>
            <a:endParaRPr kumimoji="1" lang="ja-JP" altLang="en-US" sz="1200" dirty="0">
              <a:latin typeface="Meiryo UI" panose="020B0604030504040204" pitchFamily="50" charset="-128"/>
              <a:ea typeface="Meiryo UI" panose="020B0604030504040204" pitchFamily="50" charset="-128"/>
              <a:cs typeface="メイリオ"/>
            </a:endParaRPr>
          </a:p>
        </p:txBody>
      </p:sp>
      <p:sp>
        <p:nvSpPr>
          <p:cNvPr id="26" name="楕円 25"/>
          <p:cNvSpPr/>
          <p:nvPr/>
        </p:nvSpPr>
        <p:spPr>
          <a:xfrm>
            <a:off x="1646448" y="4935080"/>
            <a:ext cx="302782" cy="302782"/>
          </a:xfrm>
          <a:prstGeom prst="ellipse">
            <a:avLst/>
          </a:prstGeom>
          <a:noFill/>
          <a:ln w="28575">
            <a:solidFill>
              <a:srgbClr val="FF0000"/>
            </a:solidFill>
          </a:ln>
        </p:spPr>
        <p:txBody>
          <a:bodyPr vertOverflow="overflow" horzOverflow="overflow" wrap="square" tIns="36000" bIns="36000" rtlCol="0" anchor="ctr">
            <a:noAutofit/>
          </a:bodyPr>
          <a:lstStyle/>
          <a:p>
            <a:pPr algn="l"/>
            <a:endParaRPr kumimoji="1" lang="ja-JP" altLang="en-US" sz="1200" dirty="0">
              <a:latin typeface="Meiryo UI" panose="020B0604030504040204" pitchFamily="50" charset="-128"/>
              <a:ea typeface="Meiryo UI" panose="020B0604030504040204" pitchFamily="50" charset="-128"/>
              <a:cs typeface="メイリオ"/>
            </a:endParaRPr>
          </a:p>
        </p:txBody>
      </p:sp>
      <p:sp>
        <p:nvSpPr>
          <p:cNvPr id="37" name="正方形/長方形 36">
            <a:extLst>
              <a:ext uri="{FF2B5EF4-FFF2-40B4-BE49-F238E27FC236}">
                <a16:creationId xmlns:a16="http://schemas.microsoft.com/office/drawing/2014/main" id="{82173651-467B-AEF4-7DF1-7BB29FC605F7}"/>
              </a:ext>
            </a:extLst>
          </p:cNvPr>
          <p:cNvSpPr/>
          <p:nvPr/>
        </p:nvSpPr>
        <p:spPr>
          <a:xfrm>
            <a:off x="6467666" y="1318588"/>
            <a:ext cx="5252385" cy="3813851"/>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400" b="1" dirty="0" smtClean="0">
                <a:solidFill>
                  <a:srgbClr val="FF0000"/>
                </a:solidFill>
                <a:latin typeface="Meiryo UI" panose="020B0604030504040204" pitchFamily="50" charset="-128"/>
                <a:ea typeface="Meiryo UI" panose="020B0604030504040204" pitchFamily="50" charset="-128"/>
              </a:rPr>
              <a:t>記載例①</a:t>
            </a:r>
            <a:endParaRPr lang="en-US" altLang="ja-JP" sz="14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a:solidFill>
                  <a:srgbClr val="FF0000"/>
                </a:solidFill>
                <a:latin typeface="Meiryo UI" panose="020B0604030504040204" pitchFamily="50" charset="-128"/>
                <a:ea typeface="Meiryo UI" panose="020B0604030504040204" pitchFamily="50" charset="-128"/>
              </a:rPr>
              <a:t>年間通して受付を行い、予約数が</a:t>
            </a:r>
            <a:r>
              <a:rPr lang="en-US" altLang="ja-JP" sz="1400" dirty="0">
                <a:solidFill>
                  <a:srgbClr val="FF0000"/>
                </a:solidFill>
                <a:latin typeface="Meiryo UI" panose="020B0604030504040204" pitchFamily="50" charset="-128"/>
                <a:ea typeface="Meiryo UI" panose="020B0604030504040204" pitchFamily="50" charset="-128"/>
              </a:rPr>
              <a:t>180</a:t>
            </a:r>
            <a:r>
              <a:rPr lang="ja-JP" altLang="en-US" sz="1400" dirty="0">
                <a:solidFill>
                  <a:srgbClr val="FF0000"/>
                </a:solidFill>
                <a:latin typeface="Meiryo UI" panose="020B0604030504040204" pitchFamily="50" charset="-128"/>
                <a:ea typeface="Meiryo UI" panose="020B0604030504040204" pitchFamily="50" charset="-128"/>
              </a:rPr>
              <a:t>日に達したタイミングで予約受付を終了</a:t>
            </a:r>
            <a:r>
              <a:rPr lang="ja-JP" altLang="en-US" sz="1400" dirty="0" smtClean="0">
                <a:solidFill>
                  <a:srgbClr val="FF0000"/>
                </a:solidFill>
                <a:latin typeface="Meiryo UI" panose="020B0604030504040204" pitchFamily="50" charset="-128"/>
                <a:ea typeface="Meiryo UI" panose="020B0604030504040204" pitchFamily="50" charset="-128"/>
              </a:rPr>
              <a:t>する。</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＜稼働日の想定＞</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・土日祝日：約</a:t>
            </a:r>
            <a:r>
              <a:rPr lang="en-US" altLang="ja-JP" sz="1400" dirty="0" smtClean="0">
                <a:solidFill>
                  <a:srgbClr val="FF0000"/>
                </a:solidFill>
                <a:latin typeface="Meiryo UI" panose="020B0604030504040204" pitchFamily="50" charset="-128"/>
                <a:ea typeface="Meiryo UI" panose="020B0604030504040204" pitchFamily="50" charset="-128"/>
              </a:rPr>
              <a:t>120</a:t>
            </a:r>
            <a:r>
              <a:rPr lang="ja-JP" altLang="en-US" sz="1400" dirty="0" smtClean="0">
                <a:solidFill>
                  <a:srgbClr val="FF0000"/>
                </a:solidFill>
                <a:latin typeface="Meiryo UI" panose="020B0604030504040204" pitchFamily="50" charset="-128"/>
                <a:ea typeface="Meiryo UI" panose="020B0604030504040204" pitchFamily="50" charset="-128"/>
              </a:rPr>
              <a:t>日</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・春休み期間：</a:t>
            </a:r>
            <a:r>
              <a:rPr lang="en-US" altLang="ja-JP" sz="1400" dirty="0" smtClean="0">
                <a:solidFill>
                  <a:srgbClr val="FF0000"/>
                </a:solidFill>
                <a:latin typeface="Meiryo UI" panose="020B0604030504040204" pitchFamily="50" charset="-128"/>
                <a:ea typeface="Meiryo UI" panose="020B0604030504040204" pitchFamily="50" charset="-128"/>
              </a:rPr>
              <a:t>12</a:t>
            </a:r>
            <a:r>
              <a:rPr lang="ja-JP" altLang="en-US" sz="1400" dirty="0" smtClean="0">
                <a:solidFill>
                  <a:srgbClr val="FF0000"/>
                </a:solidFill>
                <a:latin typeface="Meiryo UI" panose="020B0604030504040204" pitchFamily="50" charset="-128"/>
                <a:ea typeface="Meiryo UI" panose="020B0604030504040204" pitchFamily="50" charset="-128"/>
              </a:rPr>
              <a:t>日（</a:t>
            </a:r>
            <a:r>
              <a:rPr lang="en-US" altLang="ja-JP" sz="1400" dirty="0" smtClean="0">
                <a:solidFill>
                  <a:srgbClr val="FF0000"/>
                </a:solidFill>
                <a:latin typeface="Meiryo UI" panose="020B0604030504040204" pitchFamily="50" charset="-128"/>
                <a:ea typeface="Meiryo UI" panose="020B0604030504040204" pitchFamily="50" charset="-128"/>
              </a:rPr>
              <a:t>3</a:t>
            </a:r>
            <a:r>
              <a:rPr lang="ja-JP" altLang="en-US" sz="1400" dirty="0" smtClean="0">
                <a:solidFill>
                  <a:srgbClr val="FF0000"/>
                </a:solidFill>
                <a:latin typeface="Meiryo UI" panose="020B0604030504040204" pitchFamily="50" charset="-128"/>
                <a:ea typeface="Meiryo UI" panose="020B0604030504040204" pitchFamily="50" charset="-128"/>
              </a:rPr>
              <a:t>月</a:t>
            </a:r>
            <a:r>
              <a:rPr lang="en-US" altLang="ja-JP" sz="1400" dirty="0" smtClean="0">
                <a:solidFill>
                  <a:srgbClr val="FF0000"/>
                </a:solidFill>
                <a:latin typeface="Meiryo UI" panose="020B0604030504040204" pitchFamily="50" charset="-128"/>
                <a:ea typeface="Meiryo UI" panose="020B0604030504040204" pitchFamily="50" charset="-128"/>
              </a:rPr>
              <a:t>25</a:t>
            </a:r>
            <a:r>
              <a:rPr lang="ja-JP" altLang="en-US" sz="1400" dirty="0" smtClean="0">
                <a:solidFill>
                  <a:srgbClr val="FF0000"/>
                </a:solidFill>
                <a:latin typeface="Meiryo UI" panose="020B0604030504040204" pitchFamily="50" charset="-128"/>
                <a:ea typeface="Meiryo UI" panose="020B0604030504040204" pitchFamily="50" charset="-128"/>
              </a:rPr>
              <a:t>日～</a:t>
            </a:r>
            <a:r>
              <a:rPr lang="en-US" altLang="ja-JP" sz="1400" dirty="0" smtClean="0">
                <a:solidFill>
                  <a:srgbClr val="FF0000"/>
                </a:solidFill>
                <a:latin typeface="Meiryo UI" panose="020B0604030504040204" pitchFamily="50" charset="-128"/>
                <a:ea typeface="Meiryo UI" panose="020B0604030504040204" pitchFamily="50" charset="-128"/>
              </a:rPr>
              <a:t>4</a:t>
            </a:r>
            <a:r>
              <a:rPr lang="ja-JP" altLang="en-US" sz="1400" dirty="0" smtClean="0">
                <a:solidFill>
                  <a:srgbClr val="FF0000"/>
                </a:solidFill>
                <a:latin typeface="Meiryo UI" panose="020B0604030504040204" pitchFamily="50" charset="-128"/>
                <a:ea typeface="Meiryo UI" panose="020B0604030504040204" pitchFamily="50" charset="-128"/>
              </a:rPr>
              <a:t>月</a:t>
            </a:r>
            <a:r>
              <a:rPr lang="en-US" altLang="ja-JP" sz="1400" dirty="0" smtClean="0">
                <a:solidFill>
                  <a:srgbClr val="FF0000"/>
                </a:solidFill>
                <a:latin typeface="Meiryo UI" panose="020B0604030504040204" pitchFamily="50" charset="-128"/>
                <a:ea typeface="Meiryo UI" panose="020B0604030504040204" pitchFamily="50" charset="-128"/>
              </a:rPr>
              <a:t>5</a:t>
            </a:r>
            <a:r>
              <a:rPr lang="ja-JP" altLang="en-US" sz="1400" dirty="0" smtClean="0">
                <a:solidFill>
                  <a:srgbClr val="FF0000"/>
                </a:solidFill>
                <a:latin typeface="Meiryo UI" panose="020B0604030504040204" pitchFamily="50" charset="-128"/>
                <a:ea typeface="Meiryo UI" panose="020B0604030504040204" pitchFamily="50" charset="-128"/>
              </a:rPr>
              <a:t>日）</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・夏休み期間：</a:t>
            </a:r>
            <a:r>
              <a:rPr lang="en-US" altLang="ja-JP" sz="1400" dirty="0" smtClean="0">
                <a:solidFill>
                  <a:srgbClr val="FF0000"/>
                </a:solidFill>
                <a:latin typeface="Meiryo UI" panose="020B0604030504040204" pitchFamily="50" charset="-128"/>
                <a:ea typeface="Meiryo UI" panose="020B0604030504040204" pitchFamily="50" charset="-128"/>
              </a:rPr>
              <a:t>48</a:t>
            </a:r>
            <a:r>
              <a:rPr lang="ja-JP" altLang="en-US" sz="1400" dirty="0" smtClean="0">
                <a:solidFill>
                  <a:srgbClr val="FF0000"/>
                </a:solidFill>
                <a:latin typeface="Meiryo UI" panose="020B0604030504040204" pitchFamily="50" charset="-128"/>
                <a:ea typeface="Meiryo UI" panose="020B0604030504040204" pitchFamily="50" charset="-128"/>
              </a:rPr>
              <a:t>日（</a:t>
            </a:r>
            <a:r>
              <a:rPr lang="en-US" altLang="ja-JP" sz="1400" dirty="0" smtClean="0">
                <a:solidFill>
                  <a:srgbClr val="FF0000"/>
                </a:solidFill>
                <a:latin typeface="Meiryo UI" panose="020B0604030504040204" pitchFamily="50" charset="-128"/>
                <a:ea typeface="Meiryo UI" panose="020B0604030504040204" pitchFamily="50" charset="-128"/>
              </a:rPr>
              <a:t>7</a:t>
            </a:r>
            <a:r>
              <a:rPr lang="ja-JP" altLang="en-US" sz="1400" dirty="0" smtClean="0">
                <a:solidFill>
                  <a:srgbClr val="FF0000"/>
                </a:solidFill>
                <a:latin typeface="Meiryo UI" panose="020B0604030504040204" pitchFamily="50" charset="-128"/>
                <a:ea typeface="Meiryo UI" panose="020B0604030504040204" pitchFamily="50" charset="-128"/>
              </a:rPr>
              <a:t>月</a:t>
            </a:r>
            <a:r>
              <a:rPr lang="en-US" altLang="ja-JP" sz="1400" dirty="0" smtClean="0">
                <a:solidFill>
                  <a:srgbClr val="FF0000"/>
                </a:solidFill>
                <a:latin typeface="Meiryo UI" panose="020B0604030504040204" pitchFamily="50" charset="-128"/>
                <a:ea typeface="Meiryo UI" panose="020B0604030504040204" pitchFamily="50" charset="-128"/>
              </a:rPr>
              <a:t>15</a:t>
            </a:r>
            <a:r>
              <a:rPr lang="ja-JP" altLang="en-US" sz="1400" dirty="0" smtClean="0">
                <a:solidFill>
                  <a:srgbClr val="FF0000"/>
                </a:solidFill>
                <a:latin typeface="Meiryo UI" panose="020B0604030504040204" pitchFamily="50" charset="-128"/>
                <a:ea typeface="Meiryo UI" panose="020B0604030504040204" pitchFamily="50" charset="-128"/>
              </a:rPr>
              <a:t>日～</a:t>
            </a:r>
            <a:r>
              <a:rPr lang="en-US" altLang="ja-JP" sz="1400" dirty="0" smtClean="0">
                <a:solidFill>
                  <a:srgbClr val="FF0000"/>
                </a:solidFill>
                <a:latin typeface="Meiryo UI" panose="020B0604030504040204" pitchFamily="50" charset="-128"/>
                <a:ea typeface="Meiryo UI" panose="020B0604030504040204" pitchFamily="50" charset="-128"/>
              </a:rPr>
              <a:t>8</a:t>
            </a:r>
            <a:r>
              <a:rPr lang="ja-JP" altLang="en-US" sz="1400" dirty="0" smtClean="0">
                <a:solidFill>
                  <a:srgbClr val="FF0000"/>
                </a:solidFill>
                <a:latin typeface="Meiryo UI" panose="020B0604030504040204" pitchFamily="50" charset="-128"/>
                <a:ea typeface="Meiryo UI" panose="020B0604030504040204" pitchFamily="50" charset="-128"/>
              </a:rPr>
              <a:t>月</a:t>
            </a:r>
            <a:r>
              <a:rPr lang="en-US" altLang="ja-JP" sz="1400" dirty="0" smtClean="0">
                <a:solidFill>
                  <a:srgbClr val="FF0000"/>
                </a:solidFill>
                <a:latin typeface="Meiryo UI" panose="020B0604030504040204" pitchFamily="50" charset="-128"/>
                <a:ea typeface="Meiryo UI" panose="020B0604030504040204" pitchFamily="50" charset="-128"/>
              </a:rPr>
              <a:t>31</a:t>
            </a:r>
            <a:r>
              <a:rPr lang="ja-JP" altLang="en-US" sz="1400" dirty="0" smtClean="0">
                <a:solidFill>
                  <a:srgbClr val="FF0000"/>
                </a:solidFill>
                <a:latin typeface="Meiryo UI" panose="020B0604030504040204" pitchFamily="50" charset="-128"/>
                <a:ea typeface="Meiryo UI" panose="020B0604030504040204" pitchFamily="50" charset="-128"/>
              </a:rPr>
              <a:t>日）</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endParaRPr lang="en-US" altLang="ja-JP" sz="1400" dirty="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b="1" dirty="0" smtClean="0">
                <a:solidFill>
                  <a:srgbClr val="FF0000"/>
                </a:solidFill>
                <a:latin typeface="Meiryo UI" panose="020B0604030504040204" pitchFamily="50" charset="-128"/>
                <a:ea typeface="Meiryo UI" panose="020B0604030504040204" pitchFamily="50" charset="-128"/>
              </a:rPr>
              <a:t>記載例②</a:t>
            </a:r>
            <a:endParaRPr lang="en-US" altLang="ja-JP" sz="14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a:solidFill>
                  <a:srgbClr val="FF0000"/>
                </a:solidFill>
                <a:latin typeface="Meiryo UI" panose="020B0604030504040204" pitchFamily="50" charset="-128"/>
                <a:ea typeface="Meiryo UI" panose="020B0604030504040204" pitchFamily="50" charset="-128"/>
              </a:rPr>
              <a:t>稼働</a:t>
            </a:r>
            <a:r>
              <a:rPr lang="ja-JP" altLang="en-US" sz="1400" dirty="0" smtClean="0">
                <a:solidFill>
                  <a:srgbClr val="FF0000"/>
                </a:solidFill>
                <a:latin typeface="Meiryo UI" panose="020B0604030504040204" pitchFamily="50" charset="-128"/>
                <a:ea typeface="Meiryo UI" panose="020B0604030504040204" pitchFamily="50" charset="-128"/>
              </a:rPr>
              <a:t>日の</a:t>
            </a:r>
            <a:r>
              <a:rPr lang="ja-JP" altLang="en-US" sz="1400" dirty="0">
                <a:solidFill>
                  <a:srgbClr val="FF0000"/>
                </a:solidFill>
                <a:latin typeface="Meiryo UI" panose="020B0604030504040204" pitchFamily="50" charset="-128"/>
                <a:ea typeface="Meiryo UI" panose="020B0604030504040204" pitchFamily="50" charset="-128"/>
              </a:rPr>
              <a:t>期間のみ予約</a:t>
            </a:r>
            <a:r>
              <a:rPr lang="ja-JP" altLang="en-US" sz="1400" dirty="0" smtClean="0">
                <a:solidFill>
                  <a:srgbClr val="FF0000"/>
                </a:solidFill>
                <a:latin typeface="Meiryo UI" panose="020B0604030504040204" pitchFamily="50" charset="-128"/>
                <a:ea typeface="Meiryo UI" panose="020B0604030504040204" pitchFamily="50" charset="-128"/>
              </a:rPr>
              <a:t>受付を行う。</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＜稼働日＞</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・夏季（</a:t>
            </a:r>
            <a:r>
              <a:rPr lang="en-US" altLang="ja-JP" sz="1400" dirty="0" smtClean="0">
                <a:solidFill>
                  <a:srgbClr val="FF0000"/>
                </a:solidFill>
                <a:latin typeface="Meiryo UI" panose="020B0604030504040204" pitchFamily="50" charset="-128"/>
                <a:ea typeface="Meiryo UI" panose="020B0604030504040204" pitchFamily="50" charset="-128"/>
              </a:rPr>
              <a:t>5</a:t>
            </a:r>
            <a:r>
              <a:rPr lang="ja-JP" altLang="en-US" sz="1400" dirty="0" smtClean="0">
                <a:solidFill>
                  <a:srgbClr val="FF0000"/>
                </a:solidFill>
                <a:latin typeface="Meiryo UI" panose="020B0604030504040204" pitchFamily="50" charset="-128"/>
                <a:ea typeface="Meiryo UI" panose="020B0604030504040204" pitchFamily="50" charset="-128"/>
              </a:rPr>
              <a:t>月</a:t>
            </a:r>
            <a:r>
              <a:rPr lang="en-US" altLang="ja-JP" sz="1400" dirty="0">
                <a:solidFill>
                  <a:srgbClr val="FF0000"/>
                </a:solidFill>
                <a:latin typeface="Meiryo UI" panose="020B0604030504040204" pitchFamily="50" charset="-128"/>
                <a:ea typeface="Meiryo UI" panose="020B0604030504040204" pitchFamily="50" charset="-128"/>
              </a:rPr>
              <a:t>1</a:t>
            </a:r>
            <a:r>
              <a:rPr lang="ja-JP" altLang="en-US" sz="1400" dirty="0">
                <a:solidFill>
                  <a:srgbClr val="FF0000"/>
                </a:solidFill>
                <a:latin typeface="Meiryo UI" panose="020B0604030504040204" pitchFamily="50" charset="-128"/>
                <a:ea typeface="Meiryo UI" panose="020B0604030504040204" pitchFamily="50" charset="-128"/>
              </a:rPr>
              <a:t>日～</a:t>
            </a:r>
            <a:r>
              <a:rPr lang="ja-JP" altLang="en-US" sz="1400" dirty="0" smtClean="0">
                <a:solidFill>
                  <a:srgbClr val="FF0000"/>
                </a:solidFill>
                <a:latin typeface="Meiryo UI" panose="020B0604030504040204" pitchFamily="50" charset="-128"/>
                <a:ea typeface="Meiryo UI" panose="020B0604030504040204" pitchFamily="50" charset="-128"/>
              </a:rPr>
              <a:t>９月</a:t>
            </a:r>
            <a:r>
              <a:rPr lang="en-US" altLang="ja-JP" sz="1400" dirty="0" smtClean="0">
                <a:solidFill>
                  <a:srgbClr val="FF0000"/>
                </a:solidFill>
                <a:latin typeface="Meiryo UI" panose="020B0604030504040204" pitchFamily="50" charset="-128"/>
                <a:ea typeface="Meiryo UI" panose="020B0604030504040204" pitchFamily="50" charset="-128"/>
              </a:rPr>
              <a:t>30</a:t>
            </a:r>
            <a:r>
              <a:rPr lang="ja-JP" altLang="en-US" sz="1400" dirty="0" smtClean="0">
                <a:solidFill>
                  <a:srgbClr val="FF0000"/>
                </a:solidFill>
                <a:latin typeface="Meiryo UI" panose="020B0604030504040204" pitchFamily="50" charset="-128"/>
                <a:ea typeface="Meiryo UI" panose="020B0604030504040204" pitchFamily="50" charset="-128"/>
              </a:rPr>
              <a:t>日）のみ営業：</a:t>
            </a:r>
            <a:r>
              <a:rPr lang="en-US" altLang="ja-JP" sz="1400" dirty="0" smtClean="0">
                <a:solidFill>
                  <a:srgbClr val="FF0000"/>
                </a:solidFill>
                <a:latin typeface="Meiryo UI" panose="020B0604030504040204" pitchFamily="50" charset="-128"/>
                <a:ea typeface="Meiryo UI" panose="020B0604030504040204" pitchFamily="50" charset="-128"/>
              </a:rPr>
              <a:t>153</a:t>
            </a:r>
            <a:r>
              <a:rPr lang="ja-JP" altLang="en-US" sz="1400" dirty="0" smtClean="0">
                <a:solidFill>
                  <a:srgbClr val="FF0000"/>
                </a:solidFill>
                <a:latin typeface="Meiryo UI" panose="020B0604030504040204" pitchFamily="50" charset="-128"/>
                <a:ea typeface="Meiryo UI" panose="020B0604030504040204" pitchFamily="50" charset="-128"/>
              </a:rPr>
              <a:t>日</a:t>
            </a:r>
            <a:endParaRPr lang="en-US" altLang="ja-JP" sz="1400" dirty="0" smtClean="0">
              <a:solidFill>
                <a:srgbClr val="FF0000"/>
              </a:solidFill>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3353109" y="2107693"/>
            <a:ext cx="5582596" cy="2554545"/>
          </a:xfrm>
          <a:prstGeom prst="rect">
            <a:avLst/>
          </a:prstGeom>
          <a:solidFill>
            <a:schemeClr val="tx1">
              <a:lumMod val="75000"/>
              <a:lumOff val="25000"/>
              <a:alpha val="50000"/>
            </a:schemeClr>
          </a:solidFill>
        </p:spPr>
        <p:txBody>
          <a:bodyPr wrap="square" rtlCol="0">
            <a:spAutoFit/>
          </a:bodyPr>
          <a:lstStyle/>
          <a:p>
            <a:pPr algn="ctr"/>
            <a:endParaRPr kumimoji="1" lang="en-US" altLang="ja-JP" sz="2800" dirty="0" smtClean="0">
              <a:solidFill>
                <a:schemeClr val="tx1">
                  <a:lumMod val="75000"/>
                  <a:lumOff val="25000"/>
                </a:schemeClr>
              </a:solidFill>
              <a:latin typeface="Meiryo UI" panose="020B0604030504040204" pitchFamily="50" charset="-128"/>
              <a:ea typeface="Meiryo UI" panose="020B0604030504040204" pitchFamily="50" charset="-128"/>
            </a:endParaRPr>
          </a:p>
          <a:p>
            <a:pPr algn="ctr"/>
            <a:endParaRPr lang="en-US" altLang="ja-JP" sz="2800"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lang="ja-JP" altLang="en-US" sz="2400" b="1" dirty="0" smtClean="0">
                <a:solidFill>
                  <a:schemeClr val="bg1"/>
                </a:solidFill>
                <a:latin typeface="Meiryo UI" panose="020B0604030504040204" pitchFamily="50" charset="-128"/>
                <a:ea typeface="Meiryo UI" panose="020B0604030504040204" pitchFamily="50" charset="-128"/>
              </a:rPr>
              <a:t>住宅宿泊事業</a:t>
            </a:r>
            <a:r>
              <a:rPr kumimoji="1" lang="ja-JP" altLang="en-US" sz="2400" b="1" dirty="0" smtClean="0">
                <a:solidFill>
                  <a:schemeClr val="bg1"/>
                </a:solidFill>
                <a:latin typeface="Meiryo UI" panose="020B0604030504040204" pitchFamily="50" charset="-128"/>
                <a:ea typeface="Meiryo UI" panose="020B0604030504040204" pitchFamily="50" charset="-128"/>
              </a:rPr>
              <a:t>法に基づく宿泊事業者が</a:t>
            </a:r>
            <a:endParaRPr kumimoji="1" lang="en-US" altLang="ja-JP" sz="2400" b="1" dirty="0" smtClean="0">
              <a:solidFill>
                <a:schemeClr val="bg1"/>
              </a:solidFill>
              <a:latin typeface="Meiryo UI" panose="020B0604030504040204" pitchFamily="50" charset="-128"/>
              <a:ea typeface="Meiryo UI" panose="020B0604030504040204" pitchFamily="50" charset="-128"/>
            </a:endParaRPr>
          </a:p>
          <a:p>
            <a:pPr algn="ctr"/>
            <a:r>
              <a:rPr lang="ja-JP" altLang="en-US" sz="2400" b="1" dirty="0">
                <a:solidFill>
                  <a:schemeClr val="bg1"/>
                </a:solidFill>
                <a:latin typeface="Meiryo UI" panose="020B0604030504040204" pitchFamily="50" charset="-128"/>
                <a:ea typeface="Meiryo UI" panose="020B0604030504040204" pitchFamily="50" charset="-128"/>
              </a:rPr>
              <a:t>含</a:t>
            </a:r>
            <a:r>
              <a:rPr lang="ja-JP" altLang="en-US" sz="2400" b="1" dirty="0" smtClean="0">
                <a:solidFill>
                  <a:schemeClr val="bg1"/>
                </a:solidFill>
                <a:latin typeface="Meiryo UI" panose="020B0604030504040204" pitchFamily="50" charset="-128"/>
                <a:ea typeface="Meiryo UI" panose="020B0604030504040204" pitchFamily="50" charset="-128"/>
              </a:rPr>
              <a:t>まれない</a:t>
            </a:r>
            <a:r>
              <a:rPr kumimoji="1" lang="ja-JP" altLang="en-US" sz="2400" b="1" dirty="0" smtClean="0">
                <a:solidFill>
                  <a:schemeClr val="bg1"/>
                </a:solidFill>
                <a:latin typeface="Meiryo UI" panose="020B0604030504040204" pitchFamily="50" charset="-128"/>
                <a:ea typeface="Meiryo UI" panose="020B0604030504040204" pitchFamily="50" charset="-128"/>
              </a:rPr>
              <a:t>場合には作成不要です</a:t>
            </a:r>
            <a:endParaRPr lang="en-US" altLang="ja-JP" sz="2400" b="1" dirty="0">
              <a:solidFill>
                <a:schemeClr val="bg1"/>
              </a:solidFill>
              <a:latin typeface="Meiryo UI" panose="020B0604030504040204" pitchFamily="50" charset="-128"/>
              <a:ea typeface="Meiryo UI" panose="020B0604030504040204" pitchFamily="50" charset="-128"/>
            </a:endParaRPr>
          </a:p>
          <a:p>
            <a:pPr algn="ctr"/>
            <a:endParaRPr kumimoji="1" lang="en-US" altLang="ja-JP" sz="2800" dirty="0" smtClean="0">
              <a:solidFill>
                <a:schemeClr val="tx1">
                  <a:lumMod val="75000"/>
                  <a:lumOff val="25000"/>
                </a:schemeClr>
              </a:solidFill>
              <a:latin typeface="Meiryo UI" panose="020B0604030504040204" pitchFamily="50" charset="-128"/>
              <a:ea typeface="Meiryo UI" panose="020B0604030504040204" pitchFamily="50" charset="-128"/>
            </a:endParaRPr>
          </a:p>
          <a:p>
            <a:pPr algn="ctr"/>
            <a:endParaRPr kumimoji="1" lang="ja-JP" altLang="en-US" sz="2800" dirty="0">
              <a:solidFill>
                <a:schemeClr val="tx1">
                  <a:lumMod val="75000"/>
                  <a:lumOff val="2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782953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4666" y="904"/>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a:t>飲食</a:t>
            </a:r>
            <a:r>
              <a:rPr lang="ja-JP" altLang="en-US" dirty="0" smtClean="0"/>
              <a:t>事業者</a:t>
            </a:r>
            <a:endParaRPr lang="ja-JP" altLang="en-US" dirty="0"/>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21</a:t>
            </a:fld>
            <a:endParaRPr lang="en-US" altLang="ja-JP">
              <a:solidFill>
                <a:srgbClr val="000000"/>
              </a:solidFill>
            </a:endParaRPr>
          </a:p>
        </p:txBody>
      </p:sp>
      <p:sp>
        <p:nvSpPr>
          <p:cNvPr id="13" name="Rectangle 12">
            <a:extLst>
              <a:ext uri="{FF2B5EF4-FFF2-40B4-BE49-F238E27FC236}">
                <a16:creationId xmlns:a16="http://schemas.microsoft.com/office/drawing/2014/main" id="{32E2B3D7-9979-40E9-A4C8-81EA6EF6F599}"/>
              </a:ext>
            </a:extLst>
          </p:cNvPr>
          <p:cNvSpPr/>
          <p:nvPr/>
        </p:nvSpPr>
        <p:spPr>
          <a:xfrm>
            <a:off x="9250680" y="61867"/>
            <a:ext cx="2933700"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２）</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事</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業者概要</a:t>
            </a:r>
            <a:endParaRPr lang="ja-JP" altLang="en-US" b="1" dirty="0">
              <a:solidFill>
                <a:srgbClr val="000000"/>
              </a:solidFill>
              <a:latin typeface="游ゴシック" panose="020B0400000000000000" pitchFamily="50" charset="-128"/>
              <a:ea typeface="游ゴシック" panose="020B0400000000000000" pitchFamily="50" charset="-128"/>
              <a:cs typeface="メイリオ"/>
            </a:endParaRPr>
          </a:p>
        </p:txBody>
      </p:sp>
      <p:sp>
        <p:nvSpPr>
          <p:cNvPr id="21" name="タイトル 1">
            <a:extLst>
              <a:ext uri="{FF2B5EF4-FFF2-40B4-BE49-F238E27FC236}">
                <a16:creationId xmlns:a16="http://schemas.microsoft.com/office/drawing/2014/main" id="{40601DBE-BD84-7DD5-4E17-8F5EB1EB6BA8}"/>
              </a:ext>
            </a:extLst>
          </p:cNvPr>
          <p:cNvSpPr txBox="1">
            <a:spLocks/>
          </p:cNvSpPr>
          <p:nvPr/>
        </p:nvSpPr>
        <p:spPr>
          <a:xfrm>
            <a:off x="6296317" y="822822"/>
            <a:ext cx="5351281" cy="40251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ja-JP"/>
            </a:defPPr>
            <a:lvl1pPr>
              <a:lnSpc>
                <a:spcPct val="150000"/>
              </a:lnSpc>
              <a:buClr>
                <a:schemeClr val="accent1"/>
              </a:buClr>
              <a:defRPr sz="1600" b="1">
                <a:solidFill>
                  <a:schemeClr val="tx1">
                    <a:lumMod val="75000"/>
                    <a:lumOff val="25000"/>
                  </a:schemeClr>
                </a:solidFill>
                <a:latin typeface="Meiryo UI" panose="020B0604030504040204" pitchFamily="50" charset="-128"/>
                <a:ea typeface="Meiryo UI" panose="020B0604030504040204" pitchFamily="50" charset="-128"/>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dirty="0" smtClean="0"/>
              <a:t>＜施設紹介＞</a:t>
            </a:r>
            <a:endParaRPr lang="ja-JP" altLang="en-US" dirty="0"/>
          </a:p>
        </p:txBody>
      </p:sp>
      <p:sp>
        <p:nvSpPr>
          <p:cNvPr id="22" name="Rectangle 11">
            <a:extLst>
              <a:ext uri="{FF2B5EF4-FFF2-40B4-BE49-F238E27FC236}">
                <a16:creationId xmlns:a16="http://schemas.microsoft.com/office/drawing/2014/main" id="{05F68A1C-1509-45BF-98EF-A2D7F5AC649A}"/>
              </a:ext>
            </a:extLst>
          </p:cNvPr>
          <p:cNvSpPr/>
          <p:nvPr/>
        </p:nvSpPr>
        <p:spPr>
          <a:xfrm>
            <a:off x="6296317" y="1197983"/>
            <a:ext cx="5560737" cy="2426877"/>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graphicFrame>
        <p:nvGraphicFramePr>
          <p:cNvPr id="19" name="表 18"/>
          <p:cNvGraphicFramePr>
            <a:graphicFrameLocks noGrp="1"/>
          </p:cNvGraphicFramePr>
          <p:nvPr>
            <p:extLst>
              <p:ext uri="{D42A27DB-BD31-4B8C-83A1-F6EECF244321}">
                <p14:modId xmlns:p14="http://schemas.microsoft.com/office/powerpoint/2010/main" val="3209687854"/>
              </p:ext>
            </p:extLst>
          </p:nvPr>
        </p:nvGraphicFramePr>
        <p:xfrm>
          <a:off x="111229" y="885402"/>
          <a:ext cx="6038056" cy="2745958"/>
        </p:xfrm>
        <a:graphic>
          <a:graphicData uri="http://schemas.openxmlformats.org/drawingml/2006/table">
            <a:tbl>
              <a:tblPr firstRow="1" bandRow="1">
                <a:tableStyleId>{073A0DAA-6AF3-43AB-8588-CEC1D06C72B9}</a:tableStyleId>
              </a:tblPr>
              <a:tblGrid>
                <a:gridCol w="1275119">
                  <a:extLst>
                    <a:ext uri="{9D8B030D-6E8A-4147-A177-3AD203B41FA5}">
                      <a16:colId xmlns:a16="http://schemas.microsoft.com/office/drawing/2014/main" val="1554784241"/>
                    </a:ext>
                  </a:extLst>
                </a:gridCol>
                <a:gridCol w="1927123">
                  <a:extLst>
                    <a:ext uri="{9D8B030D-6E8A-4147-A177-3AD203B41FA5}">
                      <a16:colId xmlns:a16="http://schemas.microsoft.com/office/drawing/2014/main" val="1009877257"/>
                    </a:ext>
                  </a:extLst>
                </a:gridCol>
                <a:gridCol w="1229032">
                  <a:extLst>
                    <a:ext uri="{9D8B030D-6E8A-4147-A177-3AD203B41FA5}">
                      <a16:colId xmlns:a16="http://schemas.microsoft.com/office/drawing/2014/main" val="3312039471"/>
                    </a:ext>
                  </a:extLst>
                </a:gridCol>
                <a:gridCol w="1606782">
                  <a:extLst>
                    <a:ext uri="{9D8B030D-6E8A-4147-A177-3AD203B41FA5}">
                      <a16:colId xmlns:a16="http://schemas.microsoft.com/office/drawing/2014/main" val="3032444381"/>
                    </a:ext>
                  </a:extLst>
                </a:gridCol>
              </a:tblGrid>
              <a:tr h="523637">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事業者名</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3">
                  <a:txBody>
                    <a:bodyPr/>
                    <a:lstStyle/>
                    <a:p>
                      <a:r>
                        <a:rPr kumimoji="1" lang="ja-JP" altLang="en-US" sz="1400" dirty="0" smtClean="0">
                          <a:solidFill>
                            <a:srgbClr val="FF0000"/>
                          </a:solidFill>
                          <a:latin typeface="Meiryo UI" panose="020B0604030504040204" pitchFamily="50" charset="-128"/>
                          <a:ea typeface="Meiryo UI" panose="020B0604030504040204" pitchFamily="50" charset="-128"/>
                        </a:rPr>
                        <a:t>○○　○○</a:t>
                      </a:r>
                      <a:r>
                        <a:rPr kumimoji="1" lang="ja-JP" altLang="en-US" sz="1400" b="0" dirty="0" smtClean="0">
                          <a:solidFill>
                            <a:srgbClr val="FF0000"/>
                          </a:solidFill>
                          <a:latin typeface="Meiryo UI" panose="020B0604030504040204" pitchFamily="50" charset="-128"/>
                          <a:ea typeface="Meiryo UI" panose="020B0604030504040204" pitchFamily="50" charset="-128"/>
                        </a:rPr>
                        <a:t>（個人事業主）</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31106417"/>
                  </a:ext>
                </a:extLst>
              </a:tr>
              <a:tr h="438394">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施設名</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3">
                  <a:txBody>
                    <a:bodyPr/>
                    <a:lstStyle/>
                    <a:p>
                      <a:r>
                        <a:rPr lang="ja-JP" altLang="en-US" sz="1400" dirty="0" smtClean="0">
                          <a:solidFill>
                            <a:srgbClr val="FF0000"/>
                          </a:solidFill>
                          <a:latin typeface="Meiryo UI" panose="020B0604030504040204" pitchFamily="50" charset="-128"/>
                          <a:ea typeface="Meiryo UI" panose="020B0604030504040204" pitchFamily="50" charset="-128"/>
                        </a:rPr>
                        <a:t>○○</a:t>
                      </a:r>
                      <a:endParaRPr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54480952"/>
                  </a:ext>
                </a:extLst>
              </a:tr>
              <a:tr h="438394">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施設所在地</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3">
                  <a:txBody>
                    <a:bodyPr/>
                    <a:lstStyle/>
                    <a:p>
                      <a:r>
                        <a:rPr lang="ja-JP" altLang="en-US" sz="1400" dirty="0" smtClean="0">
                          <a:solidFill>
                            <a:srgbClr val="FF0000"/>
                          </a:solidFill>
                          <a:latin typeface="Meiryo UI" panose="020B0604030504040204" pitchFamily="50" charset="-128"/>
                          <a:ea typeface="Meiryo UI" panose="020B0604030504040204" pitchFamily="50" charset="-128"/>
                        </a:rPr>
                        <a:t>○○市○○３－２－１</a:t>
                      </a:r>
                      <a:endParaRPr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83300283"/>
                  </a:ext>
                </a:extLst>
              </a:tr>
              <a:tr h="468745">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許可状況</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令和</a:t>
                      </a:r>
                      <a:r>
                        <a:rPr lang="ja-JP" altLang="en-US" sz="1400" dirty="0" smtClean="0">
                          <a:solidFill>
                            <a:srgbClr val="FF0000"/>
                          </a:solidFill>
                          <a:latin typeface="Meiryo UI" panose="020B0604030504040204" pitchFamily="50" charset="-128"/>
                          <a:ea typeface="Meiryo UI" panose="020B0604030504040204" pitchFamily="50" charset="-128"/>
                        </a:rPr>
                        <a:t>５</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年</a:t>
                      </a:r>
                      <a:r>
                        <a:rPr lang="ja-JP" altLang="en-US" sz="1400" dirty="0" smtClean="0">
                          <a:solidFill>
                            <a:srgbClr val="FF0000"/>
                          </a:solidFill>
                          <a:latin typeface="Meiryo UI" panose="020B0604030504040204" pitchFamily="50" charset="-128"/>
                          <a:ea typeface="Meiryo UI" panose="020B0604030504040204" pitchFamily="50" charset="-128"/>
                        </a:rPr>
                        <a:t>３</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月</a:t>
                      </a:r>
                      <a:r>
                        <a:rPr lang="ja-JP" altLang="en-US" sz="1400" dirty="0" smtClean="0">
                          <a:solidFill>
                            <a:srgbClr val="FF0000"/>
                          </a:solidFill>
                          <a:latin typeface="Meiryo UI" panose="020B0604030504040204" pitchFamily="50" charset="-128"/>
                          <a:ea typeface="Meiryo UI" panose="020B0604030504040204" pitchFamily="50" charset="-128"/>
                        </a:rPr>
                        <a:t>７</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日（許可取得　・　申請　・　申請予定）</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59317832"/>
                  </a:ext>
                </a:extLst>
              </a:tr>
              <a:tr h="438394">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営業の種類</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rgbClr val="FF0000"/>
                          </a:solidFill>
                          <a:latin typeface="Meiryo UI" panose="020B0604030504040204" pitchFamily="50" charset="-128"/>
                          <a:ea typeface="Meiryo UI" panose="020B0604030504040204" pitchFamily="50" charset="-128"/>
                        </a:rPr>
                        <a:t>飲食店営業</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62749929"/>
                  </a:ext>
                </a:extLst>
              </a:tr>
              <a:tr h="438394">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用途地域</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endParaRPr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ja-JP" altLang="en-US" sz="1600" b="1" dirty="0" smtClean="0">
                          <a:solidFill>
                            <a:schemeClr val="bg1"/>
                          </a:solidFill>
                          <a:latin typeface="Meiryo UI" panose="020B0604030504040204" pitchFamily="50" charset="-128"/>
                          <a:ea typeface="Meiryo UI" panose="020B0604030504040204" pitchFamily="50" charset="-128"/>
                        </a:rPr>
                        <a:t>建物の用途</a:t>
                      </a:r>
                      <a:endParaRPr lang="ja-JP" altLang="en-US"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endParaRPr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5693779"/>
                  </a:ext>
                </a:extLst>
              </a:tr>
            </a:tbl>
          </a:graphicData>
        </a:graphic>
      </p:graphicFrame>
      <p:sp>
        <p:nvSpPr>
          <p:cNvPr id="23" name="正方形/長方形 22"/>
          <p:cNvSpPr/>
          <p:nvPr/>
        </p:nvSpPr>
        <p:spPr>
          <a:xfrm>
            <a:off x="118303" y="6107042"/>
            <a:ext cx="11738750"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24" name="正方形/長方形 23"/>
          <p:cNvSpPr/>
          <p:nvPr/>
        </p:nvSpPr>
        <p:spPr>
          <a:xfrm>
            <a:off x="118303" y="6099642"/>
            <a:ext cx="11738752" cy="661685"/>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5" name="Rectangle 11">
            <a:extLst>
              <a:ext uri="{FF2B5EF4-FFF2-40B4-BE49-F238E27FC236}">
                <a16:creationId xmlns:a16="http://schemas.microsoft.com/office/drawing/2014/main" id="{05F68A1C-1509-45BF-98EF-A2D7F5AC649A}"/>
              </a:ext>
            </a:extLst>
          </p:cNvPr>
          <p:cNvSpPr/>
          <p:nvPr/>
        </p:nvSpPr>
        <p:spPr>
          <a:xfrm>
            <a:off x="118303" y="3942856"/>
            <a:ext cx="5687626" cy="1278417"/>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6" name="タイトル 1">
            <a:extLst>
              <a:ext uri="{FF2B5EF4-FFF2-40B4-BE49-F238E27FC236}">
                <a16:creationId xmlns:a16="http://schemas.microsoft.com/office/drawing/2014/main" id="{40601DBE-BD84-7DD5-4E17-8F5EB1EB6BA8}"/>
              </a:ext>
            </a:extLst>
          </p:cNvPr>
          <p:cNvSpPr txBox="1">
            <a:spLocks/>
          </p:cNvSpPr>
          <p:nvPr/>
        </p:nvSpPr>
        <p:spPr>
          <a:xfrm>
            <a:off x="118303" y="3576632"/>
            <a:ext cx="6142785" cy="37516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ja-JP"/>
            </a:defPPr>
            <a:lvl1pPr>
              <a:lnSpc>
                <a:spcPct val="150000"/>
              </a:lnSpc>
              <a:buClr>
                <a:schemeClr val="accent1"/>
              </a:buClr>
              <a:defRPr sz="1600" b="1">
                <a:solidFill>
                  <a:schemeClr val="tx1">
                    <a:lumMod val="75000"/>
                    <a:lumOff val="25000"/>
                  </a:schemeClr>
                </a:solidFill>
                <a:latin typeface="Meiryo UI" panose="020B0604030504040204" pitchFamily="50" charset="-128"/>
                <a:ea typeface="Meiryo UI" panose="020B0604030504040204" pitchFamily="50" charset="-128"/>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dirty="0" smtClean="0"/>
              <a:t>＜法令上の課題・地域トラブル等の課題（有　・　無）＞</a:t>
            </a:r>
            <a:endParaRPr lang="ja-JP" altLang="en-US" dirty="0"/>
          </a:p>
        </p:txBody>
      </p:sp>
      <p:sp>
        <p:nvSpPr>
          <p:cNvPr id="32" name="タイトル 1">
            <a:extLst>
              <a:ext uri="{FF2B5EF4-FFF2-40B4-BE49-F238E27FC236}">
                <a16:creationId xmlns:a16="http://schemas.microsoft.com/office/drawing/2014/main" id="{40601DBE-BD84-7DD5-4E17-8F5EB1EB6BA8}"/>
              </a:ext>
            </a:extLst>
          </p:cNvPr>
          <p:cNvSpPr txBox="1">
            <a:spLocks/>
          </p:cNvSpPr>
          <p:nvPr/>
        </p:nvSpPr>
        <p:spPr>
          <a:xfrm>
            <a:off x="6303393" y="3570583"/>
            <a:ext cx="5351281" cy="37516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ja-JP"/>
            </a:defPPr>
            <a:lvl1pPr>
              <a:lnSpc>
                <a:spcPct val="150000"/>
              </a:lnSpc>
              <a:buClr>
                <a:schemeClr val="accent1"/>
              </a:buClr>
              <a:defRPr sz="1600" b="1">
                <a:solidFill>
                  <a:schemeClr val="tx1">
                    <a:lumMod val="75000"/>
                    <a:lumOff val="25000"/>
                  </a:schemeClr>
                </a:solidFill>
                <a:latin typeface="Meiryo UI" panose="020B0604030504040204" pitchFamily="50" charset="-128"/>
                <a:ea typeface="Meiryo UI" panose="020B0604030504040204" pitchFamily="50" charset="-128"/>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dirty="0" smtClean="0"/>
              <a:t>＜課題</a:t>
            </a:r>
            <a:r>
              <a:rPr lang="ja-JP" altLang="en-US" dirty="0"/>
              <a:t>解決の具体的</a:t>
            </a:r>
            <a:r>
              <a:rPr lang="ja-JP" altLang="en-US" dirty="0" smtClean="0"/>
              <a:t>手法＞</a:t>
            </a:r>
            <a:endParaRPr lang="ja-JP" altLang="en-US" dirty="0"/>
          </a:p>
        </p:txBody>
      </p:sp>
      <p:sp>
        <p:nvSpPr>
          <p:cNvPr id="34" name="フローチャート: 抜出し 33"/>
          <p:cNvSpPr/>
          <p:nvPr/>
        </p:nvSpPr>
        <p:spPr>
          <a:xfrm rot="5400000">
            <a:off x="5441147" y="4506061"/>
            <a:ext cx="1250832" cy="179595"/>
          </a:xfrm>
          <a:prstGeom prst="flowChartExtract">
            <a:avLst/>
          </a:prstGeom>
          <a:solidFill>
            <a:srgbClr val="1D6FA9"/>
          </a:solidFill>
          <a:ln w="28575">
            <a:noFill/>
          </a:ln>
        </p:spPr>
        <p:txBody>
          <a:bodyPr vertOverflow="overflow" horzOverflow="overflow" wrap="square" tIns="36000" bIns="36000" rtlCol="0" anchor="ctr">
            <a:noAutofit/>
          </a:bodyPr>
          <a:lstStyle/>
          <a:p>
            <a:pPr algn="l"/>
            <a:endParaRPr kumimoji="1" lang="ja-JP" altLang="en-US" sz="1200" dirty="0">
              <a:latin typeface="Meiryo UI" panose="020B0604030504040204" pitchFamily="50" charset="-128"/>
              <a:ea typeface="Meiryo UI" panose="020B0604030504040204" pitchFamily="50" charset="-128"/>
              <a:cs typeface="メイリオ"/>
            </a:endParaRPr>
          </a:p>
        </p:txBody>
      </p:sp>
      <p:sp>
        <p:nvSpPr>
          <p:cNvPr id="35" name="Rectangle 11">
            <a:extLst>
              <a:ext uri="{FF2B5EF4-FFF2-40B4-BE49-F238E27FC236}">
                <a16:creationId xmlns:a16="http://schemas.microsoft.com/office/drawing/2014/main" id="{05F68A1C-1509-45BF-98EF-A2D7F5AC649A}"/>
              </a:ext>
            </a:extLst>
          </p:cNvPr>
          <p:cNvSpPr/>
          <p:nvPr/>
        </p:nvSpPr>
        <p:spPr>
          <a:xfrm>
            <a:off x="6303393" y="3942856"/>
            <a:ext cx="5560737" cy="1278417"/>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graphicFrame>
        <p:nvGraphicFramePr>
          <p:cNvPr id="38" name="表 37"/>
          <p:cNvGraphicFramePr>
            <a:graphicFrameLocks noGrp="1"/>
          </p:cNvGraphicFramePr>
          <p:nvPr>
            <p:extLst>
              <p:ext uri="{D42A27DB-BD31-4B8C-83A1-F6EECF244321}">
                <p14:modId xmlns:p14="http://schemas.microsoft.com/office/powerpoint/2010/main" val="4086491746"/>
              </p:ext>
            </p:extLst>
          </p:nvPr>
        </p:nvGraphicFramePr>
        <p:xfrm>
          <a:off x="118302" y="5316826"/>
          <a:ext cx="11745828" cy="670705"/>
        </p:xfrm>
        <a:graphic>
          <a:graphicData uri="http://schemas.openxmlformats.org/drawingml/2006/table">
            <a:tbl>
              <a:tblPr firstRow="1" bandRow="1">
                <a:tableStyleId>{073A0DAA-6AF3-43AB-8588-CEC1D06C72B9}</a:tableStyleId>
              </a:tblPr>
              <a:tblGrid>
                <a:gridCol w="2113621">
                  <a:extLst>
                    <a:ext uri="{9D8B030D-6E8A-4147-A177-3AD203B41FA5}">
                      <a16:colId xmlns:a16="http://schemas.microsoft.com/office/drawing/2014/main" val="1554784241"/>
                    </a:ext>
                  </a:extLst>
                </a:gridCol>
                <a:gridCol w="5552469">
                  <a:extLst>
                    <a:ext uri="{9D8B030D-6E8A-4147-A177-3AD203B41FA5}">
                      <a16:colId xmlns:a16="http://schemas.microsoft.com/office/drawing/2014/main" val="1009877257"/>
                    </a:ext>
                  </a:extLst>
                </a:gridCol>
                <a:gridCol w="1455174">
                  <a:extLst>
                    <a:ext uri="{9D8B030D-6E8A-4147-A177-3AD203B41FA5}">
                      <a16:colId xmlns:a16="http://schemas.microsoft.com/office/drawing/2014/main" val="4052017316"/>
                    </a:ext>
                  </a:extLst>
                </a:gridCol>
                <a:gridCol w="2624564">
                  <a:extLst>
                    <a:ext uri="{9D8B030D-6E8A-4147-A177-3AD203B41FA5}">
                      <a16:colId xmlns:a16="http://schemas.microsoft.com/office/drawing/2014/main" val="1768506330"/>
                    </a:ext>
                  </a:extLst>
                </a:gridCol>
              </a:tblGrid>
              <a:tr h="365901">
                <a:tc rowSpan="2">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相談先の関係機関名</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（所管部署名）</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rgbClr val="FF0000"/>
                          </a:solidFill>
                          <a:latin typeface="Meiryo UI" panose="020B0604030504040204" pitchFamily="50" charset="-128"/>
                          <a:ea typeface="Meiryo UI" panose="020B0604030504040204" pitchFamily="50" charset="-128"/>
                        </a:rPr>
                        <a:t>横須賀土木事務所　計画建築部まちづくり・建築指導課</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Meiryo UI" panose="020B0604030504040204" pitchFamily="50" charset="-128"/>
                          <a:ea typeface="Meiryo UI" panose="020B0604030504040204" pitchFamily="50" charset="-128"/>
                        </a:rPr>
                        <a:t>相談年月日</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r>
                        <a:rPr lang="ja-JP" altLang="en-US" sz="1400" b="0" dirty="0" smtClean="0">
                          <a:solidFill>
                            <a:srgbClr val="FF0000"/>
                          </a:solidFill>
                          <a:latin typeface="Meiryo UI" panose="020B0604030504040204" pitchFamily="50" charset="-128"/>
                          <a:ea typeface="Meiryo UI" panose="020B0604030504040204" pitchFamily="50" charset="-128"/>
                        </a:rPr>
                        <a:t>令和○年○月○日</a:t>
                      </a:r>
                      <a:endParaRPr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5693779"/>
                  </a:ext>
                </a:extLst>
              </a:tr>
              <a:tr h="304804">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1" dirty="0" smtClean="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rgbClr val="FF0000"/>
                          </a:solidFill>
                          <a:latin typeface="Meiryo UI" panose="020B0604030504040204" pitchFamily="50" charset="-128"/>
                          <a:ea typeface="Meiryo UI" panose="020B0604030504040204" pitchFamily="50" charset="-128"/>
                        </a:rPr>
                        <a:t>鎌倉保健福祉事務所　生活衛生課</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smtClean="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rgbClr val="FF0000"/>
                          </a:solidFill>
                          <a:latin typeface="Meiryo UI" panose="020B0604030504040204" pitchFamily="50" charset="-128"/>
                          <a:ea typeface="Meiryo UI" panose="020B0604030504040204" pitchFamily="50" charset="-128"/>
                        </a:rPr>
                        <a:t>令和○年○月○日</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70710921"/>
                  </a:ext>
                </a:extLst>
              </a:tr>
            </a:tbl>
          </a:graphicData>
        </a:graphic>
      </p:graphicFrame>
      <p:sp>
        <p:nvSpPr>
          <p:cNvPr id="39" name="楕円 38"/>
          <p:cNvSpPr/>
          <p:nvPr/>
        </p:nvSpPr>
        <p:spPr>
          <a:xfrm>
            <a:off x="4236689" y="3631361"/>
            <a:ext cx="302782" cy="302782"/>
          </a:xfrm>
          <a:prstGeom prst="ellipse">
            <a:avLst/>
          </a:prstGeom>
          <a:noFill/>
          <a:ln w="28575">
            <a:solidFill>
              <a:srgbClr val="FF0000"/>
            </a:solidFill>
          </a:ln>
        </p:spPr>
        <p:txBody>
          <a:bodyPr vertOverflow="overflow" horzOverflow="overflow" wrap="square" tIns="36000" bIns="36000" rtlCol="0" anchor="ctr">
            <a:noAutofit/>
          </a:bodyPr>
          <a:lstStyle/>
          <a:p>
            <a:pPr algn="l"/>
            <a:endParaRPr kumimoji="1" lang="ja-JP" altLang="en-US" sz="1200" dirty="0">
              <a:latin typeface="Meiryo UI" panose="020B0604030504040204" pitchFamily="50" charset="-128"/>
              <a:ea typeface="Meiryo UI" panose="020B0604030504040204" pitchFamily="50" charset="-128"/>
              <a:cs typeface="メイリオ"/>
            </a:endParaRPr>
          </a:p>
        </p:txBody>
      </p:sp>
      <p:sp>
        <p:nvSpPr>
          <p:cNvPr id="40" name="正方形/長方形 39">
            <a:extLst>
              <a:ext uri="{FF2B5EF4-FFF2-40B4-BE49-F238E27FC236}">
                <a16:creationId xmlns:a16="http://schemas.microsoft.com/office/drawing/2014/main" id="{82173651-467B-AEF4-7DF1-7BB29FC605F7}"/>
              </a:ext>
            </a:extLst>
          </p:cNvPr>
          <p:cNvSpPr/>
          <p:nvPr/>
        </p:nvSpPr>
        <p:spPr>
          <a:xfrm>
            <a:off x="315669" y="4047347"/>
            <a:ext cx="5285818" cy="72205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400" b="1" dirty="0">
                <a:solidFill>
                  <a:srgbClr val="FF0000"/>
                </a:solidFill>
                <a:latin typeface="Meiryo UI" panose="020B0604030504040204" pitchFamily="50" charset="-128"/>
                <a:ea typeface="Meiryo UI" panose="020B0604030504040204" pitchFamily="50" charset="-128"/>
              </a:rPr>
              <a:t>記載</a:t>
            </a:r>
            <a:r>
              <a:rPr lang="ja-JP" altLang="en-US" sz="1400" b="1" dirty="0" smtClean="0">
                <a:solidFill>
                  <a:srgbClr val="FF0000"/>
                </a:solidFill>
                <a:latin typeface="Meiryo UI" panose="020B0604030504040204" pitchFamily="50" charset="-128"/>
                <a:ea typeface="Meiryo UI" panose="020B0604030504040204" pitchFamily="50" charset="-128"/>
              </a:rPr>
              <a:t>内容</a:t>
            </a:r>
            <a:endParaRPr lang="en-US" altLang="ja-JP" sz="14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有の場合は具体的な課題を記載してください。</a:t>
            </a:r>
            <a:endParaRPr lang="ja-JP" altLang="en-US" sz="1400" dirty="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endParaRPr lang="en-US" altLang="ja-JP" sz="1400" dirty="0" smtClean="0">
              <a:solidFill>
                <a:srgbClr val="FF0000"/>
              </a:solidFill>
              <a:latin typeface="Meiryo UI" panose="020B0604030504040204" pitchFamily="50" charset="-128"/>
              <a:ea typeface="Meiryo UI" panose="020B0604030504040204" pitchFamily="50" charset="-128"/>
            </a:endParaRPr>
          </a:p>
        </p:txBody>
      </p:sp>
      <p:sp>
        <p:nvSpPr>
          <p:cNvPr id="42" name="object 7"/>
          <p:cNvSpPr txBox="1">
            <a:spLocks/>
          </p:cNvSpPr>
          <p:nvPr/>
        </p:nvSpPr>
        <p:spPr>
          <a:xfrm>
            <a:off x="126425" y="6582467"/>
            <a:ext cx="11907001" cy="114802"/>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smtClean="0"/>
              <a:t>■施設ごとに作成してください。また、法令等の課題解決の具体的な手法が示されない場合は不採択となりますので、関係機関へ相談のうえ、対応策を明記してください。</a:t>
            </a:r>
            <a:endParaRPr lang="en-US" altLang="ja-JP" sz="1400" dirty="0"/>
          </a:p>
        </p:txBody>
      </p:sp>
      <p:sp>
        <p:nvSpPr>
          <p:cNvPr id="43" name="正方形/長方形 42">
            <a:extLst>
              <a:ext uri="{FF2B5EF4-FFF2-40B4-BE49-F238E27FC236}">
                <a16:creationId xmlns:a16="http://schemas.microsoft.com/office/drawing/2014/main" id="{82173651-467B-AEF4-7DF1-7BB29FC605F7}"/>
              </a:ext>
            </a:extLst>
          </p:cNvPr>
          <p:cNvSpPr/>
          <p:nvPr/>
        </p:nvSpPr>
        <p:spPr>
          <a:xfrm>
            <a:off x="6474216" y="1236206"/>
            <a:ext cx="5285818" cy="89698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400" b="1" dirty="0">
                <a:solidFill>
                  <a:srgbClr val="FF0000"/>
                </a:solidFill>
                <a:latin typeface="Meiryo UI" panose="020B0604030504040204" pitchFamily="50" charset="-128"/>
                <a:ea typeface="Meiryo UI" panose="020B0604030504040204" pitchFamily="50" charset="-128"/>
              </a:rPr>
              <a:t>記載</a:t>
            </a:r>
            <a:r>
              <a:rPr lang="ja-JP" altLang="en-US" sz="1400" b="1" dirty="0" smtClean="0">
                <a:solidFill>
                  <a:srgbClr val="FF0000"/>
                </a:solidFill>
                <a:latin typeface="Meiryo UI" panose="020B0604030504040204" pitchFamily="50" charset="-128"/>
                <a:ea typeface="Meiryo UI" panose="020B0604030504040204" pitchFamily="50" charset="-128"/>
              </a:rPr>
              <a:t>内容</a:t>
            </a:r>
            <a:endParaRPr lang="en-US" altLang="ja-JP" sz="14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写真等を用いて施設の特徴が分かるよう記載してください。</a:t>
            </a:r>
            <a:endParaRPr lang="ja-JP" altLang="en-US" sz="1400" dirty="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endParaRPr lang="en-US" altLang="ja-JP" sz="1400" dirty="0" smtClean="0">
              <a:solidFill>
                <a:srgbClr val="FF0000"/>
              </a:solidFill>
              <a:latin typeface="Meiryo UI" panose="020B0604030504040204" pitchFamily="50" charset="-128"/>
              <a:ea typeface="Meiryo UI" panose="020B0604030504040204" pitchFamily="50" charset="-128"/>
            </a:endParaRPr>
          </a:p>
        </p:txBody>
      </p:sp>
      <p:sp>
        <p:nvSpPr>
          <p:cNvPr id="27" name="楕円 26"/>
          <p:cNvSpPr/>
          <p:nvPr/>
        </p:nvSpPr>
        <p:spPr>
          <a:xfrm>
            <a:off x="3312129" y="2398445"/>
            <a:ext cx="302782" cy="302782"/>
          </a:xfrm>
          <a:prstGeom prst="ellipse">
            <a:avLst/>
          </a:prstGeom>
          <a:noFill/>
          <a:ln w="28575">
            <a:solidFill>
              <a:srgbClr val="FF0000"/>
            </a:solidFill>
          </a:ln>
        </p:spPr>
        <p:txBody>
          <a:bodyPr vertOverflow="overflow" horzOverflow="overflow" wrap="square" tIns="36000" bIns="36000" rtlCol="0" anchor="ctr">
            <a:noAutofit/>
          </a:bodyPr>
          <a:lstStyle/>
          <a:p>
            <a:pPr algn="l"/>
            <a:endParaRPr kumimoji="1" lang="ja-JP" altLang="en-US" sz="1200" dirty="0">
              <a:latin typeface="Meiryo UI" panose="020B0604030504040204" pitchFamily="50" charset="-128"/>
              <a:ea typeface="Meiryo UI" panose="020B0604030504040204" pitchFamily="50" charset="-128"/>
              <a:cs typeface="メイリオ"/>
            </a:endParaRPr>
          </a:p>
        </p:txBody>
      </p:sp>
      <p:sp>
        <p:nvSpPr>
          <p:cNvPr id="28" name="正方形/長方形 27">
            <a:extLst>
              <a:ext uri="{FF2B5EF4-FFF2-40B4-BE49-F238E27FC236}">
                <a16:creationId xmlns:a16="http://schemas.microsoft.com/office/drawing/2014/main" id="{82173651-467B-AEF4-7DF1-7BB29FC605F7}"/>
              </a:ext>
            </a:extLst>
          </p:cNvPr>
          <p:cNvSpPr/>
          <p:nvPr/>
        </p:nvSpPr>
        <p:spPr>
          <a:xfrm>
            <a:off x="6440852" y="4035471"/>
            <a:ext cx="5285818" cy="89698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400" b="1" dirty="0">
                <a:solidFill>
                  <a:srgbClr val="FF0000"/>
                </a:solidFill>
                <a:latin typeface="Meiryo UI" panose="020B0604030504040204" pitchFamily="50" charset="-128"/>
                <a:ea typeface="Meiryo UI" panose="020B0604030504040204" pitchFamily="50" charset="-128"/>
              </a:rPr>
              <a:t>記載</a:t>
            </a:r>
            <a:r>
              <a:rPr lang="ja-JP" altLang="en-US" sz="1400" b="1" dirty="0" smtClean="0">
                <a:solidFill>
                  <a:srgbClr val="FF0000"/>
                </a:solidFill>
                <a:latin typeface="Meiryo UI" panose="020B0604030504040204" pitchFamily="50" charset="-128"/>
                <a:ea typeface="Meiryo UI" panose="020B0604030504040204" pitchFamily="50" charset="-128"/>
              </a:rPr>
              <a:t>内容</a:t>
            </a:r>
            <a:endParaRPr lang="en-US" altLang="ja-JP" sz="14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課題有とした場合はその解決の具体的な見通し（対応策及び解決の時期）を記載してください。</a:t>
            </a:r>
            <a:endParaRPr lang="ja-JP" altLang="en-US" sz="1400" dirty="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endParaRPr lang="en-US" altLang="ja-JP" sz="1400" dirty="0" smtClean="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557073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4666" y="904"/>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smtClean="0"/>
              <a:t>その</a:t>
            </a:r>
            <a:r>
              <a:rPr lang="ja-JP" altLang="en-US" dirty="0"/>
              <a:t>他</a:t>
            </a:r>
            <a:r>
              <a:rPr lang="ja-JP" altLang="en-US" dirty="0" smtClean="0"/>
              <a:t>事業者</a:t>
            </a:r>
            <a:endParaRPr lang="ja-JP" altLang="en-US" dirty="0"/>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22</a:t>
            </a:fld>
            <a:endParaRPr lang="en-US" altLang="ja-JP">
              <a:solidFill>
                <a:srgbClr val="000000"/>
              </a:solidFill>
            </a:endParaRPr>
          </a:p>
        </p:txBody>
      </p:sp>
      <p:sp>
        <p:nvSpPr>
          <p:cNvPr id="13" name="Rectangle 12">
            <a:extLst>
              <a:ext uri="{FF2B5EF4-FFF2-40B4-BE49-F238E27FC236}">
                <a16:creationId xmlns:a16="http://schemas.microsoft.com/office/drawing/2014/main" id="{32E2B3D7-9979-40E9-A4C8-81EA6EF6F599}"/>
              </a:ext>
            </a:extLst>
          </p:cNvPr>
          <p:cNvSpPr/>
          <p:nvPr/>
        </p:nvSpPr>
        <p:spPr>
          <a:xfrm>
            <a:off x="9250680" y="61867"/>
            <a:ext cx="2933700"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２）</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事</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業者概要</a:t>
            </a:r>
            <a:endParaRPr lang="ja-JP" altLang="en-US" b="1" dirty="0">
              <a:solidFill>
                <a:srgbClr val="000000"/>
              </a:solidFill>
              <a:latin typeface="游ゴシック" panose="020B0400000000000000" pitchFamily="50" charset="-128"/>
              <a:ea typeface="游ゴシック" panose="020B0400000000000000" pitchFamily="50" charset="-128"/>
              <a:cs typeface="メイリオ"/>
            </a:endParaRPr>
          </a:p>
        </p:txBody>
      </p:sp>
      <p:sp>
        <p:nvSpPr>
          <p:cNvPr id="21" name="タイトル 1">
            <a:extLst>
              <a:ext uri="{FF2B5EF4-FFF2-40B4-BE49-F238E27FC236}">
                <a16:creationId xmlns:a16="http://schemas.microsoft.com/office/drawing/2014/main" id="{40601DBE-BD84-7DD5-4E17-8F5EB1EB6BA8}"/>
              </a:ext>
            </a:extLst>
          </p:cNvPr>
          <p:cNvSpPr txBox="1">
            <a:spLocks/>
          </p:cNvSpPr>
          <p:nvPr/>
        </p:nvSpPr>
        <p:spPr>
          <a:xfrm>
            <a:off x="6296317" y="822822"/>
            <a:ext cx="5351281" cy="40251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ja-JP"/>
            </a:defPPr>
            <a:lvl1pPr>
              <a:lnSpc>
                <a:spcPct val="150000"/>
              </a:lnSpc>
              <a:buClr>
                <a:schemeClr val="accent1"/>
              </a:buClr>
              <a:defRPr sz="1600" b="1">
                <a:solidFill>
                  <a:schemeClr val="tx1">
                    <a:lumMod val="75000"/>
                    <a:lumOff val="25000"/>
                  </a:schemeClr>
                </a:solidFill>
                <a:latin typeface="Meiryo UI" panose="020B0604030504040204" pitchFamily="50" charset="-128"/>
                <a:ea typeface="Meiryo UI" panose="020B0604030504040204" pitchFamily="50" charset="-128"/>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dirty="0" smtClean="0"/>
              <a:t>＜施設紹介＞</a:t>
            </a:r>
            <a:endParaRPr lang="ja-JP" altLang="en-US" dirty="0"/>
          </a:p>
        </p:txBody>
      </p:sp>
      <p:sp>
        <p:nvSpPr>
          <p:cNvPr id="22" name="Rectangle 11">
            <a:extLst>
              <a:ext uri="{FF2B5EF4-FFF2-40B4-BE49-F238E27FC236}">
                <a16:creationId xmlns:a16="http://schemas.microsoft.com/office/drawing/2014/main" id="{05F68A1C-1509-45BF-98EF-A2D7F5AC649A}"/>
              </a:ext>
            </a:extLst>
          </p:cNvPr>
          <p:cNvSpPr/>
          <p:nvPr/>
        </p:nvSpPr>
        <p:spPr>
          <a:xfrm>
            <a:off x="6296317" y="1197983"/>
            <a:ext cx="5560737" cy="2426877"/>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graphicFrame>
        <p:nvGraphicFramePr>
          <p:cNvPr id="18" name="表 17"/>
          <p:cNvGraphicFramePr>
            <a:graphicFrameLocks noGrp="1"/>
          </p:cNvGraphicFramePr>
          <p:nvPr>
            <p:extLst>
              <p:ext uri="{D42A27DB-BD31-4B8C-83A1-F6EECF244321}">
                <p14:modId xmlns:p14="http://schemas.microsoft.com/office/powerpoint/2010/main" val="2427066913"/>
              </p:ext>
            </p:extLst>
          </p:nvPr>
        </p:nvGraphicFramePr>
        <p:xfrm>
          <a:off x="111229" y="885397"/>
          <a:ext cx="6038056" cy="2727315"/>
        </p:xfrm>
        <a:graphic>
          <a:graphicData uri="http://schemas.openxmlformats.org/drawingml/2006/table">
            <a:tbl>
              <a:tblPr firstRow="1" bandRow="1">
                <a:tableStyleId>{073A0DAA-6AF3-43AB-8588-CEC1D06C72B9}</a:tableStyleId>
              </a:tblPr>
              <a:tblGrid>
                <a:gridCol w="1235790">
                  <a:extLst>
                    <a:ext uri="{9D8B030D-6E8A-4147-A177-3AD203B41FA5}">
                      <a16:colId xmlns:a16="http://schemas.microsoft.com/office/drawing/2014/main" val="1554784241"/>
                    </a:ext>
                  </a:extLst>
                </a:gridCol>
                <a:gridCol w="2084439">
                  <a:extLst>
                    <a:ext uri="{9D8B030D-6E8A-4147-A177-3AD203B41FA5}">
                      <a16:colId xmlns:a16="http://schemas.microsoft.com/office/drawing/2014/main" val="1009877257"/>
                    </a:ext>
                  </a:extLst>
                </a:gridCol>
                <a:gridCol w="1268361">
                  <a:extLst>
                    <a:ext uri="{9D8B030D-6E8A-4147-A177-3AD203B41FA5}">
                      <a16:colId xmlns:a16="http://schemas.microsoft.com/office/drawing/2014/main" val="3236461982"/>
                    </a:ext>
                  </a:extLst>
                </a:gridCol>
                <a:gridCol w="1449466">
                  <a:extLst>
                    <a:ext uri="{9D8B030D-6E8A-4147-A177-3AD203B41FA5}">
                      <a16:colId xmlns:a16="http://schemas.microsoft.com/office/drawing/2014/main" val="609829153"/>
                    </a:ext>
                  </a:extLst>
                </a:gridCol>
              </a:tblGrid>
              <a:tr h="476702">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事業者名</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3">
                  <a:txBody>
                    <a:bodyPr/>
                    <a:lstStyle/>
                    <a:p>
                      <a:r>
                        <a:rPr kumimoji="1" lang="ja-JP" altLang="en-US" sz="1400" b="0" dirty="0" smtClean="0">
                          <a:solidFill>
                            <a:srgbClr val="FF0000"/>
                          </a:solidFill>
                          <a:latin typeface="Meiryo UI" panose="020B0604030504040204" pitchFamily="50" charset="-128"/>
                          <a:ea typeface="Meiryo UI" panose="020B0604030504040204" pitchFamily="50" charset="-128"/>
                        </a:rPr>
                        <a:t>株式会社○○</a:t>
                      </a:r>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31106417"/>
                  </a:ext>
                </a:extLst>
              </a:tr>
              <a:tr h="476702">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施設名</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3">
                  <a:txBody>
                    <a:bodyPr/>
                    <a:lstStyle/>
                    <a:p>
                      <a:r>
                        <a:rPr lang="ja-JP" altLang="en-US" sz="1400" dirty="0" smtClean="0">
                          <a:solidFill>
                            <a:srgbClr val="FF0000"/>
                          </a:solidFill>
                          <a:latin typeface="Meiryo UI" panose="020B0604030504040204" pitchFamily="50" charset="-128"/>
                          <a:ea typeface="Meiryo UI" panose="020B0604030504040204" pitchFamily="50" charset="-128"/>
                        </a:rPr>
                        <a:t>○○</a:t>
                      </a:r>
                      <a:endParaRPr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54480952"/>
                  </a:ext>
                </a:extLst>
              </a:tr>
              <a:tr h="476702">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施設所在地</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3">
                  <a:txBody>
                    <a:bodyPr/>
                    <a:lstStyle/>
                    <a:p>
                      <a:r>
                        <a:rPr lang="ja-JP" altLang="en-US" sz="1400" dirty="0" smtClean="0">
                          <a:solidFill>
                            <a:srgbClr val="FF0000"/>
                          </a:solidFill>
                          <a:latin typeface="Meiryo UI" panose="020B0604030504040204" pitchFamily="50" charset="-128"/>
                          <a:ea typeface="Meiryo UI" panose="020B0604030504040204" pitchFamily="50" charset="-128"/>
                        </a:rPr>
                        <a:t>○○市○○３－２－１</a:t>
                      </a:r>
                      <a:endParaRPr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83300283"/>
                  </a:ext>
                </a:extLst>
              </a:tr>
              <a:tr h="820507">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許可状況</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許可の要否　（必要　・　不要）</a:t>
                      </a:r>
                      <a:endParaRPr lang="en-US" altLang="ja-JP" sz="1400"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令和</a:t>
                      </a:r>
                      <a:r>
                        <a:rPr lang="ja-JP" altLang="en-US" sz="1400" dirty="0" smtClean="0">
                          <a:solidFill>
                            <a:srgbClr val="FF0000"/>
                          </a:solidFill>
                          <a:latin typeface="Meiryo UI" panose="020B0604030504040204" pitchFamily="50" charset="-128"/>
                          <a:ea typeface="Meiryo UI" panose="020B0604030504040204" pitchFamily="50" charset="-128"/>
                        </a:rPr>
                        <a:t>　</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年</a:t>
                      </a:r>
                      <a:r>
                        <a:rPr lang="ja-JP" altLang="en-US" sz="1400" dirty="0" smtClean="0">
                          <a:solidFill>
                            <a:srgbClr val="FF0000"/>
                          </a:solidFill>
                          <a:latin typeface="Meiryo UI" panose="020B0604030504040204" pitchFamily="50" charset="-128"/>
                          <a:ea typeface="Meiryo UI" panose="020B0604030504040204" pitchFamily="50" charset="-128"/>
                        </a:rPr>
                        <a:t>　</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月</a:t>
                      </a:r>
                      <a:r>
                        <a:rPr lang="ja-JP" altLang="en-US" sz="1400" dirty="0" smtClean="0">
                          <a:solidFill>
                            <a:srgbClr val="FF0000"/>
                          </a:solidFill>
                          <a:latin typeface="Meiryo UI" panose="020B0604030504040204" pitchFamily="50" charset="-128"/>
                          <a:ea typeface="Meiryo UI" panose="020B0604030504040204" pitchFamily="50" charset="-128"/>
                        </a:rPr>
                        <a:t>　</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日（許可取得　・　申請　・　申請予定）</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59317832"/>
                  </a:ext>
                </a:extLst>
              </a:tr>
              <a:tr h="476702">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用途地域</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endParaRPr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ja-JP" altLang="en-US" sz="1600" b="1" dirty="0" smtClean="0">
                          <a:solidFill>
                            <a:schemeClr val="bg1"/>
                          </a:solidFill>
                          <a:latin typeface="Meiryo UI" panose="020B0604030504040204" pitchFamily="50" charset="-128"/>
                          <a:ea typeface="Meiryo UI" panose="020B0604030504040204" pitchFamily="50" charset="-128"/>
                        </a:rPr>
                        <a:t>建物の用途</a:t>
                      </a:r>
                      <a:endParaRPr lang="ja-JP" altLang="en-US"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endParaRPr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5693779"/>
                  </a:ext>
                </a:extLst>
              </a:tr>
            </a:tbl>
          </a:graphicData>
        </a:graphic>
      </p:graphicFrame>
      <p:sp>
        <p:nvSpPr>
          <p:cNvPr id="23" name="正方形/長方形 22"/>
          <p:cNvSpPr/>
          <p:nvPr/>
        </p:nvSpPr>
        <p:spPr>
          <a:xfrm>
            <a:off x="118303" y="6107042"/>
            <a:ext cx="11738750"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24" name="正方形/長方形 23"/>
          <p:cNvSpPr/>
          <p:nvPr/>
        </p:nvSpPr>
        <p:spPr>
          <a:xfrm>
            <a:off x="118303" y="6099642"/>
            <a:ext cx="11738752" cy="661685"/>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5" name="Rectangle 11">
            <a:extLst>
              <a:ext uri="{FF2B5EF4-FFF2-40B4-BE49-F238E27FC236}">
                <a16:creationId xmlns:a16="http://schemas.microsoft.com/office/drawing/2014/main" id="{05F68A1C-1509-45BF-98EF-A2D7F5AC649A}"/>
              </a:ext>
            </a:extLst>
          </p:cNvPr>
          <p:cNvSpPr/>
          <p:nvPr/>
        </p:nvSpPr>
        <p:spPr>
          <a:xfrm>
            <a:off x="118303" y="3942856"/>
            <a:ext cx="5687626" cy="1278417"/>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6" name="タイトル 1">
            <a:extLst>
              <a:ext uri="{FF2B5EF4-FFF2-40B4-BE49-F238E27FC236}">
                <a16:creationId xmlns:a16="http://schemas.microsoft.com/office/drawing/2014/main" id="{40601DBE-BD84-7DD5-4E17-8F5EB1EB6BA8}"/>
              </a:ext>
            </a:extLst>
          </p:cNvPr>
          <p:cNvSpPr txBox="1">
            <a:spLocks/>
          </p:cNvSpPr>
          <p:nvPr/>
        </p:nvSpPr>
        <p:spPr>
          <a:xfrm>
            <a:off x="118303" y="3576632"/>
            <a:ext cx="6142785" cy="37516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ja-JP"/>
            </a:defPPr>
            <a:lvl1pPr>
              <a:lnSpc>
                <a:spcPct val="150000"/>
              </a:lnSpc>
              <a:buClr>
                <a:schemeClr val="accent1"/>
              </a:buClr>
              <a:defRPr sz="1600" b="1">
                <a:solidFill>
                  <a:schemeClr val="tx1">
                    <a:lumMod val="75000"/>
                    <a:lumOff val="25000"/>
                  </a:schemeClr>
                </a:solidFill>
                <a:latin typeface="Meiryo UI" panose="020B0604030504040204" pitchFamily="50" charset="-128"/>
                <a:ea typeface="Meiryo UI" panose="020B0604030504040204" pitchFamily="50" charset="-128"/>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dirty="0" smtClean="0"/>
              <a:t>＜法令上の課題・地域トラブル等の課題（有　・　無）＞</a:t>
            </a:r>
            <a:endParaRPr lang="ja-JP" altLang="en-US" dirty="0"/>
          </a:p>
        </p:txBody>
      </p:sp>
      <p:sp>
        <p:nvSpPr>
          <p:cNvPr id="32" name="タイトル 1">
            <a:extLst>
              <a:ext uri="{FF2B5EF4-FFF2-40B4-BE49-F238E27FC236}">
                <a16:creationId xmlns:a16="http://schemas.microsoft.com/office/drawing/2014/main" id="{40601DBE-BD84-7DD5-4E17-8F5EB1EB6BA8}"/>
              </a:ext>
            </a:extLst>
          </p:cNvPr>
          <p:cNvSpPr txBox="1">
            <a:spLocks/>
          </p:cNvSpPr>
          <p:nvPr/>
        </p:nvSpPr>
        <p:spPr>
          <a:xfrm>
            <a:off x="6303393" y="3570583"/>
            <a:ext cx="5351281" cy="37516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ja-JP"/>
            </a:defPPr>
            <a:lvl1pPr>
              <a:lnSpc>
                <a:spcPct val="150000"/>
              </a:lnSpc>
              <a:buClr>
                <a:schemeClr val="accent1"/>
              </a:buClr>
              <a:defRPr sz="1600" b="1">
                <a:solidFill>
                  <a:schemeClr val="tx1">
                    <a:lumMod val="75000"/>
                    <a:lumOff val="25000"/>
                  </a:schemeClr>
                </a:solidFill>
                <a:latin typeface="Meiryo UI" panose="020B0604030504040204" pitchFamily="50" charset="-128"/>
                <a:ea typeface="Meiryo UI" panose="020B0604030504040204" pitchFamily="50" charset="-128"/>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dirty="0" smtClean="0"/>
              <a:t>＜課題</a:t>
            </a:r>
            <a:r>
              <a:rPr lang="ja-JP" altLang="en-US" dirty="0"/>
              <a:t>解決の具体的</a:t>
            </a:r>
            <a:r>
              <a:rPr lang="ja-JP" altLang="en-US" dirty="0" smtClean="0"/>
              <a:t>手法＞</a:t>
            </a:r>
            <a:endParaRPr lang="ja-JP" altLang="en-US" dirty="0"/>
          </a:p>
        </p:txBody>
      </p:sp>
      <p:sp>
        <p:nvSpPr>
          <p:cNvPr id="34" name="フローチャート: 抜出し 33"/>
          <p:cNvSpPr/>
          <p:nvPr/>
        </p:nvSpPr>
        <p:spPr>
          <a:xfrm rot="5400000">
            <a:off x="5441147" y="4506061"/>
            <a:ext cx="1250832" cy="179595"/>
          </a:xfrm>
          <a:prstGeom prst="flowChartExtract">
            <a:avLst/>
          </a:prstGeom>
          <a:solidFill>
            <a:srgbClr val="1D6FA9"/>
          </a:solidFill>
          <a:ln w="28575">
            <a:noFill/>
          </a:ln>
        </p:spPr>
        <p:txBody>
          <a:bodyPr vertOverflow="overflow" horzOverflow="overflow" wrap="square" tIns="36000" bIns="36000" rtlCol="0" anchor="ctr">
            <a:noAutofit/>
          </a:bodyPr>
          <a:lstStyle/>
          <a:p>
            <a:pPr algn="l"/>
            <a:endParaRPr kumimoji="1" lang="ja-JP" altLang="en-US" sz="1200" dirty="0">
              <a:latin typeface="Meiryo UI" panose="020B0604030504040204" pitchFamily="50" charset="-128"/>
              <a:ea typeface="Meiryo UI" panose="020B0604030504040204" pitchFamily="50" charset="-128"/>
              <a:cs typeface="メイリオ"/>
            </a:endParaRPr>
          </a:p>
        </p:txBody>
      </p:sp>
      <p:sp>
        <p:nvSpPr>
          <p:cNvPr id="35" name="Rectangle 11">
            <a:extLst>
              <a:ext uri="{FF2B5EF4-FFF2-40B4-BE49-F238E27FC236}">
                <a16:creationId xmlns:a16="http://schemas.microsoft.com/office/drawing/2014/main" id="{05F68A1C-1509-45BF-98EF-A2D7F5AC649A}"/>
              </a:ext>
            </a:extLst>
          </p:cNvPr>
          <p:cNvSpPr/>
          <p:nvPr/>
        </p:nvSpPr>
        <p:spPr>
          <a:xfrm>
            <a:off x="6303393" y="3942856"/>
            <a:ext cx="5560737" cy="1278417"/>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graphicFrame>
        <p:nvGraphicFramePr>
          <p:cNvPr id="38" name="表 37"/>
          <p:cNvGraphicFramePr>
            <a:graphicFrameLocks noGrp="1"/>
          </p:cNvGraphicFramePr>
          <p:nvPr>
            <p:extLst>
              <p:ext uri="{D42A27DB-BD31-4B8C-83A1-F6EECF244321}">
                <p14:modId xmlns:p14="http://schemas.microsoft.com/office/powerpoint/2010/main" val="3374796184"/>
              </p:ext>
            </p:extLst>
          </p:nvPr>
        </p:nvGraphicFramePr>
        <p:xfrm>
          <a:off x="118302" y="5316826"/>
          <a:ext cx="11745828" cy="670705"/>
        </p:xfrm>
        <a:graphic>
          <a:graphicData uri="http://schemas.openxmlformats.org/drawingml/2006/table">
            <a:tbl>
              <a:tblPr firstRow="1" bandRow="1">
                <a:tableStyleId>{073A0DAA-6AF3-43AB-8588-CEC1D06C72B9}</a:tableStyleId>
              </a:tblPr>
              <a:tblGrid>
                <a:gridCol w="2113621">
                  <a:extLst>
                    <a:ext uri="{9D8B030D-6E8A-4147-A177-3AD203B41FA5}">
                      <a16:colId xmlns:a16="http://schemas.microsoft.com/office/drawing/2014/main" val="1554784241"/>
                    </a:ext>
                  </a:extLst>
                </a:gridCol>
                <a:gridCol w="5552469">
                  <a:extLst>
                    <a:ext uri="{9D8B030D-6E8A-4147-A177-3AD203B41FA5}">
                      <a16:colId xmlns:a16="http://schemas.microsoft.com/office/drawing/2014/main" val="1009877257"/>
                    </a:ext>
                  </a:extLst>
                </a:gridCol>
                <a:gridCol w="1455174">
                  <a:extLst>
                    <a:ext uri="{9D8B030D-6E8A-4147-A177-3AD203B41FA5}">
                      <a16:colId xmlns:a16="http://schemas.microsoft.com/office/drawing/2014/main" val="4052017316"/>
                    </a:ext>
                  </a:extLst>
                </a:gridCol>
                <a:gridCol w="2624564">
                  <a:extLst>
                    <a:ext uri="{9D8B030D-6E8A-4147-A177-3AD203B41FA5}">
                      <a16:colId xmlns:a16="http://schemas.microsoft.com/office/drawing/2014/main" val="1768506330"/>
                    </a:ext>
                  </a:extLst>
                </a:gridCol>
              </a:tblGrid>
              <a:tr h="365901">
                <a:tc rowSpan="2">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相談先の関係機関名</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（所管部署名）</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rgbClr val="FF0000"/>
                          </a:solidFill>
                          <a:latin typeface="Meiryo UI" panose="020B0604030504040204" pitchFamily="50" charset="-128"/>
                          <a:ea typeface="Meiryo UI" panose="020B0604030504040204" pitchFamily="50" charset="-128"/>
                        </a:rPr>
                        <a:t>横須賀土木事務所　計画建築部まちづくり・建築指導課</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Meiryo UI" panose="020B0604030504040204" pitchFamily="50" charset="-128"/>
                          <a:ea typeface="Meiryo UI" panose="020B0604030504040204" pitchFamily="50" charset="-128"/>
                        </a:rPr>
                        <a:t>相談年月日</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r>
                        <a:rPr lang="ja-JP" altLang="en-US" sz="1400" b="0" dirty="0" smtClean="0">
                          <a:solidFill>
                            <a:srgbClr val="FF0000"/>
                          </a:solidFill>
                          <a:latin typeface="Meiryo UI" panose="020B0604030504040204" pitchFamily="50" charset="-128"/>
                          <a:ea typeface="Meiryo UI" panose="020B0604030504040204" pitchFamily="50" charset="-128"/>
                        </a:rPr>
                        <a:t>令和○年○月○日</a:t>
                      </a:r>
                      <a:endParaRPr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5693779"/>
                  </a:ext>
                </a:extLst>
              </a:tr>
              <a:tr h="304804">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1" dirty="0" smtClean="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rgbClr val="FF0000"/>
                          </a:solidFill>
                          <a:latin typeface="Meiryo UI" panose="020B0604030504040204" pitchFamily="50" charset="-128"/>
                          <a:ea typeface="Meiryo UI" panose="020B0604030504040204" pitchFamily="50" charset="-128"/>
                        </a:rPr>
                        <a:t>鎌倉保健福祉事務所　生活衛生課</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smtClean="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rgbClr val="FF0000"/>
                          </a:solidFill>
                          <a:latin typeface="Meiryo UI" panose="020B0604030504040204" pitchFamily="50" charset="-128"/>
                          <a:ea typeface="Meiryo UI" panose="020B0604030504040204" pitchFamily="50" charset="-128"/>
                        </a:rPr>
                        <a:t>令和○年○月○日</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70710921"/>
                  </a:ext>
                </a:extLst>
              </a:tr>
            </a:tbl>
          </a:graphicData>
        </a:graphic>
      </p:graphicFrame>
      <p:sp>
        <p:nvSpPr>
          <p:cNvPr id="39" name="楕円 38"/>
          <p:cNvSpPr/>
          <p:nvPr/>
        </p:nvSpPr>
        <p:spPr>
          <a:xfrm>
            <a:off x="4236689" y="3631361"/>
            <a:ext cx="302782" cy="302782"/>
          </a:xfrm>
          <a:prstGeom prst="ellipse">
            <a:avLst/>
          </a:prstGeom>
          <a:noFill/>
          <a:ln w="28575">
            <a:solidFill>
              <a:srgbClr val="FF0000"/>
            </a:solidFill>
          </a:ln>
        </p:spPr>
        <p:txBody>
          <a:bodyPr vertOverflow="overflow" horzOverflow="overflow" wrap="square" tIns="36000" bIns="36000" rtlCol="0" anchor="ctr">
            <a:noAutofit/>
          </a:bodyPr>
          <a:lstStyle/>
          <a:p>
            <a:pPr algn="l"/>
            <a:endParaRPr kumimoji="1" lang="ja-JP" altLang="en-US" sz="1200" dirty="0">
              <a:latin typeface="Meiryo UI" panose="020B0604030504040204" pitchFamily="50" charset="-128"/>
              <a:ea typeface="Meiryo UI" panose="020B0604030504040204" pitchFamily="50" charset="-128"/>
              <a:cs typeface="メイリオ"/>
            </a:endParaRPr>
          </a:p>
        </p:txBody>
      </p:sp>
      <p:sp>
        <p:nvSpPr>
          <p:cNvPr id="40" name="正方形/長方形 39">
            <a:extLst>
              <a:ext uri="{FF2B5EF4-FFF2-40B4-BE49-F238E27FC236}">
                <a16:creationId xmlns:a16="http://schemas.microsoft.com/office/drawing/2014/main" id="{82173651-467B-AEF4-7DF1-7BB29FC605F7}"/>
              </a:ext>
            </a:extLst>
          </p:cNvPr>
          <p:cNvSpPr/>
          <p:nvPr/>
        </p:nvSpPr>
        <p:spPr>
          <a:xfrm>
            <a:off x="315669" y="4047347"/>
            <a:ext cx="5285818" cy="72205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400" b="1" dirty="0">
                <a:solidFill>
                  <a:srgbClr val="FF0000"/>
                </a:solidFill>
                <a:latin typeface="Meiryo UI" panose="020B0604030504040204" pitchFamily="50" charset="-128"/>
                <a:ea typeface="Meiryo UI" panose="020B0604030504040204" pitchFamily="50" charset="-128"/>
              </a:rPr>
              <a:t>記載</a:t>
            </a:r>
            <a:r>
              <a:rPr lang="ja-JP" altLang="en-US" sz="1400" b="1" dirty="0" smtClean="0">
                <a:solidFill>
                  <a:srgbClr val="FF0000"/>
                </a:solidFill>
                <a:latin typeface="Meiryo UI" panose="020B0604030504040204" pitchFamily="50" charset="-128"/>
                <a:ea typeface="Meiryo UI" panose="020B0604030504040204" pitchFamily="50" charset="-128"/>
              </a:rPr>
              <a:t>内容</a:t>
            </a:r>
            <a:endParaRPr lang="en-US" altLang="ja-JP" sz="14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有の場合は具体的な課題を記載してください。</a:t>
            </a:r>
            <a:endParaRPr lang="ja-JP" altLang="en-US" sz="1400" dirty="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endParaRPr lang="en-US" altLang="ja-JP" sz="1400" dirty="0" smtClean="0">
              <a:solidFill>
                <a:srgbClr val="FF0000"/>
              </a:solidFill>
              <a:latin typeface="Meiryo UI" panose="020B0604030504040204" pitchFamily="50" charset="-128"/>
              <a:ea typeface="Meiryo UI" panose="020B0604030504040204" pitchFamily="50" charset="-128"/>
            </a:endParaRPr>
          </a:p>
        </p:txBody>
      </p:sp>
      <p:sp>
        <p:nvSpPr>
          <p:cNvPr id="42" name="object 7"/>
          <p:cNvSpPr txBox="1">
            <a:spLocks/>
          </p:cNvSpPr>
          <p:nvPr/>
        </p:nvSpPr>
        <p:spPr>
          <a:xfrm>
            <a:off x="126425" y="6582467"/>
            <a:ext cx="11907001" cy="114802"/>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smtClean="0"/>
              <a:t>■施設ごとに作成してください。また、法令等の課題解決の具体的な手法が示されない場合は不採択となりますので、関係機関へ相談のうえ、対応策を明記してください。</a:t>
            </a:r>
            <a:endParaRPr lang="en-US" altLang="ja-JP" sz="1400" dirty="0"/>
          </a:p>
        </p:txBody>
      </p:sp>
      <p:sp>
        <p:nvSpPr>
          <p:cNvPr id="43" name="正方形/長方形 42">
            <a:extLst>
              <a:ext uri="{FF2B5EF4-FFF2-40B4-BE49-F238E27FC236}">
                <a16:creationId xmlns:a16="http://schemas.microsoft.com/office/drawing/2014/main" id="{82173651-467B-AEF4-7DF1-7BB29FC605F7}"/>
              </a:ext>
            </a:extLst>
          </p:cNvPr>
          <p:cNvSpPr/>
          <p:nvPr/>
        </p:nvSpPr>
        <p:spPr>
          <a:xfrm>
            <a:off x="6474216" y="1236206"/>
            <a:ext cx="5285818" cy="89698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400" b="1" dirty="0">
                <a:solidFill>
                  <a:srgbClr val="FF0000"/>
                </a:solidFill>
                <a:latin typeface="Meiryo UI" panose="020B0604030504040204" pitchFamily="50" charset="-128"/>
                <a:ea typeface="Meiryo UI" panose="020B0604030504040204" pitchFamily="50" charset="-128"/>
              </a:rPr>
              <a:t>記載</a:t>
            </a:r>
            <a:r>
              <a:rPr lang="ja-JP" altLang="en-US" sz="1400" b="1" dirty="0" smtClean="0">
                <a:solidFill>
                  <a:srgbClr val="FF0000"/>
                </a:solidFill>
                <a:latin typeface="Meiryo UI" panose="020B0604030504040204" pitchFamily="50" charset="-128"/>
                <a:ea typeface="Meiryo UI" panose="020B0604030504040204" pitchFamily="50" charset="-128"/>
              </a:rPr>
              <a:t>内容</a:t>
            </a:r>
            <a:endParaRPr lang="en-US" altLang="ja-JP" sz="14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写真等を用いて施設の特徴が分かるよう記載してください。</a:t>
            </a:r>
            <a:endParaRPr lang="ja-JP" altLang="en-US" sz="1400" dirty="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endParaRPr lang="en-US" altLang="ja-JP" sz="1400" dirty="0" smtClean="0">
              <a:solidFill>
                <a:srgbClr val="FF0000"/>
              </a:solidFill>
              <a:latin typeface="Meiryo UI" panose="020B0604030504040204" pitchFamily="50" charset="-128"/>
              <a:ea typeface="Meiryo UI" panose="020B0604030504040204" pitchFamily="50" charset="-128"/>
            </a:endParaRPr>
          </a:p>
        </p:txBody>
      </p:sp>
      <p:sp>
        <p:nvSpPr>
          <p:cNvPr id="28" name="楕円 27"/>
          <p:cNvSpPr/>
          <p:nvPr/>
        </p:nvSpPr>
        <p:spPr>
          <a:xfrm>
            <a:off x="3322784" y="2436919"/>
            <a:ext cx="302782" cy="302782"/>
          </a:xfrm>
          <a:prstGeom prst="ellipse">
            <a:avLst/>
          </a:prstGeom>
          <a:noFill/>
          <a:ln w="28575">
            <a:solidFill>
              <a:srgbClr val="FF0000"/>
            </a:solidFill>
          </a:ln>
        </p:spPr>
        <p:txBody>
          <a:bodyPr vertOverflow="overflow" horzOverflow="overflow" wrap="square" tIns="36000" bIns="36000" rtlCol="0" anchor="ctr">
            <a:noAutofit/>
          </a:bodyPr>
          <a:lstStyle/>
          <a:p>
            <a:pPr algn="l"/>
            <a:endParaRPr kumimoji="1" lang="ja-JP" altLang="en-US" sz="1200" dirty="0">
              <a:latin typeface="Meiryo UI" panose="020B0604030504040204" pitchFamily="50" charset="-128"/>
              <a:ea typeface="Meiryo UI" panose="020B0604030504040204" pitchFamily="50" charset="-128"/>
              <a:cs typeface="メイリオ"/>
            </a:endParaRPr>
          </a:p>
        </p:txBody>
      </p:sp>
      <p:sp>
        <p:nvSpPr>
          <p:cNvPr id="27" name="正方形/長方形 26">
            <a:extLst>
              <a:ext uri="{FF2B5EF4-FFF2-40B4-BE49-F238E27FC236}">
                <a16:creationId xmlns:a16="http://schemas.microsoft.com/office/drawing/2014/main" id="{82173651-467B-AEF4-7DF1-7BB29FC605F7}"/>
              </a:ext>
            </a:extLst>
          </p:cNvPr>
          <p:cNvSpPr/>
          <p:nvPr/>
        </p:nvSpPr>
        <p:spPr>
          <a:xfrm>
            <a:off x="6440852" y="4015151"/>
            <a:ext cx="5285818" cy="89698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400" b="1" dirty="0">
                <a:solidFill>
                  <a:srgbClr val="FF0000"/>
                </a:solidFill>
                <a:latin typeface="Meiryo UI" panose="020B0604030504040204" pitchFamily="50" charset="-128"/>
                <a:ea typeface="Meiryo UI" panose="020B0604030504040204" pitchFamily="50" charset="-128"/>
              </a:rPr>
              <a:t>記載</a:t>
            </a:r>
            <a:r>
              <a:rPr lang="ja-JP" altLang="en-US" sz="1400" b="1" dirty="0" smtClean="0">
                <a:solidFill>
                  <a:srgbClr val="FF0000"/>
                </a:solidFill>
                <a:latin typeface="Meiryo UI" panose="020B0604030504040204" pitchFamily="50" charset="-128"/>
                <a:ea typeface="Meiryo UI" panose="020B0604030504040204" pitchFamily="50" charset="-128"/>
              </a:rPr>
              <a:t>内容</a:t>
            </a:r>
            <a:endParaRPr lang="en-US" altLang="ja-JP" sz="14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課題有とした場合はその解決の具体的な見通し（対応策及び解決の時期）を記載してください。</a:t>
            </a:r>
            <a:endParaRPr lang="ja-JP" altLang="en-US" sz="1400" dirty="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endParaRPr lang="en-US" altLang="ja-JP" sz="1400" dirty="0" smtClean="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035759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23</a:t>
            </a:fld>
            <a:endParaRPr lang="en-US" altLang="ja-JP">
              <a:solidFill>
                <a:srgbClr val="000000"/>
              </a:solidFill>
            </a:endParaRPr>
          </a:p>
        </p:txBody>
      </p:sp>
      <p:sp>
        <p:nvSpPr>
          <p:cNvPr id="5" name="テキスト ボックス 4"/>
          <p:cNvSpPr txBox="1"/>
          <p:nvPr/>
        </p:nvSpPr>
        <p:spPr bwMode="gray">
          <a:xfrm>
            <a:off x="2144973" y="3013501"/>
            <a:ext cx="7902054" cy="830997"/>
          </a:xfrm>
          <a:prstGeom prst="rect">
            <a:avLst/>
          </a:prstGeom>
          <a:noFill/>
        </p:spPr>
        <p:txBody>
          <a:bodyPr wrap="square" rtlCol="0" anchor="ctr">
            <a:spAutoFit/>
          </a:bodyPr>
          <a:lstStyle/>
          <a:p>
            <a:pPr algn="ctr">
              <a:spcAft>
                <a:spcPts val="1200"/>
              </a:spcAft>
            </a:pPr>
            <a:r>
              <a:rPr lang="ja-JP" altLang="en-US" sz="4800" b="1" dirty="0">
                <a:solidFill>
                  <a:srgbClr val="1D6FA9"/>
                </a:solidFill>
                <a:latin typeface="Meiryo UI" panose="020B0604030504040204" pitchFamily="50" charset="-128"/>
                <a:ea typeface="Meiryo UI" panose="020B0604030504040204" pitchFamily="50" charset="-128"/>
              </a:rPr>
              <a:t>（</a:t>
            </a:r>
            <a:r>
              <a:rPr lang="ja-JP" altLang="en-US" sz="4800" b="1" dirty="0" smtClean="0">
                <a:solidFill>
                  <a:srgbClr val="1D6FA9"/>
                </a:solidFill>
                <a:latin typeface="Meiryo UI" panose="020B0604030504040204" pitchFamily="50" charset="-128"/>
                <a:ea typeface="Meiryo UI" panose="020B0604030504040204" pitchFamily="50" charset="-128"/>
              </a:rPr>
              <a:t>様式３）</a:t>
            </a:r>
            <a:r>
              <a:rPr lang="ja-JP" altLang="en-US" sz="4800" b="1" dirty="0">
                <a:solidFill>
                  <a:srgbClr val="1D6FA9"/>
                </a:solidFill>
                <a:latin typeface="Meiryo UI" panose="020B0604030504040204" pitchFamily="50" charset="-128"/>
                <a:ea typeface="Meiryo UI" panose="020B0604030504040204" pitchFamily="50" charset="-128"/>
              </a:rPr>
              <a:t>補助事業計画</a:t>
            </a:r>
            <a:endParaRPr kumimoji="1" lang="ja-JP" altLang="en-US" sz="4800" b="1" dirty="0">
              <a:solidFill>
                <a:srgbClr val="1D6FA9"/>
              </a:solidFill>
              <a:latin typeface="Meiryo UI" panose="020B0604030504040204" pitchFamily="50" charset="-128"/>
              <a:ea typeface="Meiryo UI" panose="020B0604030504040204" pitchFamily="50" charset="-128"/>
            </a:endParaRPr>
          </a:p>
        </p:txBody>
      </p:sp>
      <p:sp>
        <p:nvSpPr>
          <p:cNvPr id="6" name="正方形/長方形 5"/>
          <p:cNvSpPr/>
          <p:nvPr/>
        </p:nvSpPr>
        <p:spPr>
          <a:xfrm>
            <a:off x="5099538" y="136634"/>
            <a:ext cx="6934807" cy="515007"/>
          </a:xfrm>
          <a:prstGeom prst="rect">
            <a:avLst/>
          </a:prstGeom>
          <a:solidFill>
            <a:srgbClr val="CCFFFF"/>
          </a:solidFill>
          <a:ln w="28575">
            <a:noFill/>
          </a:ln>
        </p:spPr>
        <p:txBody>
          <a:bodyPr vertOverflow="overflow" horzOverflow="overflow" wrap="square" tIns="36000" bIns="36000" rtlCol="0" anchor="ctr">
            <a:noAutofit/>
          </a:bodyPr>
          <a:lstStyle/>
          <a:p>
            <a:pPr algn="l"/>
            <a:r>
              <a:rPr kumimoji="1" lang="ja-JP" altLang="en-US" sz="3200" dirty="0" smtClean="0">
                <a:latin typeface="Meiryo UI" panose="020B0604030504040204" pitchFamily="50" charset="-128"/>
                <a:ea typeface="Meiryo UI" panose="020B0604030504040204" pitchFamily="50" charset="-128"/>
                <a:cs typeface="メイリオ"/>
              </a:rPr>
              <a:t>市町名：　　　　　エリア名：</a:t>
            </a:r>
            <a:endParaRPr kumimoji="1" lang="ja-JP" altLang="en-US" sz="3200" dirty="0">
              <a:latin typeface="Meiryo UI" panose="020B0604030504040204" pitchFamily="50" charset="-128"/>
              <a:ea typeface="Meiryo UI" panose="020B0604030504040204" pitchFamily="50" charset="-128"/>
              <a:cs typeface="メイリオ"/>
            </a:endParaRPr>
          </a:p>
        </p:txBody>
      </p:sp>
    </p:spTree>
    <p:extLst>
      <p:ext uri="{BB962C8B-B14F-4D97-AF65-F5344CB8AC3E}">
        <p14:creationId xmlns:p14="http://schemas.microsoft.com/office/powerpoint/2010/main" val="14896104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0"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a:t>補助</a:t>
            </a:r>
            <a:r>
              <a:rPr lang="ja-JP" altLang="en-US" dirty="0" smtClean="0"/>
              <a:t>事業計画一覧</a:t>
            </a:r>
            <a:r>
              <a:rPr lang="zh-TW" altLang="en-US" dirty="0" smtClean="0"/>
              <a:t> </a:t>
            </a:r>
            <a:endParaRPr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2919295219"/>
              </p:ext>
            </p:extLst>
          </p:nvPr>
        </p:nvGraphicFramePr>
        <p:xfrm>
          <a:off x="534045" y="993878"/>
          <a:ext cx="8469468" cy="2682238"/>
        </p:xfrm>
        <a:graphic>
          <a:graphicData uri="http://schemas.openxmlformats.org/drawingml/2006/table">
            <a:tbl>
              <a:tblPr firstRow="1" bandRow="1">
                <a:tableStyleId>{073A0DAA-6AF3-43AB-8588-CEC1D06C72B9}</a:tableStyleId>
              </a:tblPr>
              <a:tblGrid>
                <a:gridCol w="364759">
                  <a:extLst>
                    <a:ext uri="{9D8B030D-6E8A-4147-A177-3AD203B41FA5}">
                      <a16:colId xmlns:a16="http://schemas.microsoft.com/office/drawing/2014/main" val="1554784241"/>
                    </a:ext>
                  </a:extLst>
                </a:gridCol>
                <a:gridCol w="1844396">
                  <a:extLst>
                    <a:ext uri="{9D8B030D-6E8A-4147-A177-3AD203B41FA5}">
                      <a16:colId xmlns:a16="http://schemas.microsoft.com/office/drawing/2014/main" val="1009877257"/>
                    </a:ext>
                  </a:extLst>
                </a:gridCol>
                <a:gridCol w="1352550">
                  <a:extLst>
                    <a:ext uri="{9D8B030D-6E8A-4147-A177-3AD203B41FA5}">
                      <a16:colId xmlns:a16="http://schemas.microsoft.com/office/drawing/2014/main" val="4210170280"/>
                    </a:ext>
                  </a:extLst>
                </a:gridCol>
                <a:gridCol w="552450">
                  <a:extLst>
                    <a:ext uri="{9D8B030D-6E8A-4147-A177-3AD203B41FA5}">
                      <a16:colId xmlns:a16="http://schemas.microsoft.com/office/drawing/2014/main" val="2865017379"/>
                    </a:ext>
                  </a:extLst>
                </a:gridCol>
                <a:gridCol w="1190625">
                  <a:extLst>
                    <a:ext uri="{9D8B030D-6E8A-4147-A177-3AD203B41FA5}">
                      <a16:colId xmlns:a16="http://schemas.microsoft.com/office/drawing/2014/main" val="227229695"/>
                    </a:ext>
                  </a:extLst>
                </a:gridCol>
                <a:gridCol w="1266825">
                  <a:extLst>
                    <a:ext uri="{9D8B030D-6E8A-4147-A177-3AD203B41FA5}">
                      <a16:colId xmlns:a16="http://schemas.microsoft.com/office/drawing/2014/main" val="561880069"/>
                    </a:ext>
                  </a:extLst>
                </a:gridCol>
                <a:gridCol w="590550">
                  <a:extLst>
                    <a:ext uri="{9D8B030D-6E8A-4147-A177-3AD203B41FA5}">
                      <a16:colId xmlns:a16="http://schemas.microsoft.com/office/drawing/2014/main" val="300944527"/>
                    </a:ext>
                  </a:extLst>
                </a:gridCol>
                <a:gridCol w="1307313">
                  <a:extLst>
                    <a:ext uri="{9D8B030D-6E8A-4147-A177-3AD203B41FA5}">
                      <a16:colId xmlns:a16="http://schemas.microsoft.com/office/drawing/2014/main" val="886990924"/>
                    </a:ext>
                  </a:extLst>
                </a:gridCol>
              </a:tblGrid>
              <a:tr h="582895">
                <a:tc>
                  <a:txBody>
                    <a:bodyPr/>
                    <a:lstStyle/>
                    <a:p>
                      <a:pPr algn="ctr"/>
                      <a:r>
                        <a:rPr kumimoji="1" lang="ja-JP" altLang="en-US" sz="1600" b="0" dirty="0">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400" b="0" dirty="0">
                          <a:latin typeface="Meiryo UI" panose="020B0604030504040204" pitchFamily="50" charset="-128"/>
                          <a:ea typeface="Meiryo UI" panose="020B0604030504040204" pitchFamily="50" charset="-128"/>
                        </a:rPr>
                        <a:t>補助事業名</a:t>
                      </a:r>
                      <a:endParaRPr kumimoji="1" lang="en-US" altLang="ja-JP"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400" b="0" dirty="0">
                          <a:latin typeface="Meiryo UI" panose="020B0604030504040204" pitchFamily="50" charset="-128"/>
                          <a:ea typeface="Meiryo UI" panose="020B0604030504040204" pitchFamily="50" charset="-128"/>
                        </a:rPr>
                        <a:t>補助申請者</a:t>
                      </a:r>
                      <a:endParaRPr kumimoji="1" lang="en-US" altLang="ja-JP"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400" b="0" dirty="0">
                          <a:latin typeface="Meiryo UI" panose="020B0604030504040204" pitchFamily="50" charset="-128"/>
                          <a:ea typeface="Meiryo UI" panose="020B0604030504040204" pitchFamily="50" charset="-128"/>
                        </a:rPr>
                        <a:t>区分</a:t>
                      </a:r>
                      <a:endParaRPr kumimoji="1" lang="en-US" altLang="ja-JP"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400" b="0" dirty="0">
                          <a:latin typeface="Meiryo UI" panose="020B0604030504040204" pitchFamily="50" charset="-128"/>
                          <a:ea typeface="Meiryo UI" panose="020B0604030504040204" pitchFamily="50" charset="-128"/>
                        </a:rPr>
                        <a:t>費用総額</a:t>
                      </a:r>
                      <a:endParaRPr kumimoji="1" lang="en-US" altLang="ja-JP" sz="1400" b="0" dirty="0">
                        <a:latin typeface="Meiryo UI" panose="020B0604030504040204" pitchFamily="50" charset="-128"/>
                        <a:ea typeface="Meiryo UI" panose="020B0604030504040204" pitchFamily="50" charset="-128"/>
                      </a:endParaRPr>
                    </a:p>
                    <a:p>
                      <a:pPr algn="ctr"/>
                      <a:r>
                        <a:rPr kumimoji="1" lang="ja-JP" altLang="en-US" sz="1400" b="0" dirty="0" smtClean="0">
                          <a:latin typeface="Meiryo UI" panose="020B0604030504040204" pitchFamily="50" charset="-128"/>
                          <a:ea typeface="Meiryo UI" panose="020B0604030504040204" pitchFamily="50" charset="-128"/>
                        </a:rPr>
                        <a:t>（税込）</a:t>
                      </a:r>
                      <a:endParaRPr kumimoji="1" lang="en-US" altLang="ja-JP"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400" b="0" dirty="0" smtClean="0">
                          <a:latin typeface="Meiryo UI" panose="020B0604030504040204" pitchFamily="50" charset="-128"/>
                          <a:ea typeface="Meiryo UI" panose="020B0604030504040204" pitchFamily="50" charset="-128"/>
                        </a:rPr>
                        <a:t>補助対象経費</a:t>
                      </a:r>
                      <a:endParaRPr kumimoji="1" lang="en-US" altLang="ja-JP"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400" b="0" dirty="0">
                          <a:latin typeface="Meiryo UI" panose="020B0604030504040204" pitchFamily="50" charset="-128"/>
                          <a:ea typeface="Meiryo UI" panose="020B0604030504040204" pitchFamily="50" charset="-128"/>
                        </a:rPr>
                        <a:t>補助率</a:t>
                      </a:r>
                      <a:endParaRPr kumimoji="1" lang="en-US" altLang="ja-JP"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400" b="0" dirty="0">
                          <a:latin typeface="Meiryo UI" panose="020B0604030504040204" pitchFamily="50" charset="-128"/>
                          <a:ea typeface="Meiryo UI" panose="020B0604030504040204" pitchFamily="50" charset="-128"/>
                        </a:rPr>
                        <a:t>補助申請</a:t>
                      </a:r>
                      <a:r>
                        <a:rPr kumimoji="1" lang="ja-JP" altLang="en-US" sz="1400" b="0" dirty="0" smtClean="0">
                          <a:latin typeface="Meiryo UI" panose="020B0604030504040204" pitchFamily="50" charset="-128"/>
                          <a:ea typeface="Meiryo UI" panose="020B0604030504040204" pitchFamily="50" charset="-128"/>
                        </a:rPr>
                        <a:t>額</a:t>
                      </a:r>
                      <a:endParaRPr kumimoji="1" lang="en-US" altLang="ja-JP"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extLst>
                  <a:ext uri="{0D108BD9-81ED-4DB2-BD59-A6C34878D82A}">
                    <a16:rowId xmlns:a16="http://schemas.microsoft.com/office/drawing/2014/main" val="4245026563"/>
                  </a:ext>
                </a:extLst>
              </a:tr>
              <a:tr h="344435">
                <a:tc>
                  <a:txBody>
                    <a:bodyPr/>
                    <a:lstStyle/>
                    <a:p>
                      <a:pPr algn="ct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400" b="0" dirty="0">
                          <a:latin typeface="Meiryo UI" panose="020B0604030504040204" pitchFamily="50" charset="-128"/>
                          <a:ea typeface="Meiryo UI" panose="020B0604030504040204" pitchFamily="50" charset="-128"/>
                        </a:rPr>
                        <a:t>1/3</a:t>
                      </a: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106417"/>
                  </a:ext>
                </a:extLst>
              </a:tr>
              <a:tr h="344435">
                <a:tc>
                  <a:txBody>
                    <a:bodyPr/>
                    <a:lstStyle/>
                    <a:p>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dirty="0" smtClean="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400" b="0" dirty="0">
                          <a:latin typeface="Meiryo UI" panose="020B0604030504040204" pitchFamily="50" charset="-128"/>
                          <a:ea typeface="Meiryo UI" panose="020B0604030504040204" pitchFamily="50" charset="-128"/>
                        </a:rPr>
                        <a:t>1/3</a:t>
                      </a: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4480952"/>
                  </a:ext>
                </a:extLst>
              </a:tr>
              <a:tr h="344435">
                <a:tc>
                  <a:txBody>
                    <a:bodyPr/>
                    <a:lstStyle/>
                    <a:p>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dirty="0" smtClean="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dirty="0" smtClean="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latin typeface="Meiryo UI" panose="020B0604030504040204" pitchFamily="50" charset="-128"/>
                          <a:ea typeface="Meiryo UI" panose="020B0604030504040204" pitchFamily="50" charset="-128"/>
                        </a:rPr>
                        <a:t>1/3</a:t>
                      </a: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3300283"/>
                  </a:ext>
                </a:extLst>
              </a:tr>
              <a:tr h="344435">
                <a:tc>
                  <a:txBody>
                    <a:bodyPr/>
                    <a:lstStyle/>
                    <a:p>
                      <a:endParaRPr lang="ja-JP" altLang="en-US" sz="140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latin typeface="Meiryo UI" panose="020B0604030504040204" pitchFamily="50" charset="-128"/>
                          <a:ea typeface="Meiryo UI" panose="020B0604030504040204" pitchFamily="50" charset="-128"/>
                        </a:rPr>
                        <a:t>1/3</a:t>
                      </a: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6630049"/>
                  </a:ext>
                </a:extLst>
              </a:tr>
              <a:tr h="344435">
                <a:tc>
                  <a:txBody>
                    <a:bodyPr/>
                    <a:lstStyle/>
                    <a:p>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latin typeface="Meiryo UI" panose="020B0604030504040204" pitchFamily="50" charset="-128"/>
                          <a:ea typeface="Meiryo UI" panose="020B0604030504040204" pitchFamily="50" charset="-128"/>
                        </a:rPr>
                        <a:t>1/3</a:t>
                      </a: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2782437"/>
                  </a:ext>
                </a:extLst>
              </a:tr>
              <a:tr h="377168">
                <a:tc gridSpan="4">
                  <a:txBody>
                    <a:bodyPr/>
                    <a:lstStyle/>
                    <a:p>
                      <a:pPr algn="r"/>
                      <a:r>
                        <a:rPr kumimoji="1" lang="ja-JP" altLang="en-US" sz="1600" b="0" dirty="0" smtClean="0">
                          <a:latin typeface="Meiryo UI" panose="020B0604030504040204" pitchFamily="50" charset="-128"/>
                          <a:ea typeface="Meiryo UI" panose="020B0604030504040204" pitchFamily="50" charset="-128"/>
                        </a:rPr>
                        <a:t>計</a:t>
                      </a:r>
                      <a:endParaRPr kumimoji="1" lang="ja-JP" altLang="en-US" sz="16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endParaRPr kumimoji="1" lang="ja-JP" altLang="en-US" sz="1800" dirty="0">
                        <a:latin typeface="Meiryo UI" panose="020B0604030504040204" pitchFamily="50" charset="-128"/>
                        <a:ea typeface="Meiryo UI" panose="020B0604030504040204" pitchFamily="50" charset="-128"/>
                      </a:endParaRPr>
                    </a:p>
                  </a:txBody>
                  <a:tcPr>
                    <a:solidFill>
                      <a:schemeClr val="bg2">
                        <a:lumMod val="20000"/>
                        <a:lumOff val="80000"/>
                      </a:schemeClr>
                    </a:solidFill>
                  </a:tcPr>
                </a:tc>
                <a:tc hMerge="1">
                  <a:txBody>
                    <a:bodyPr/>
                    <a:lstStyle/>
                    <a:p>
                      <a:endParaRPr kumimoji="1" lang="ja-JP" altLang="en-US"/>
                    </a:p>
                  </a:txBody>
                  <a:tcPr/>
                </a:tc>
                <a:tc hMerge="1">
                  <a:txBody>
                    <a:bodyPr/>
                    <a:lstStyle/>
                    <a:p>
                      <a:endParaRPr kumimoji="1" lang="ja-JP" altLang="en-US" sz="1800" dirty="0">
                        <a:latin typeface="Meiryo UI" panose="020B0604030504040204" pitchFamily="50" charset="-128"/>
                        <a:ea typeface="Meiryo UI" panose="020B0604030504040204" pitchFamily="50" charset="-128"/>
                      </a:endParaRPr>
                    </a:p>
                  </a:txBody>
                  <a:tcPr>
                    <a:solidFill>
                      <a:schemeClr val="bg2">
                        <a:lumMod val="20000"/>
                        <a:lumOff val="80000"/>
                      </a:schemeClr>
                    </a:solidFill>
                  </a:tcPr>
                </a:tc>
                <a:tc>
                  <a:txBody>
                    <a:bodyPr/>
                    <a:lstStyle/>
                    <a:p>
                      <a:endParaRPr kumimoji="1" lang="ja-JP" altLang="en-US" sz="16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endParaRPr kumimoji="1" lang="ja-JP" altLang="en-US" sz="16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a:endParaRPr kumimoji="1" lang="ja-JP" altLang="en-US" sz="16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chemeClr val="bg2">
                        <a:lumMod val="40000"/>
                        <a:lumOff val="60000"/>
                      </a:schemeClr>
                    </a:solidFill>
                  </a:tcPr>
                </a:tc>
                <a:tc>
                  <a:txBody>
                    <a:bodyPr/>
                    <a:lstStyle/>
                    <a:p>
                      <a:endParaRPr kumimoji="1" lang="ja-JP" altLang="en-US" sz="16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40000"/>
                        <a:lumOff val="60000"/>
                      </a:schemeClr>
                    </a:solidFill>
                  </a:tcPr>
                </a:tc>
                <a:extLst>
                  <a:ext uri="{0D108BD9-81ED-4DB2-BD59-A6C34878D82A}">
                    <a16:rowId xmlns:a16="http://schemas.microsoft.com/office/drawing/2014/main" val="1785774214"/>
                  </a:ext>
                </a:extLst>
              </a:tr>
            </a:tbl>
          </a:graphicData>
        </a:graphic>
      </p:graphicFrame>
      <p:sp>
        <p:nvSpPr>
          <p:cNvPr id="13" name="正方形/長方形 12"/>
          <p:cNvSpPr/>
          <p:nvPr/>
        </p:nvSpPr>
        <p:spPr>
          <a:xfrm>
            <a:off x="36482" y="993878"/>
            <a:ext cx="426552" cy="2682240"/>
          </a:xfrm>
          <a:prstGeom prst="rect">
            <a:avLst/>
          </a:prstGeom>
          <a:solidFill>
            <a:srgbClr val="1D6FA9"/>
          </a:solidFill>
          <a:ln w="28575" cap="flat" cmpd="sng" algn="ctr">
            <a:noFill/>
            <a:prstDash val="solid"/>
            <a:miter lim="800000"/>
          </a:ln>
          <a:effectLst/>
        </p:spPr>
        <p:txBody>
          <a:bodyPr vert="eaVert"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ハード事業</a:t>
            </a:r>
            <a:endParaRPr kumimoji="0" lang="en-US" altLang="ja-JP" sz="14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4" name="正方形/長方形 13"/>
          <p:cNvSpPr/>
          <p:nvPr/>
        </p:nvSpPr>
        <p:spPr>
          <a:xfrm>
            <a:off x="36482" y="3849891"/>
            <a:ext cx="426552" cy="2674733"/>
          </a:xfrm>
          <a:prstGeom prst="rect">
            <a:avLst/>
          </a:prstGeom>
          <a:solidFill>
            <a:srgbClr val="1D6FA9"/>
          </a:solidFill>
          <a:ln w="28575" cap="flat" cmpd="sng" algn="ctr">
            <a:noFill/>
            <a:prstDash val="solid"/>
            <a:miter lim="800000"/>
          </a:ln>
          <a:effectLst/>
        </p:spPr>
        <p:txBody>
          <a:bodyPr vert="eaVert"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400" b="1" kern="0" dirty="0">
                <a:solidFill>
                  <a:prstClr val="white"/>
                </a:solidFill>
                <a:latin typeface="Meiryo UI" panose="020B0604030504040204" pitchFamily="50" charset="-128"/>
                <a:ea typeface="Meiryo UI" panose="020B0604030504040204" pitchFamily="50" charset="-128"/>
              </a:rPr>
              <a:t>ソフト</a:t>
            </a:r>
            <a:r>
              <a:rPr kumimoji="0" lang="ja-JP" altLang="en-US" sz="14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事業</a:t>
            </a:r>
            <a:endParaRPr kumimoji="0" lang="en-US" altLang="ja-JP" sz="14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3" name="正方形/長方形 22"/>
          <p:cNvSpPr/>
          <p:nvPr/>
        </p:nvSpPr>
        <p:spPr>
          <a:xfrm>
            <a:off x="9115425" y="993879"/>
            <a:ext cx="3017888" cy="344919"/>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algn="ct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24" name="正方形/長方形 23"/>
          <p:cNvSpPr/>
          <p:nvPr/>
        </p:nvSpPr>
        <p:spPr>
          <a:xfrm>
            <a:off x="9115425" y="993878"/>
            <a:ext cx="3023466" cy="5530746"/>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0" name="Rectangle 12">
            <a:extLst>
              <a:ext uri="{FF2B5EF4-FFF2-40B4-BE49-F238E27FC236}">
                <a16:creationId xmlns:a16="http://schemas.microsoft.com/office/drawing/2014/main" id="{32E2B3D7-9979-40E9-A4C8-81EA6EF6F599}"/>
              </a:ext>
            </a:extLst>
          </p:cNvPr>
          <p:cNvSpPr/>
          <p:nvPr/>
        </p:nvSpPr>
        <p:spPr>
          <a:xfrm>
            <a:off x="7567301" y="86861"/>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様式３</a:t>
            </a:r>
            <a:r>
              <a:rPr lang="en-US" altLang="ja-JP" b="1" dirty="0" smtClean="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a:t>
            </a:r>
            <a:r>
              <a:rPr lang="ja-JP" altLang="en-US" b="1">
                <a:solidFill>
                  <a:srgbClr val="000000"/>
                </a:solidFill>
                <a:latin typeface="游ゴシック" panose="020B0400000000000000" pitchFamily="50" charset="-128"/>
                <a:ea typeface="游ゴシック" panose="020B0400000000000000" pitchFamily="50" charset="-128"/>
                <a:cs typeface="メイリオ"/>
              </a:rPr>
              <a:t>補助</a:t>
            </a:r>
            <a:r>
              <a:rPr lang="ja-JP" altLang="en-US" b="1" smtClean="0">
                <a:solidFill>
                  <a:srgbClr val="000000"/>
                </a:solidFill>
                <a:latin typeface="游ゴシック" panose="020B0400000000000000" pitchFamily="50" charset="-128"/>
                <a:ea typeface="游ゴシック" panose="020B0400000000000000" pitchFamily="50" charset="-128"/>
                <a:cs typeface="メイリオ"/>
              </a:rPr>
              <a:t>事業計画一覧</a:t>
            </a:r>
            <a:endParaRPr lang="ja-JP" altLang="en-US" b="1" dirty="0">
              <a:solidFill>
                <a:srgbClr val="000000"/>
              </a:solidFill>
              <a:latin typeface="游ゴシック" panose="020B0400000000000000" pitchFamily="50" charset="-128"/>
              <a:ea typeface="游ゴシック" panose="020B0400000000000000" pitchFamily="50" charset="-128"/>
              <a:cs typeface="メイリオ"/>
            </a:endParaRPr>
          </a:p>
        </p:txBody>
      </p:sp>
      <p:sp>
        <p:nvSpPr>
          <p:cNvPr id="11"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a:xfrm>
            <a:off x="11582400" y="6509444"/>
            <a:ext cx="609600" cy="348557"/>
          </a:xfrm>
        </p:spPr>
        <p:txBody>
          <a:bodyPr/>
          <a:lstStyle/>
          <a:p>
            <a:pPr>
              <a:defRPr/>
            </a:pPr>
            <a:fld id="{7DE63CFC-9FCE-47C5-8094-560B20205859}" type="slidenum">
              <a:rPr lang="en-US" altLang="ja-JP" smtClean="0">
                <a:solidFill>
                  <a:srgbClr val="000000"/>
                </a:solidFill>
              </a:rPr>
              <a:pPr>
                <a:defRPr/>
              </a:pPr>
              <a:t>24</a:t>
            </a:fld>
            <a:endParaRPr lang="en-US" altLang="ja-JP">
              <a:solidFill>
                <a:srgbClr val="000000"/>
              </a:solidFill>
            </a:endParaRPr>
          </a:p>
        </p:txBody>
      </p:sp>
      <p:graphicFrame>
        <p:nvGraphicFramePr>
          <p:cNvPr id="15" name="表 14"/>
          <p:cNvGraphicFramePr>
            <a:graphicFrameLocks noGrp="1"/>
          </p:cNvGraphicFramePr>
          <p:nvPr>
            <p:extLst>
              <p:ext uri="{D42A27DB-BD31-4B8C-83A1-F6EECF244321}">
                <p14:modId xmlns:p14="http://schemas.microsoft.com/office/powerpoint/2010/main" val="853329905"/>
              </p:ext>
            </p:extLst>
          </p:nvPr>
        </p:nvGraphicFramePr>
        <p:xfrm>
          <a:off x="530028" y="3827204"/>
          <a:ext cx="8469468" cy="2703563"/>
        </p:xfrm>
        <a:graphic>
          <a:graphicData uri="http://schemas.openxmlformats.org/drawingml/2006/table">
            <a:tbl>
              <a:tblPr firstRow="1" bandRow="1">
                <a:tableStyleId>{073A0DAA-6AF3-43AB-8588-CEC1D06C72B9}</a:tableStyleId>
              </a:tblPr>
              <a:tblGrid>
                <a:gridCol w="364759">
                  <a:extLst>
                    <a:ext uri="{9D8B030D-6E8A-4147-A177-3AD203B41FA5}">
                      <a16:colId xmlns:a16="http://schemas.microsoft.com/office/drawing/2014/main" val="1554784241"/>
                    </a:ext>
                  </a:extLst>
                </a:gridCol>
                <a:gridCol w="1844396">
                  <a:extLst>
                    <a:ext uri="{9D8B030D-6E8A-4147-A177-3AD203B41FA5}">
                      <a16:colId xmlns:a16="http://schemas.microsoft.com/office/drawing/2014/main" val="1009877257"/>
                    </a:ext>
                  </a:extLst>
                </a:gridCol>
                <a:gridCol w="1352550">
                  <a:extLst>
                    <a:ext uri="{9D8B030D-6E8A-4147-A177-3AD203B41FA5}">
                      <a16:colId xmlns:a16="http://schemas.microsoft.com/office/drawing/2014/main" val="4210170280"/>
                    </a:ext>
                  </a:extLst>
                </a:gridCol>
                <a:gridCol w="552450">
                  <a:extLst>
                    <a:ext uri="{9D8B030D-6E8A-4147-A177-3AD203B41FA5}">
                      <a16:colId xmlns:a16="http://schemas.microsoft.com/office/drawing/2014/main" val="2865017379"/>
                    </a:ext>
                  </a:extLst>
                </a:gridCol>
                <a:gridCol w="1190625">
                  <a:extLst>
                    <a:ext uri="{9D8B030D-6E8A-4147-A177-3AD203B41FA5}">
                      <a16:colId xmlns:a16="http://schemas.microsoft.com/office/drawing/2014/main" val="227229695"/>
                    </a:ext>
                  </a:extLst>
                </a:gridCol>
                <a:gridCol w="1266825">
                  <a:extLst>
                    <a:ext uri="{9D8B030D-6E8A-4147-A177-3AD203B41FA5}">
                      <a16:colId xmlns:a16="http://schemas.microsoft.com/office/drawing/2014/main" val="561880069"/>
                    </a:ext>
                  </a:extLst>
                </a:gridCol>
                <a:gridCol w="590550">
                  <a:extLst>
                    <a:ext uri="{9D8B030D-6E8A-4147-A177-3AD203B41FA5}">
                      <a16:colId xmlns:a16="http://schemas.microsoft.com/office/drawing/2014/main" val="300944527"/>
                    </a:ext>
                  </a:extLst>
                </a:gridCol>
                <a:gridCol w="1307313">
                  <a:extLst>
                    <a:ext uri="{9D8B030D-6E8A-4147-A177-3AD203B41FA5}">
                      <a16:colId xmlns:a16="http://schemas.microsoft.com/office/drawing/2014/main" val="886990924"/>
                    </a:ext>
                  </a:extLst>
                </a:gridCol>
              </a:tblGrid>
              <a:tr h="582895">
                <a:tc>
                  <a:txBody>
                    <a:bodyPr/>
                    <a:lstStyle/>
                    <a:p>
                      <a:pPr algn="ctr"/>
                      <a:r>
                        <a:rPr kumimoji="1" lang="ja-JP" altLang="en-US" sz="1600" b="0" dirty="0">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400" b="0" dirty="0">
                          <a:latin typeface="Meiryo UI" panose="020B0604030504040204" pitchFamily="50" charset="-128"/>
                          <a:ea typeface="Meiryo UI" panose="020B0604030504040204" pitchFamily="50" charset="-128"/>
                        </a:rPr>
                        <a:t>補助事業名</a:t>
                      </a:r>
                      <a:endParaRPr kumimoji="1" lang="en-US" altLang="ja-JP"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400" b="0" dirty="0">
                          <a:latin typeface="Meiryo UI" panose="020B0604030504040204" pitchFamily="50" charset="-128"/>
                          <a:ea typeface="Meiryo UI" panose="020B0604030504040204" pitchFamily="50" charset="-128"/>
                        </a:rPr>
                        <a:t>補助申請者</a:t>
                      </a:r>
                      <a:endParaRPr kumimoji="1" lang="en-US" altLang="ja-JP"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400" b="0" dirty="0">
                          <a:latin typeface="Meiryo UI" panose="020B0604030504040204" pitchFamily="50" charset="-128"/>
                          <a:ea typeface="Meiryo UI" panose="020B0604030504040204" pitchFamily="50" charset="-128"/>
                        </a:rPr>
                        <a:t>区分</a:t>
                      </a:r>
                      <a:endParaRPr kumimoji="1" lang="en-US" altLang="ja-JP"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400" b="0" dirty="0">
                          <a:latin typeface="Meiryo UI" panose="020B0604030504040204" pitchFamily="50" charset="-128"/>
                          <a:ea typeface="Meiryo UI" panose="020B0604030504040204" pitchFamily="50" charset="-128"/>
                        </a:rPr>
                        <a:t>費用総額</a:t>
                      </a:r>
                      <a:endParaRPr kumimoji="1" lang="en-US" altLang="ja-JP" sz="1400" b="0" dirty="0">
                        <a:latin typeface="Meiryo UI" panose="020B0604030504040204" pitchFamily="50" charset="-128"/>
                        <a:ea typeface="Meiryo UI" panose="020B0604030504040204" pitchFamily="50" charset="-128"/>
                      </a:endParaRPr>
                    </a:p>
                    <a:p>
                      <a:pPr algn="ctr"/>
                      <a:r>
                        <a:rPr kumimoji="1" lang="ja-JP" altLang="en-US" sz="1400" b="0" dirty="0" smtClean="0">
                          <a:latin typeface="Meiryo UI" panose="020B0604030504040204" pitchFamily="50" charset="-128"/>
                          <a:ea typeface="Meiryo UI" panose="020B0604030504040204" pitchFamily="50" charset="-128"/>
                        </a:rPr>
                        <a:t>（税込）</a:t>
                      </a:r>
                      <a:endParaRPr kumimoji="1" lang="en-US" altLang="ja-JP"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400" b="0" dirty="0" smtClean="0">
                          <a:latin typeface="Meiryo UI" panose="020B0604030504040204" pitchFamily="50" charset="-128"/>
                          <a:ea typeface="Meiryo UI" panose="020B0604030504040204" pitchFamily="50" charset="-128"/>
                        </a:rPr>
                        <a:t>補助対象経費</a:t>
                      </a:r>
                      <a:endParaRPr kumimoji="1" lang="en-US" altLang="ja-JP"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400" b="0" dirty="0">
                          <a:latin typeface="Meiryo UI" panose="020B0604030504040204" pitchFamily="50" charset="-128"/>
                          <a:ea typeface="Meiryo UI" panose="020B0604030504040204" pitchFamily="50" charset="-128"/>
                        </a:rPr>
                        <a:t>補助率</a:t>
                      </a:r>
                      <a:endParaRPr kumimoji="1" lang="en-US" altLang="ja-JP"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400" b="0" dirty="0">
                          <a:latin typeface="Meiryo UI" panose="020B0604030504040204" pitchFamily="50" charset="-128"/>
                          <a:ea typeface="Meiryo UI" panose="020B0604030504040204" pitchFamily="50" charset="-128"/>
                        </a:rPr>
                        <a:t>補助申請</a:t>
                      </a:r>
                      <a:r>
                        <a:rPr kumimoji="1" lang="ja-JP" altLang="en-US" sz="1400" b="0" dirty="0" smtClean="0">
                          <a:latin typeface="Meiryo UI" panose="020B0604030504040204" pitchFamily="50" charset="-128"/>
                          <a:ea typeface="Meiryo UI" panose="020B0604030504040204" pitchFamily="50" charset="-128"/>
                        </a:rPr>
                        <a:t>額</a:t>
                      </a:r>
                      <a:endParaRPr kumimoji="1" lang="en-US" altLang="ja-JP"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extLst>
                  <a:ext uri="{0D108BD9-81ED-4DB2-BD59-A6C34878D82A}">
                    <a16:rowId xmlns:a16="http://schemas.microsoft.com/office/drawing/2014/main" val="4245026563"/>
                  </a:ext>
                </a:extLst>
              </a:tr>
              <a:tr h="344435">
                <a:tc>
                  <a:txBody>
                    <a:bodyPr/>
                    <a:lstStyle/>
                    <a:p>
                      <a:endParaRPr lang="ja-JP" altLang="en-US"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ja-JP" altLang="en-US"/>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ja-JP" altLang="en-US"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lumMod val="75000"/>
                              <a:lumOff val="25000"/>
                            </a:schemeClr>
                          </a:solidFill>
                          <a:latin typeface="Meiryo UI" panose="020B0604030504040204" pitchFamily="50" charset="-128"/>
                          <a:ea typeface="Meiryo UI" panose="020B0604030504040204" pitchFamily="50" charset="-128"/>
                        </a:rPr>
                        <a:t>③</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400" b="0" dirty="0">
                          <a:latin typeface="Meiryo UI" panose="020B0604030504040204" pitchFamily="50" charset="-128"/>
                          <a:ea typeface="Meiryo UI" panose="020B0604030504040204" pitchFamily="50" charset="-128"/>
                        </a:rPr>
                        <a:t>1/3</a:t>
                      </a: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106417"/>
                  </a:ext>
                </a:extLst>
              </a:tr>
              <a:tr h="344435">
                <a:tc>
                  <a:txBody>
                    <a:bodyPr/>
                    <a:lstStyle/>
                    <a:p>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lumMod val="75000"/>
                              <a:lumOff val="25000"/>
                            </a:schemeClr>
                          </a:solidFill>
                          <a:latin typeface="Meiryo UI" panose="020B0604030504040204" pitchFamily="50" charset="-128"/>
                          <a:ea typeface="Meiryo UI" panose="020B0604030504040204" pitchFamily="50" charset="-128"/>
                        </a:rPr>
                        <a:t>③</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400" b="0" dirty="0">
                          <a:latin typeface="Meiryo UI" panose="020B0604030504040204" pitchFamily="50" charset="-128"/>
                          <a:ea typeface="Meiryo UI" panose="020B0604030504040204" pitchFamily="50" charset="-128"/>
                        </a:rPr>
                        <a:t>1/3</a:t>
                      </a: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4480952"/>
                  </a:ext>
                </a:extLst>
              </a:tr>
              <a:tr h="344435">
                <a:tc>
                  <a:txBody>
                    <a:bodyPr/>
                    <a:lstStyle/>
                    <a:p>
                      <a:endParaRPr lang="ja-JP" altLang="en-US" sz="140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lumMod val="75000"/>
                              <a:lumOff val="25000"/>
                            </a:schemeClr>
                          </a:solidFill>
                          <a:latin typeface="Meiryo UI" panose="020B0604030504040204" pitchFamily="50" charset="-128"/>
                          <a:ea typeface="Meiryo UI" panose="020B0604030504040204" pitchFamily="50" charset="-128"/>
                        </a:rPr>
                        <a:t>③</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latin typeface="Meiryo UI" panose="020B0604030504040204" pitchFamily="50" charset="-128"/>
                          <a:ea typeface="Meiryo UI" panose="020B0604030504040204" pitchFamily="50" charset="-128"/>
                        </a:rPr>
                        <a:t>1/3</a:t>
                      </a: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3300283"/>
                  </a:ext>
                </a:extLst>
              </a:tr>
              <a:tr h="344435">
                <a:tc>
                  <a:txBody>
                    <a:bodyPr/>
                    <a:lstStyle/>
                    <a:p>
                      <a:endParaRPr lang="ja-JP" altLang="en-US" sz="140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lumMod val="75000"/>
                              <a:lumOff val="25000"/>
                            </a:schemeClr>
                          </a:solidFill>
                          <a:latin typeface="Meiryo UI" panose="020B0604030504040204" pitchFamily="50" charset="-128"/>
                          <a:ea typeface="Meiryo UI" panose="020B0604030504040204" pitchFamily="50" charset="-128"/>
                        </a:rPr>
                        <a:t>③</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latin typeface="Meiryo UI" panose="020B0604030504040204" pitchFamily="50" charset="-128"/>
                          <a:ea typeface="Meiryo UI" panose="020B0604030504040204" pitchFamily="50" charset="-128"/>
                        </a:rPr>
                        <a:t>1/3</a:t>
                      </a: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6630049"/>
                  </a:ext>
                </a:extLst>
              </a:tr>
              <a:tr h="344435">
                <a:tc>
                  <a:txBody>
                    <a:bodyPr/>
                    <a:lstStyle/>
                    <a:p>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lumMod val="75000"/>
                              <a:lumOff val="25000"/>
                            </a:schemeClr>
                          </a:solidFill>
                          <a:latin typeface="Meiryo UI" panose="020B0604030504040204" pitchFamily="50" charset="-128"/>
                          <a:ea typeface="Meiryo UI" panose="020B0604030504040204" pitchFamily="50" charset="-128"/>
                        </a:rPr>
                        <a:t>③</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latin typeface="Meiryo UI" panose="020B0604030504040204" pitchFamily="50" charset="-128"/>
                          <a:ea typeface="Meiryo UI" panose="020B0604030504040204" pitchFamily="50" charset="-128"/>
                        </a:rPr>
                        <a:t>1/3</a:t>
                      </a: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2782437"/>
                  </a:ext>
                </a:extLst>
              </a:tr>
              <a:tr h="377168">
                <a:tc gridSpan="4">
                  <a:txBody>
                    <a:bodyPr/>
                    <a:lstStyle/>
                    <a:p>
                      <a:pPr algn="r"/>
                      <a:r>
                        <a:rPr kumimoji="1" lang="ja-JP" altLang="en-US" sz="1600" b="0" dirty="0" smtClean="0">
                          <a:latin typeface="Meiryo UI" panose="020B0604030504040204" pitchFamily="50" charset="-128"/>
                          <a:ea typeface="Meiryo UI" panose="020B0604030504040204" pitchFamily="50" charset="-128"/>
                        </a:rPr>
                        <a:t>計</a:t>
                      </a:r>
                      <a:endParaRPr kumimoji="1" lang="ja-JP" altLang="en-US" sz="16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endParaRPr kumimoji="1" lang="ja-JP" altLang="en-US" sz="1800" dirty="0">
                        <a:latin typeface="Meiryo UI" panose="020B0604030504040204" pitchFamily="50" charset="-128"/>
                        <a:ea typeface="Meiryo UI" panose="020B0604030504040204" pitchFamily="50" charset="-128"/>
                      </a:endParaRPr>
                    </a:p>
                  </a:txBody>
                  <a:tcPr>
                    <a:solidFill>
                      <a:schemeClr val="bg2">
                        <a:lumMod val="20000"/>
                        <a:lumOff val="80000"/>
                      </a:schemeClr>
                    </a:solidFill>
                  </a:tcPr>
                </a:tc>
                <a:tc hMerge="1">
                  <a:txBody>
                    <a:bodyPr/>
                    <a:lstStyle/>
                    <a:p>
                      <a:endParaRPr kumimoji="1" lang="ja-JP" altLang="en-US"/>
                    </a:p>
                  </a:txBody>
                  <a:tcPr/>
                </a:tc>
                <a:tc hMerge="1">
                  <a:txBody>
                    <a:bodyPr/>
                    <a:lstStyle/>
                    <a:p>
                      <a:endParaRPr kumimoji="1" lang="ja-JP" altLang="en-US" sz="1800" dirty="0">
                        <a:latin typeface="Meiryo UI" panose="020B0604030504040204" pitchFamily="50" charset="-128"/>
                        <a:ea typeface="Meiryo UI" panose="020B0604030504040204" pitchFamily="50" charset="-128"/>
                      </a:endParaRPr>
                    </a:p>
                  </a:txBody>
                  <a:tcPr>
                    <a:solidFill>
                      <a:schemeClr val="bg2">
                        <a:lumMod val="20000"/>
                        <a:lumOff val="80000"/>
                      </a:schemeClr>
                    </a:solidFill>
                  </a:tcPr>
                </a:tc>
                <a:tc>
                  <a:txBody>
                    <a:bodyPr/>
                    <a:lstStyle/>
                    <a:p>
                      <a:endParaRPr kumimoji="1" lang="ja-JP" altLang="en-US" sz="16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endParaRPr kumimoji="1" lang="ja-JP" altLang="en-US" sz="16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a:endParaRPr kumimoji="1" lang="ja-JP" altLang="en-US" sz="16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chemeClr val="bg2">
                        <a:lumMod val="40000"/>
                        <a:lumOff val="60000"/>
                      </a:schemeClr>
                    </a:solidFill>
                  </a:tcPr>
                </a:tc>
                <a:tc>
                  <a:txBody>
                    <a:bodyPr/>
                    <a:lstStyle/>
                    <a:p>
                      <a:endParaRPr kumimoji="1" lang="ja-JP" altLang="en-US" sz="16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40000"/>
                        <a:lumOff val="60000"/>
                      </a:schemeClr>
                    </a:solidFill>
                  </a:tcPr>
                </a:tc>
                <a:extLst>
                  <a:ext uri="{0D108BD9-81ED-4DB2-BD59-A6C34878D82A}">
                    <a16:rowId xmlns:a16="http://schemas.microsoft.com/office/drawing/2014/main" val="1785774214"/>
                  </a:ext>
                </a:extLst>
              </a:tr>
            </a:tbl>
          </a:graphicData>
        </a:graphic>
      </p:graphicFrame>
      <p:sp>
        <p:nvSpPr>
          <p:cNvPr id="2" name="正方形/長方形 1"/>
          <p:cNvSpPr/>
          <p:nvPr/>
        </p:nvSpPr>
        <p:spPr>
          <a:xfrm>
            <a:off x="9119442" y="1373863"/>
            <a:ext cx="3017888" cy="4478149"/>
          </a:xfrm>
          <a:prstGeom prst="rect">
            <a:avLst/>
          </a:prstGeom>
        </p:spPr>
        <p:txBody>
          <a:bodyPr wrap="square">
            <a:spAutoFit/>
          </a:bodyPr>
          <a:lstStyle/>
          <a:p>
            <a:pPr marL="285750" indent="-285750">
              <a:lnSpc>
                <a:spcPts val="1600"/>
              </a:lnSpc>
              <a:spcAft>
                <a:spcPts val="600"/>
              </a:spcAft>
              <a:buFont typeface="Wingdings" panose="05000000000000000000" pitchFamily="2" charset="2"/>
              <a:buChar char="n"/>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エリア内で予定しているすべての補助事業を記載してください</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400"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285750" indent="-285750">
              <a:lnSpc>
                <a:spcPts val="1600"/>
              </a:lnSpc>
              <a:spcAft>
                <a:spcPts val="600"/>
              </a:spcAft>
              <a:buFont typeface="Wingdings" panose="05000000000000000000" pitchFamily="2" charset="2"/>
              <a:buChar char="n"/>
            </a:pP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ハード</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事業</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は１</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エリアあたり</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1,000</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万円が上限です。</a:t>
            </a:r>
          </a:p>
          <a:p>
            <a:pPr marL="285750" indent="-285750">
              <a:lnSpc>
                <a:spcPts val="1600"/>
              </a:lnSpc>
              <a:spcAft>
                <a:spcPts val="600"/>
              </a:spcAft>
              <a:buFont typeface="Wingdings" panose="05000000000000000000" pitchFamily="2" charset="2"/>
              <a:buChar char="n"/>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ハード事業の区分は、下記から</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お選びください。</a:t>
            </a:r>
            <a:endParaRPr lang="en-US" altLang="ja-JP" sz="1400" dirty="0" smtClean="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600"/>
              </a:lnSpc>
              <a:spcAft>
                <a:spcPts val="600"/>
              </a:spcAft>
            </a:pP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　 　①</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宿泊施設等改修</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事業</a:t>
            </a:r>
            <a:endParaRPr lang="en-US" altLang="ja-JP" sz="1400" dirty="0" smtClean="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600"/>
              </a:lnSpc>
              <a:spcAft>
                <a:spcPts val="600"/>
              </a:spcAft>
            </a:pP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　　 ②</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施設関連設備費・システム</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等導</a:t>
            </a:r>
          </a:p>
          <a:p>
            <a:pPr>
              <a:lnSpc>
                <a:spcPts val="1600"/>
              </a:lnSpc>
              <a:spcAft>
                <a:spcPts val="600"/>
              </a:spcAft>
            </a:pP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　　　　入費用</a:t>
            </a:r>
          </a:p>
          <a:p>
            <a:pPr marL="285750" indent="-285750">
              <a:lnSpc>
                <a:spcPts val="1600"/>
              </a:lnSpc>
              <a:spcAft>
                <a:spcPts val="600"/>
              </a:spcAft>
              <a:buFont typeface="Wingdings" panose="05000000000000000000" pitchFamily="2" charset="2"/>
              <a:buChar char="n"/>
            </a:pP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ソフト</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事業</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は１</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エリアあたり</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300</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万</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円が</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上限です。</a:t>
            </a:r>
          </a:p>
          <a:p>
            <a:pPr marL="285750" indent="-285750">
              <a:lnSpc>
                <a:spcPts val="1600"/>
              </a:lnSpc>
              <a:spcAft>
                <a:spcPts val="600"/>
              </a:spcAft>
              <a:buFont typeface="Wingdings" panose="05000000000000000000" pitchFamily="2" charset="2"/>
              <a:buChar char="n"/>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ソフト事業は③プロモーション・</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運営支援</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事業となります</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p>
            <a:pPr marL="285750" indent="-285750">
              <a:lnSpc>
                <a:spcPts val="1600"/>
              </a:lnSpc>
              <a:spcAft>
                <a:spcPts val="600"/>
              </a:spcAft>
              <a:buFont typeface="Wingdings" panose="05000000000000000000" pitchFamily="2" charset="2"/>
              <a:buChar char="n"/>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複数事業者が参加して補助事業</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を行う</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場合には、代表者を補助</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申請者として記載</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してください</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p>
            <a:pPr marL="285750" indent="-285750">
              <a:lnSpc>
                <a:spcPts val="1600"/>
              </a:lnSpc>
              <a:spcAft>
                <a:spcPts val="600"/>
              </a:spcAft>
              <a:buFont typeface="Wingdings" panose="05000000000000000000" pitchFamily="2" charset="2"/>
              <a:buChar char="n"/>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欄が足りない場合は適宜追加して</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ください</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56EB6ED4-8BFE-4823-8A76-D79C100B7AF0}"/>
              </a:ext>
            </a:extLst>
          </p:cNvPr>
          <p:cNvSpPr/>
          <p:nvPr/>
        </p:nvSpPr>
        <p:spPr>
          <a:xfrm>
            <a:off x="8344668" y="724077"/>
            <a:ext cx="936983" cy="16817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200" dirty="0" smtClean="0">
                <a:solidFill>
                  <a:schemeClr val="tx1"/>
                </a:solidFill>
                <a:latin typeface="Meiryo UI" panose="020B0604030504040204" pitchFamily="50" charset="-128"/>
                <a:ea typeface="Meiryo UI" panose="020B0604030504040204" pitchFamily="50" charset="-128"/>
              </a:rPr>
              <a:t>単位：円</a:t>
            </a:r>
            <a:endParaRPr lang="en-US" altLang="ja-JP"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388038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25</a:t>
            </a:fld>
            <a:endParaRPr lang="en-US" altLang="ja-JP">
              <a:solidFill>
                <a:srgbClr val="000000"/>
              </a:solidFill>
            </a:endParaRPr>
          </a:p>
        </p:txBody>
      </p:sp>
      <p:sp>
        <p:nvSpPr>
          <p:cNvPr id="5" name="テキスト ボックス 4"/>
          <p:cNvSpPr txBox="1"/>
          <p:nvPr/>
        </p:nvSpPr>
        <p:spPr bwMode="gray">
          <a:xfrm>
            <a:off x="2144973" y="2567225"/>
            <a:ext cx="7902054" cy="1723549"/>
          </a:xfrm>
          <a:prstGeom prst="rect">
            <a:avLst/>
          </a:prstGeom>
          <a:noFill/>
        </p:spPr>
        <p:txBody>
          <a:bodyPr wrap="square" rtlCol="0" anchor="ctr">
            <a:spAutoFit/>
          </a:bodyPr>
          <a:lstStyle/>
          <a:p>
            <a:pPr algn="ctr">
              <a:spcAft>
                <a:spcPts val="1200"/>
              </a:spcAft>
            </a:pPr>
            <a:r>
              <a:rPr lang="ja-JP" altLang="en-US" sz="4800" b="1" dirty="0">
                <a:solidFill>
                  <a:srgbClr val="1D6FA9"/>
                </a:solidFill>
                <a:latin typeface="Meiryo UI" panose="020B0604030504040204" pitchFamily="50" charset="-128"/>
                <a:ea typeface="Meiryo UI" panose="020B0604030504040204" pitchFamily="50" charset="-128"/>
              </a:rPr>
              <a:t>①宿泊施設等改修</a:t>
            </a:r>
            <a:r>
              <a:rPr lang="ja-JP" altLang="en-US" sz="4800" b="1" dirty="0" smtClean="0">
                <a:solidFill>
                  <a:srgbClr val="1D6FA9"/>
                </a:solidFill>
                <a:latin typeface="Meiryo UI" panose="020B0604030504040204" pitchFamily="50" charset="-128"/>
                <a:ea typeface="Meiryo UI" panose="020B0604030504040204" pitchFamily="50" charset="-128"/>
              </a:rPr>
              <a:t>事業</a:t>
            </a:r>
            <a:endParaRPr lang="en-US" altLang="ja-JP" sz="4800" b="1" dirty="0" smtClean="0">
              <a:solidFill>
                <a:srgbClr val="1D6FA9"/>
              </a:solidFill>
              <a:latin typeface="Meiryo UI" panose="020B0604030504040204" pitchFamily="50" charset="-128"/>
              <a:ea typeface="Meiryo UI" panose="020B0604030504040204" pitchFamily="50" charset="-128"/>
            </a:endParaRPr>
          </a:p>
          <a:p>
            <a:pPr algn="ctr">
              <a:spcAft>
                <a:spcPts val="1200"/>
              </a:spcAft>
            </a:pPr>
            <a:r>
              <a:rPr lang="ja-JP" altLang="en-US" sz="4800" b="1" dirty="0" smtClean="0">
                <a:solidFill>
                  <a:srgbClr val="1D6FA9"/>
                </a:solidFill>
                <a:latin typeface="Meiryo UI" panose="020B0604030504040204" pitchFamily="50" charset="-128"/>
                <a:ea typeface="Meiryo UI" panose="020B0604030504040204" pitchFamily="50" charset="-128"/>
              </a:rPr>
              <a:t>（ハード）</a:t>
            </a:r>
            <a:endParaRPr lang="en-US" altLang="ja-JP" sz="4800" b="1" dirty="0">
              <a:solidFill>
                <a:srgbClr val="1D6FA9"/>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497276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6924"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en-US" altLang="ja-JP" dirty="0"/>
              <a:t>【</a:t>
            </a:r>
            <a:r>
              <a:rPr lang="zh-TW" altLang="en-US" dirty="0" smtClean="0"/>
              <a:t>①</a:t>
            </a:r>
            <a:r>
              <a:rPr lang="zh-TW" altLang="en-US" dirty="0"/>
              <a:t>宿泊施設等改修</a:t>
            </a:r>
            <a:r>
              <a:rPr lang="zh-TW" altLang="en-US" dirty="0" smtClean="0"/>
              <a:t>事業</a:t>
            </a:r>
            <a:r>
              <a:rPr lang="en-US" altLang="ja-JP" dirty="0" smtClean="0"/>
              <a:t>】</a:t>
            </a:r>
            <a:r>
              <a:rPr lang="ja-JP" altLang="en-US" dirty="0" smtClean="0"/>
              <a:t>補助</a:t>
            </a:r>
            <a:r>
              <a:rPr lang="ja-JP" altLang="en-US" dirty="0"/>
              <a:t>事業</a:t>
            </a:r>
            <a:r>
              <a:rPr lang="ja-JP" altLang="en-US" dirty="0" smtClean="0"/>
              <a:t>詳細①</a:t>
            </a:r>
            <a:endParaRPr lang="en-US" altLang="ja-JP" dirty="0"/>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26</a:t>
            </a:fld>
            <a:endParaRPr lang="en-US" altLang="ja-JP">
              <a:solidFill>
                <a:srgbClr val="000000"/>
              </a:solidFill>
            </a:endParaRPr>
          </a:p>
        </p:txBody>
      </p:sp>
      <p:sp>
        <p:nvSpPr>
          <p:cNvPr id="10" name="Rectangle 11">
            <a:extLst>
              <a:ext uri="{FF2B5EF4-FFF2-40B4-BE49-F238E27FC236}">
                <a16:creationId xmlns:a16="http://schemas.microsoft.com/office/drawing/2014/main" id="{05F68A1C-1509-45BF-98EF-A2D7F5AC649A}"/>
              </a:ext>
            </a:extLst>
          </p:cNvPr>
          <p:cNvSpPr/>
          <p:nvPr/>
        </p:nvSpPr>
        <p:spPr>
          <a:xfrm>
            <a:off x="176575" y="2770381"/>
            <a:ext cx="11796346" cy="3754245"/>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4" name="正方形/長方形 13">
            <a:extLst>
              <a:ext uri="{FF2B5EF4-FFF2-40B4-BE49-F238E27FC236}">
                <a16:creationId xmlns:a16="http://schemas.microsoft.com/office/drawing/2014/main" id="{56EB6ED4-8BFE-4823-8A76-D79C100B7AF0}"/>
              </a:ext>
            </a:extLst>
          </p:cNvPr>
          <p:cNvSpPr/>
          <p:nvPr/>
        </p:nvSpPr>
        <p:spPr>
          <a:xfrm>
            <a:off x="176574" y="2373658"/>
            <a:ext cx="2782157" cy="51486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solidFill>
                <a:latin typeface="Meiryo UI" panose="020B0604030504040204" pitchFamily="50" charset="-128"/>
                <a:ea typeface="Meiryo UI" panose="020B0604030504040204" pitchFamily="50" charset="-128"/>
              </a:rPr>
              <a:t>＜事業内容＞</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4" name="Rectangle 12">
            <a:extLst>
              <a:ext uri="{FF2B5EF4-FFF2-40B4-BE49-F238E27FC236}">
                <a16:creationId xmlns:a16="http://schemas.microsoft.com/office/drawing/2014/main" id="{32E2B3D7-9979-40E9-A4C8-81EA6EF6F599}"/>
              </a:ext>
            </a:extLst>
          </p:cNvPr>
          <p:cNvSpPr/>
          <p:nvPr/>
        </p:nvSpPr>
        <p:spPr>
          <a:xfrm>
            <a:off x="7567301" y="86861"/>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（様式３</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）補助事業計画</a:t>
            </a:r>
          </a:p>
        </p:txBody>
      </p:sp>
      <p:graphicFrame>
        <p:nvGraphicFramePr>
          <p:cNvPr id="25" name="表 24"/>
          <p:cNvGraphicFramePr>
            <a:graphicFrameLocks noGrp="1"/>
          </p:cNvGraphicFramePr>
          <p:nvPr>
            <p:extLst>
              <p:ext uri="{D42A27DB-BD31-4B8C-83A1-F6EECF244321}">
                <p14:modId xmlns:p14="http://schemas.microsoft.com/office/powerpoint/2010/main" val="2968943347"/>
              </p:ext>
            </p:extLst>
          </p:nvPr>
        </p:nvGraphicFramePr>
        <p:xfrm>
          <a:off x="176574" y="880601"/>
          <a:ext cx="6656305" cy="1493056"/>
        </p:xfrm>
        <a:graphic>
          <a:graphicData uri="http://schemas.openxmlformats.org/drawingml/2006/table">
            <a:tbl>
              <a:tblPr firstRow="1" bandRow="1">
                <a:tableStyleId>{073A0DAA-6AF3-43AB-8588-CEC1D06C72B9}</a:tableStyleId>
              </a:tblPr>
              <a:tblGrid>
                <a:gridCol w="2209875">
                  <a:extLst>
                    <a:ext uri="{9D8B030D-6E8A-4147-A177-3AD203B41FA5}">
                      <a16:colId xmlns:a16="http://schemas.microsoft.com/office/drawing/2014/main" val="1554784241"/>
                    </a:ext>
                  </a:extLst>
                </a:gridCol>
                <a:gridCol w="897525">
                  <a:extLst>
                    <a:ext uri="{9D8B030D-6E8A-4147-A177-3AD203B41FA5}">
                      <a16:colId xmlns:a16="http://schemas.microsoft.com/office/drawing/2014/main" val="1009877257"/>
                    </a:ext>
                  </a:extLst>
                </a:gridCol>
                <a:gridCol w="3548905">
                  <a:extLst>
                    <a:ext uri="{9D8B030D-6E8A-4147-A177-3AD203B41FA5}">
                      <a16:colId xmlns:a16="http://schemas.microsoft.com/office/drawing/2014/main" val="174965245"/>
                    </a:ext>
                  </a:extLst>
                </a:gridCol>
              </a:tblGrid>
              <a:tr h="373264">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補助事業名（</a:t>
                      </a:r>
                      <a:r>
                        <a:rPr kumimoji="1" lang="en-US" altLang="ja-JP" sz="1600" b="1" dirty="0" smtClean="0">
                          <a:solidFill>
                            <a:schemeClr val="bg1"/>
                          </a:solidFill>
                          <a:latin typeface="Meiryo UI" panose="020B0604030504040204" pitchFamily="50" charset="-128"/>
                          <a:ea typeface="Meiryo UI" panose="020B0604030504040204" pitchFamily="50" charset="-128"/>
                        </a:rPr>
                        <a:t>No.)</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r>
                        <a:rPr lang="en-US" altLang="ja-JP" sz="1400" b="0" u="none" dirty="0" smtClean="0">
                          <a:solidFill>
                            <a:schemeClr val="tx1">
                              <a:lumMod val="75000"/>
                              <a:lumOff val="25000"/>
                            </a:schemeClr>
                          </a:solidFill>
                          <a:latin typeface="Meiryo UI" panose="020B0604030504040204" pitchFamily="50" charset="-128"/>
                          <a:ea typeface="Meiryo UI" panose="020B0604030504040204" pitchFamily="50" charset="-128"/>
                        </a:rPr>
                        <a:t>No.</a:t>
                      </a:r>
                      <a:endParaRPr lang="ja-JP" altLang="en-US" sz="1400" b="0" u="none"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ja-JP" altLang="en-US" sz="1400" b="0" u="sng"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42585901"/>
                  </a:ext>
                </a:extLst>
              </a:tr>
              <a:tr h="373264">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補助申請者</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2">
                  <a:txBody>
                    <a:bodyPr/>
                    <a:lstStyle/>
                    <a:p>
                      <a:endParaRPr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854480952"/>
                  </a:ext>
                </a:extLst>
              </a:tr>
              <a:tr h="373264">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対象施設名</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2">
                  <a:txBody>
                    <a:bodyPr/>
                    <a:lstStyle/>
                    <a:p>
                      <a:endParaRPr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483300283"/>
                  </a:ext>
                </a:extLst>
              </a:tr>
              <a:tr h="373264">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補助事業実施期間</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2">
                  <a:txBody>
                    <a:bodyPr/>
                    <a:lstStyle/>
                    <a:p>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令和　　年　　月　　日～令和　　年　　月　　日</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516310597"/>
                  </a:ext>
                </a:extLst>
              </a:tr>
            </a:tbl>
          </a:graphicData>
        </a:graphic>
      </p:graphicFrame>
      <p:graphicFrame>
        <p:nvGraphicFramePr>
          <p:cNvPr id="27" name="表 26"/>
          <p:cNvGraphicFramePr>
            <a:graphicFrameLocks noGrp="1"/>
          </p:cNvGraphicFramePr>
          <p:nvPr>
            <p:extLst/>
          </p:nvPr>
        </p:nvGraphicFramePr>
        <p:xfrm>
          <a:off x="7013749" y="880601"/>
          <a:ext cx="4959172" cy="1828800"/>
        </p:xfrm>
        <a:graphic>
          <a:graphicData uri="http://schemas.openxmlformats.org/drawingml/2006/table">
            <a:tbl>
              <a:tblPr firstRow="1" bandRow="1">
                <a:tableStyleId>{073A0DAA-6AF3-43AB-8588-CEC1D06C72B9}</a:tableStyleId>
              </a:tblPr>
              <a:tblGrid>
                <a:gridCol w="964642">
                  <a:extLst>
                    <a:ext uri="{9D8B030D-6E8A-4147-A177-3AD203B41FA5}">
                      <a16:colId xmlns:a16="http://schemas.microsoft.com/office/drawing/2014/main" val="1009877257"/>
                    </a:ext>
                  </a:extLst>
                </a:gridCol>
                <a:gridCol w="2552282">
                  <a:extLst>
                    <a:ext uri="{9D8B030D-6E8A-4147-A177-3AD203B41FA5}">
                      <a16:colId xmlns:a16="http://schemas.microsoft.com/office/drawing/2014/main" val="2152198639"/>
                    </a:ext>
                  </a:extLst>
                </a:gridCol>
                <a:gridCol w="1442248">
                  <a:extLst>
                    <a:ext uri="{9D8B030D-6E8A-4147-A177-3AD203B41FA5}">
                      <a16:colId xmlns:a16="http://schemas.microsoft.com/office/drawing/2014/main" val="2117194337"/>
                    </a:ext>
                  </a:extLst>
                </a:gridCol>
              </a:tblGrid>
              <a:tr h="272762">
                <a:tc gridSpan="2">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費用総額</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hMerge="1">
                  <a:txBody>
                    <a:bodyPr/>
                    <a:lstStyle/>
                    <a:p>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kumimoji="1" lang="ja-JP" altLang="en-US" sz="1400" b="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6266390"/>
                  </a:ext>
                </a:extLst>
              </a:tr>
              <a:tr h="272762">
                <a:tc rowSpan="3">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自主財源</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r>
                        <a:rPr kumimoji="1" lang="ja-JP" altLang="en-US" sz="1400" b="0" dirty="0" smtClean="0">
                          <a:solidFill>
                            <a:schemeClr val="tx1">
                              <a:lumMod val="75000"/>
                              <a:lumOff val="25000"/>
                            </a:schemeClr>
                          </a:solidFill>
                          <a:latin typeface="Meiryo UI" panose="020B0604030504040204" pitchFamily="50" charset="-128"/>
                          <a:ea typeface="Meiryo UI" panose="020B0604030504040204" pitchFamily="50" charset="-128"/>
                        </a:rPr>
                        <a:t>自己資金</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kumimoji="1" lang="ja-JP" altLang="en-US" sz="1400" b="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106417"/>
                  </a:ext>
                </a:extLst>
              </a:tr>
              <a:tr h="272762">
                <a:tc vMerge="1">
                  <a:txBody>
                    <a:bodyPr/>
                    <a:lstStyle/>
                    <a:p>
                      <a:endParaRPr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金融機関借入</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4480952"/>
                  </a:ext>
                </a:extLst>
              </a:tr>
              <a:tr h="272762">
                <a:tc vMerge="1">
                  <a:txBody>
                    <a:bodyPr/>
                    <a:lstStyle/>
                    <a:p>
                      <a:endParaRPr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その他（　　　　　　　　　　　　　）</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3300283"/>
                  </a:ext>
                </a:extLst>
              </a:tr>
              <a:tr h="272762">
                <a:tc rowSpan="2">
                  <a:txBody>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rPr>
                        <a:t>県補助金</a:t>
                      </a:r>
                      <a:endParaRPr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rPr>
                        <a:t>補助対象経費</a:t>
                      </a:r>
                      <a:endParaRPr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rPr>
                        <a:t>補助申請額</a:t>
                      </a:r>
                      <a:endParaRPr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extLst>
                  <a:ext uri="{0D108BD9-81ED-4DB2-BD59-A6C34878D82A}">
                    <a16:rowId xmlns:a16="http://schemas.microsoft.com/office/drawing/2014/main" val="2374186379"/>
                  </a:ext>
                </a:extLst>
              </a:tr>
              <a:tr h="272762">
                <a:tc vMerge="1">
                  <a:txBody>
                    <a:bodyPr/>
                    <a:lstStyle/>
                    <a:p>
                      <a:pPr algn="ctr"/>
                      <a:endParaRPr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05876619"/>
                  </a:ext>
                </a:extLst>
              </a:tr>
            </a:tbl>
          </a:graphicData>
        </a:graphic>
      </p:graphicFrame>
      <p:sp>
        <p:nvSpPr>
          <p:cNvPr id="34" name="正方形/長方形 33">
            <a:extLst>
              <a:ext uri="{FF2B5EF4-FFF2-40B4-BE49-F238E27FC236}">
                <a16:creationId xmlns:a16="http://schemas.microsoft.com/office/drawing/2014/main" id="{56EB6ED4-8BFE-4823-8A76-D79C100B7AF0}"/>
              </a:ext>
            </a:extLst>
          </p:cNvPr>
          <p:cNvSpPr/>
          <p:nvPr/>
        </p:nvSpPr>
        <p:spPr>
          <a:xfrm>
            <a:off x="415851" y="2949502"/>
            <a:ext cx="5942455" cy="308820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rgbClr val="FF0000"/>
                </a:solidFill>
                <a:latin typeface="Meiryo UI" panose="020B0604030504040204" pitchFamily="50" charset="-128"/>
                <a:ea typeface="Meiryo UI" panose="020B0604030504040204" pitchFamily="50" charset="-128"/>
              </a:rPr>
              <a:t>記載内容</a:t>
            </a:r>
            <a:endParaRPr lang="en-US" altLang="ja-JP" sz="16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・改修項目</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（例：外観、客室、共有スペース、風呂、キッチンスペース、など）</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・何</a:t>
            </a:r>
            <a:r>
              <a:rPr lang="ja-JP" altLang="en-US" sz="1400" dirty="0">
                <a:solidFill>
                  <a:srgbClr val="FF0000"/>
                </a:solidFill>
                <a:latin typeface="Meiryo UI" panose="020B0604030504040204" pitchFamily="50" charset="-128"/>
                <a:ea typeface="Meiryo UI" panose="020B0604030504040204" pitchFamily="50" charset="-128"/>
              </a:rPr>
              <a:t>をどうする改修であるかを</a:t>
            </a:r>
            <a:r>
              <a:rPr lang="ja-JP" altLang="en-US" sz="1400" dirty="0" smtClean="0">
                <a:solidFill>
                  <a:srgbClr val="FF0000"/>
                </a:solidFill>
                <a:latin typeface="Meiryo UI" panose="020B0604030504040204" pitchFamily="50" charset="-128"/>
                <a:ea typeface="Meiryo UI" panose="020B0604030504040204" pitchFamily="50" charset="-128"/>
              </a:rPr>
              <a:t>明記</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（例：（</a:t>
            </a:r>
            <a:r>
              <a:rPr lang="ja-JP" altLang="en-US" sz="1400" dirty="0">
                <a:solidFill>
                  <a:srgbClr val="FF0000"/>
                </a:solidFill>
                <a:latin typeface="Meiryo UI" panose="020B0604030504040204" pitchFamily="50" charset="-128"/>
                <a:ea typeface="Meiryo UI" panose="020B0604030504040204" pitchFamily="50" charset="-128"/>
              </a:rPr>
              <a:t>ターゲット）のため、〇〇をｘｘとするような客室の</a:t>
            </a:r>
            <a:r>
              <a:rPr lang="ja-JP" altLang="en-US" sz="1400" dirty="0" smtClean="0">
                <a:solidFill>
                  <a:srgbClr val="FF0000"/>
                </a:solidFill>
                <a:latin typeface="Meiryo UI" panose="020B0604030504040204" pitchFamily="50" charset="-128"/>
                <a:ea typeface="Meiryo UI" panose="020B0604030504040204" pitchFamily="50" charset="-128"/>
              </a:rPr>
              <a:t>改修、など）</a:t>
            </a:r>
            <a:endParaRPr lang="en-US" altLang="ja-JP" sz="1400" dirty="0" smtClean="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758284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6924"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en-US" altLang="ja-JP" dirty="0"/>
              <a:t>【</a:t>
            </a:r>
            <a:r>
              <a:rPr lang="zh-TW" altLang="en-US" dirty="0" smtClean="0"/>
              <a:t>①</a:t>
            </a:r>
            <a:r>
              <a:rPr lang="zh-TW" altLang="en-US" dirty="0"/>
              <a:t>宿泊施設等改修</a:t>
            </a:r>
            <a:r>
              <a:rPr lang="zh-TW" altLang="en-US" dirty="0" smtClean="0"/>
              <a:t>事業</a:t>
            </a:r>
            <a:r>
              <a:rPr lang="en-US" altLang="ja-JP" dirty="0" smtClean="0"/>
              <a:t>】</a:t>
            </a:r>
            <a:r>
              <a:rPr lang="ja-JP" altLang="en-US" dirty="0" smtClean="0"/>
              <a:t>補助</a:t>
            </a:r>
            <a:r>
              <a:rPr lang="ja-JP" altLang="en-US" dirty="0"/>
              <a:t>事業</a:t>
            </a:r>
            <a:r>
              <a:rPr lang="ja-JP" altLang="en-US" dirty="0" smtClean="0"/>
              <a:t>詳細②</a:t>
            </a:r>
            <a:endParaRPr lang="en-US" altLang="ja-JP" dirty="0"/>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27</a:t>
            </a:fld>
            <a:endParaRPr lang="en-US" altLang="ja-JP">
              <a:solidFill>
                <a:srgbClr val="000000"/>
              </a:solidFill>
            </a:endParaRPr>
          </a:p>
        </p:txBody>
      </p:sp>
      <p:sp>
        <p:nvSpPr>
          <p:cNvPr id="24" name="Rectangle 12">
            <a:extLst>
              <a:ext uri="{FF2B5EF4-FFF2-40B4-BE49-F238E27FC236}">
                <a16:creationId xmlns:a16="http://schemas.microsoft.com/office/drawing/2014/main" id="{32E2B3D7-9979-40E9-A4C8-81EA6EF6F599}"/>
              </a:ext>
            </a:extLst>
          </p:cNvPr>
          <p:cNvSpPr/>
          <p:nvPr/>
        </p:nvSpPr>
        <p:spPr>
          <a:xfrm>
            <a:off x="7567301" y="86861"/>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（様式３</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）補助事業計画</a:t>
            </a:r>
          </a:p>
        </p:txBody>
      </p:sp>
      <p:sp>
        <p:nvSpPr>
          <p:cNvPr id="20" name="正方形/長方形 19">
            <a:extLst>
              <a:ext uri="{FF2B5EF4-FFF2-40B4-BE49-F238E27FC236}">
                <a16:creationId xmlns:a16="http://schemas.microsoft.com/office/drawing/2014/main" id="{56EB6ED4-8BFE-4823-8A76-D79C100B7AF0}"/>
              </a:ext>
            </a:extLst>
          </p:cNvPr>
          <p:cNvSpPr/>
          <p:nvPr/>
        </p:nvSpPr>
        <p:spPr>
          <a:xfrm>
            <a:off x="319991" y="1912535"/>
            <a:ext cx="6369472" cy="244778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rgbClr val="FF0000"/>
                </a:solidFill>
                <a:latin typeface="Meiryo UI" panose="020B0604030504040204" pitchFamily="50" charset="-128"/>
                <a:ea typeface="Meiryo UI" panose="020B0604030504040204" pitchFamily="50" charset="-128"/>
              </a:rPr>
              <a:t>記載内容</a:t>
            </a:r>
            <a:endParaRPr lang="en-US" altLang="ja-JP" sz="16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・事業</a:t>
            </a:r>
            <a:r>
              <a:rPr lang="ja-JP" altLang="en-US" sz="1400" dirty="0">
                <a:solidFill>
                  <a:srgbClr val="FF0000"/>
                </a:solidFill>
                <a:latin typeface="Meiryo UI" panose="020B0604030504040204" pitchFamily="50" charset="-128"/>
                <a:ea typeface="Meiryo UI" panose="020B0604030504040204" pitchFamily="50" charset="-128"/>
              </a:rPr>
              <a:t>全体における地域のビジョン・コンセプト・ターゲットとの</a:t>
            </a:r>
            <a:r>
              <a:rPr lang="ja-JP" altLang="en-US" sz="1400" dirty="0" smtClean="0">
                <a:solidFill>
                  <a:srgbClr val="FF0000"/>
                </a:solidFill>
                <a:latin typeface="Meiryo UI" panose="020B0604030504040204" pitchFamily="50" charset="-128"/>
                <a:ea typeface="Meiryo UI" panose="020B0604030504040204" pitchFamily="50" charset="-128"/>
              </a:rPr>
              <a:t>整合性</a:t>
            </a:r>
            <a:endParaRPr lang="en-US" altLang="ja-JP" sz="1400" dirty="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（例：</a:t>
            </a:r>
            <a:r>
              <a:rPr lang="ja-JP" altLang="en-US" sz="1400" dirty="0">
                <a:solidFill>
                  <a:srgbClr val="FF0000"/>
                </a:solidFill>
                <a:latin typeface="Meiryo UI" panose="020B0604030504040204" pitchFamily="50" charset="-128"/>
                <a:ea typeface="Meiryo UI" panose="020B0604030504040204" pitchFamily="50" charset="-128"/>
              </a:rPr>
              <a:t>全体</a:t>
            </a:r>
            <a:r>
              <a:rPr lang="ja-JP" altLang="en-US" sz="1400" dirty="0" smtClean="0">
                <a:solidFill>
                  <a:srgbClr val="FF0000"/>
                </a:solidFill>
                <a:latin typeface="Meiryo UI" panose="020B0604030504040204" pitchFamily="50" charset="-128"/>
                <a:ea typeface="Meiryo UI" panose="020B0604030504040204" pitchFamily="50" charset="-128"/>
              </a:rPr>
              <a:t>計画</a:t>
            </a:r>
            <a:r>
              <a:rPr lang="ja-JP" altLang="en-US" sz="1400" dirty="0">
                <a:solidFill>
                  <a:srgbClr val="FF0000"/>
                </a:solidFill>
                <a:latin typeface="Meiryo UI" panose="020B0604030504040204" pitchFamily="50" charset="-128"/>
                <a:ea typeface="Meiryo UI" panose="020B0604030504040204" pitchFamily="50" charset="-128"/>
              </a:rPr>
              <a:t>で定めた〇〇を達成するための改修事業で</a:t>
            </a:r>
            <a:r>
              <a:rPr lang="ja-JP" altLang="en-US" sz="1400" dirty="0" smtClean="0">
                <a:solidFill>
                  <a:srgbClr val="FF0000"/>
                </a:solidFill>
                <a:latin typeface="Meiryo UI" panose="020B0604030504040204" pitchFamily="50" charset="-128"/>
                <a:ea typeface="Meiryo UI" panose="020B0604030504040204" pitchFamily="50" charset="-128"/>
              </a:rPr>
              <a:t>ある、など）</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・地域まるごとホテルの実施に必要な補助事業である理由</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（様式１）全体計画のパッケージプラン概要＜パッケージに含まれるサービス一覧</a:t>
            </a:r>
            <a:r>
              <a:rPr lang="ja-JP" altLang="en-US" sz="1400" dirty="0" smtClean="0">
                <a:solidFill>
                  <a:srgbClr val="FF0000"/>
                </a:solidFill>
                <a:latin typeface="Meiryo UI" panose="020B0604030504040204" pitchFamily="50" charset="-128"/>
                <a:ea typeface="Meiryo UI" panose="020B0604030504040204" pitchFamily="50" charset="-128"/>
              </a:rPr>
              <a:t>＞に</a:t>
            </a:r>
            <a:r>
              <a:rPr lang="ja-JP" altLang="en-US" sz="1400" dirty="0">
                <a:solidFill>
                  <a:srgbClr val="FF0000"/>
                </a:solidFill>
                <a:latin typeface="Meiryo UI" panose="020B0604030504040204" pitchFamily="50" charset="-128"/>
                <a:ea typeface="Meiryo UI" panose="020B0604030504040204" pitchFamily="50" charset="-128"/>
              </a:rPr>
              <a:t>記載のサービスに関連する補助事業である場合は、そのサービス名が分かるように記載してください。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endParaRPr lang="ja-JP" altLang="en-US" sz="1400" dirty="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endParaRPr lang="en-US" altLang="ja-JP" sz="1400" dirty="0" smtClean="0">
              <a:solidFill>
                <a:srgbClr val="FF0000"/>
              </a:solidFill>
              <a:latin typeface="Meiryo UI" panose="020B0604030504040204" pitchFamily="50" charset="-128"/>
              <a:ea typeface="Meiryo UI" panose="020B0604030504040204" pitchFamily="50" charset="-128"/>
            </a:endParaRPr>
          </a:p>
        </p:txBody>
      </p:sp>
      <p:sp>
        <p:nvSpPr>
          <p:cNvPr id="31" name="Rectangle 11">
            <a:extLst>
              <a:ext uri="{FF2B5EF4-FFF2-40B4-BE49-F238E27FC236}">
                <a16:creationId xmlns:a16="http://schemas.microsoft.com/office/drawing/2014/main" id="{05F68A1C-1509-45BF-98EF-A2D7F5AC649A}"/>
              </a:ext>
            </a:extLst>
          </p:cNvPr>
          <p:cNvSpPr/>
          <p:nvPr/>
        </p:nvSpPr>
        <p:spPr>
          <a:xfrm>
            <a:off x="176575" y="1787704"/>
            <a:ext cx="6656304" cy="3633839"/>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32" name="正方形/長方形 31">
            <a:extLst>
              <a:ext uri="{FF2B5EF4-FFF2-40B4-BE49-F238E27FC236}">
                <a16:creationId xmlns:a16="http://schemas.microsoft.com/office/drawing/2014/main" id="{56EB6ED4-8BFE-4823-8A76-D79C100B7AF0}"/>
              </a:ext>
            </a:extLst>
          </p:cNvPr>
          <p:cNvSpPr/>
          <p:nvPr/>
        </p:nvSpPr>
        <p:spPr>
          <a:xfrm>
            <a:off x="169627" y="1374988"/>
            <a:ext cx="4179116" cy="51486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＜地域まるごとホテルの実施に必要な理由＞</a:t>
            </a:r>
            <a:endParaRPr lang="en-US" altLang="ja-JP" sz="1400" dirty="0">
              <a:solidFill>
                <a:schemeClr val="tx1"/>
              </a:solidFill>
              <a:latin typeface="Meiryo UI" panose="020B0604030504040204" pitchFamily="50" charset="-128"/>
              <a:ea typeface="Meiryo UI" panose="020B0604030504040204" pitchFamily="50" charset="-128"/>
            </a:endParaRPr>
          </a:p>
        </p:txBody>
      </p:sp>
      <p:graphicFrame>
        <p:nvGraphicFramePr>
          <p:cNvPr id="33" name="表 32"/>
          <p:cNvGraphicFramePr>
            <a:graphicFrameLocks noGrp="1"/>
          </p:cNvGraphicFramePr>
          <p:nvPr>
            <p:extLst>
              <p:ext uri="{D42A27DB-BD31-4B8C-83A1-F6EECF244321}">
                <p14:modId xmlns:p14="http://schemas.microsoft.com/office/powerpoint/2010/main" val="3629290301"/>
              </p:ext>
            </p:extLst>
          </p:nvPr>
        </p:nvGraphicFramePr>
        <p:xfrm>
          <a:off x="176574" y="880600"/>
          <a:ext cx="11792644" cy="444953"/>
        </p:xfrm>
        <a:graphic>
          <a:graphicData uri="http://schemas.openxmlformats.org/drawingml/2006/table">
            <a:tbl>
              <a:tblPr firstRow="1" bandRow="1">
                <a:tableStyleId>{073A0DAA-6AF3-43AB-8588-CEC1D06C72B9}</a:tableStyleId>
              </a:tblPr>
              <a:tblGrid>
                <a:gridCol w="3915125">
                  <a:extLst>
                    <a:ext uri="{9D8B030D-6E8A-4147-A177-3AD203B41FA5}">
                      <a16:colId xmlns:a16="http://schemas.microsoft.com/office/drawing/2014/main" val="1554784241"/>
                    </a:ext>
                  </a:extLst>
                </a:gridCol>
                <a:gridCol w="845662">
                  <a:extLst>
                    <a:ext uri="{9D8B030D-6E8A-4147-A177-3AD203B41FA5}">
                      <a16:colId xmlns:a16="http://schemas.microsoft.com/office/drawing/2014/main" val="1009877257"/>
                    </a:ext>
                  </a:extLst>
                </a:gridCol>
                <a:gridCol w="7031857">
                  <a:extLst>
                    <a:ext uri="{9D8B030D-6E8A-4147-A177-3AD203B41FA5}">
                      <a16:colId xmlns:a16="http://schemas.microsoft.com/office/drawing/2014/main" val="174965245"/>
                    </a:ext>
                  </a:extLst>
                </a:gridCol>
              </a:tblGrid>
              <a:tr h="444953">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補助事業名（</a:t>
                      </a:r>
                      <a:r>
                        <a:rPr kumimoji="1" lang="en-US" altLang="ja-JP" sz="1600" b="1" dirty="0" smtClean="0">
                          <a:solidFill>
                            <a:schemeClr val="bg1"/>
                          </a:solidFill>
                          <a:latin typeface="Meiryo UI" panose="020B0604030504040204" pitchFamily="50" charset="-128"/>
                          <a:ea typeface="Meiryo UI" panose="020B0604030504040204" pitchFamily="50" charset="-128"/>
                        </a:rPr>
                        <a:t>No.)</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r>
                        <a:rPr lang="en-US" altLang="ja-JP" sz="1400" b="0" u="none" dirty="0" smtClean="0">
                          <a:solidFill>
                            <a:schemeClr val="tx1">
                              <a:lumMod val="75000"/>
                              <a:lumOff val="25000"/>
                            </a:schemeClr>
                          </a:solidFill>
                          <a:latin typeface="Meiryo UI" panose="020B0604030504040204" pitchFamily="50" charset="-128"/>
                          <a:ea typeface="Meiryo UI" panose="020B0604030504040204" pitchFamily="50" charset="-128"/>
                        </a:rPr>
                        <a:t>No.</a:t>
                      </a:r>
                      <a:endParaRPr lang="ja-JP" altLang="en-US" sz="1400" b="0" u="none"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ja-JP" altLang="en-US" sz="1400" b="0" u="sng"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42585901"/>
                  </a:ext>
                </a:extLst>
              </a:tr>
            </a:tbl>
          </a:graphicData>
        </a:graphic>
      </p:graphicFrame>
      <p:sp>
        <p:nvSpPr>
          <p:cNvPr id="34" name="Rectangle 11">
            <a:extLst>
              <a:ext uri="{FF2B5EF4-FFF2-40B4-BE49-F238E27FC236}">
                <a16:creationId xmlns:a16="http://schemas.microsoft.com/office/drawing/2014/main" id="{05F68A1C-1509-45BF-98EF-A2D7F5AC649A}"/>
              </a:ext>
            </a:extLst>
          </p:cNvPr>
          <p:cNvSpPr/>
          <p:nvPr/>
        </p:nvSpPr>
        <p:spPr>
          <a:xfrm>
            <a:off x="7013748" y="1787704"/>
            <a:ext cx="4959175" cy="3633840"/>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35" name="正方形/長方形 34">
            <a:extLst>
              <a:ext uri="{FF2B5EF4-FFF2-40B4-BE49-F238E27FC236}">
                <a16:creationId xmlns:a16="http://schemas.microsoft.com/office/drawing/2014/main" id="{56EB6ED4-8BFE-4823-8A76-D79C100B7AF0}"/>
              </a:ext>
            </a:extLst>
          </p:cNvPr>
          <p:cNvSpPr/>
          <p:nvPr/>
        </p:nvSpPr>
        <p:spPr>
          <a:xfrm>
            <a:off x="7015600" y="1384060"/>
            <a:ext cx="4955470" cy="43690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solidFill>
                <a:latin typeface="Meiryo UI" panose="020B0604030504040204" pitchFamily="50" charset="-128"/>
                <a:ea typeface="Meiryo UI" panose="020B0604030504040204" pitchFamily="50" charset="-128"/>
              </a:rPr>
              <a:t>＜効果＞</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36" name="object 7"/>
          <p:cNvSpPr txBox="1">
            <a:spLocks/>
          </p:cNvSpPr>
          <p:nvPr/>
        </p:nvSpPr>
        <p:spPr>
          <a:xfrm>
            <a:off x="206463" y="6050278"/>
            <a:ext cx="11762756" cy="384107"/>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a:t>■補助の内容が全体計画に沿った内容であり、地域まるごとホテル事業の実施に必要なものであるか、補助事業の実施の効果が地域にとってもプラスの効果を与えるかを</a:t>
            </a:r>
            <a:endParaRPr lang="en-US" altLang="ja-JP" sz="1400" dirty="0"/>
          </a:p>
          <a:p>
            <a:pPr marL="0" indent="0">
              <a:lnSpc>
                <a:spcPts val="800"/>
              </a:lnSpc>
              <a:buNone/>
            </a:pPr>
            <a:r>
              <a:rPr lang="ja-JP" altLang="en-US" sz="1400"/>
              <a:t>確認するためのページ</a:t>
            </a:r>
            <a:r>
              <a:rPr lang="ja-JP" altLang="en-US" sz="1400" dirty="0"/>
              <a:t>です。</a:t>
            </a:r>
            <a:endParaRPr lang="en-US" altLang="ja-JP" sz="1400" dirty="0"/>
          </a:p>
        </p:txBody>
      </p:sp>
      <p:sp>
        <p:nvSpPr>
          <p:cNvPr id="37" name="正方形/長方形 36"/>
          <p:cNvSpPr/>
          <p:nvPr/>
        </p:nvSpPr>
        <p:spPr>
          <a:xfrm>
            <a:off x="169627" y="5555911"/>
            <a:ext cx="11799591"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38" name="正方形/長方形 37"/>
          <p:cNvSpPr/>
          <p:nvPr/>
        </p:nvSpPr>
        <p:spPr>
          <a:xfrm>
            <a:off x="169629" y="5555911"/>
            <a:ext cx="11799590" cy="953533"/>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931196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6924"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en-US" altLang="ja-JP" dirty="0" smtClean="0"/>
              <a:t>【</a:t>
            </a:r>
            <a:r>
              <a:rPr lang="ja-JP" altLang="en-US" dirty="0" smtClean="0"/>
              <a:t>ハード共通</a:t>
            </a:r>
            <a:r>
              <a:rPr lang="en-US" altLang="ja-JP" dirty="0" smtClean="0"/>
              <a:t>】</a:t>
            </a:r>
            <a:r>
              <a:rPr lang="ja-JP" altLang="en-US" dirty="0" smtClean="0"/>
              <a:t>整備</a:t>
            </a:r>
            <a:r>
              <a:rPr lang="ja-JP" altLang="en-US" dirty="0"/>
              <a:t>施設等の所在地がわかる位置図</a:t>
            </a:r>
            <a:endParaRPr lang="en-US" altLang="ja-JP" dirty="0"/>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28</a:t>
            </a:fld>
            <a:endParaRPr lang="en-US" altLang="ja-JP">
              <a:solidFill>
                <a:srgbClr val="000000"/>
              </a:solidFill>
            </a:endParaRPr>
          </a:p>
        </p:txBody>
      </p:sp>
      <p:sp>
        <p:nvSpPr>
          <p:cNvPr id="11" name="正方形/長方形 10">
            <a:extLst>
              <a:ext uri="{FF2B5EF4-FFF2-40B4-BE49-F238E27FC236}">
                <a16:creationId xmlns:a16="http://schemas.microsoft.com/office/drawing/2014/main" id="{56EB6ED4-8BFE-4823-8A76-D79C100B7AF0}"/>
              </a:ext>
            </a:extLst>
          </p:cNvPr>
          <p:cNvSpPr/>
          <p:nvPr/>
        </p:nvSpPr>
        <p:spPr>
          <a:xfrm>
            <a:off x="223620" y="827049"/>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位置図</a:t>
            </a:r>
            <a:r>
              <a:rPr lang="ja-JP" altLang="en-US" sz="1600" b="1" dirty="0" smtClean="0">
                <a:solidFill>
                  <a:schemeClr val="tx1"/>
                </a:solidFill>
                <a:latin typeface="Meiryo UI" panose="020B0604030504040204" pitchFamily="50" charset="-128"/>
                <a:ea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2" name="Rectangle 11">
            <a:extLst>
              <a:ext uri="{FF2B5EF4-FFF2-40B4-BE49-F238E27FC236}">
                <a16:creationId xmlns:a16="http://schemas.microsoft.com/office/drawing/2014/main" id="{05F68A1C-1509-45BF-98EF-A2D7F5AC649A}"/>
              </a:ext>
            </a:extLst>
          </p:cNvPr>
          <p:cNvSpPr/>
          <p:nvPr/>
        </p:nvSpPr>
        <p:spPr>
          <a:xfrm>
            <a:off x="223621" y="1165860"/>
            <a:ext cx="5895240" cy="5358766"/>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0" name="Rectangle 11">
            <a:extLst>
              <a:ext uri="{FF2B5EF4-FFF2-40B4-BE49-F238E27FC236}">
                <a16:creationId xmlns:a16="http://schemas.microsoft.com/office/drawing/2014/main" id="{05F68A1C-1509-45BF-98EF-A2D7F5AC649A}"/>
              </a:ext>
            </a:extLst>
          </p:cNvPr>
          <p:cNvSpPr/>
          <p:nvPr/>
        </p:nvSpPr>
        <p:spPr>
          <a:xfrm>
            <a:off x="6212941" y="1165860"/>
            <a:ext cx="5895240" cy="5358766"/>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4" name="正方形/長方形 13">
            <a:extLst>
              <a:ext uri="{FF2B5EF4-FFF2-40B4-BE49-F238E27FC236}">
                <a16:creationId xmlns:a16="http://schemas.microsoft.com/office/drawing/2014/main" id="{56EB6ED4-8BFE-4823-8A76-D79C100B7AF0}"/>
              </a:ext>
            </a:extLst>
          </p:cNvPr>
          <p:cNvSpPr/>
          <p:nvPr/>
        </p:nvSpPr>
        <p:spPr>
          <a:xfrm>
            <a:off x="6212941" y="827049"/>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＜拡大図＞</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5" name="Rectangle 12">
            <a:extLst>
              <a:ext uri="{FF2B5EF4-FFF2-40B4-BE49-F238E27FC236}">
                <a16:creationId xmlns:a16="http://schemas.microsoft.com/office/drawing/2014/main" id="{32E2B3D7-9979-40E9-A4C8-81EA6EF6F599}"/>
              </a:ext>
            </a:extLst>
          </p:cNvPr>
          <p:cNvSpPr/>
          <p:nvPr/>
        </p:nvSpPr>
        <p:spPr>
          <a:xfrm>
            <a:off x="7567301" y="86861"/>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様式３</a:t>
            </a:r>
            <a:r>
              <a:rPr lang="en-US" altLang="ja-JP" b="1" dirty="0" smtClean="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補助事業計画</a:t>
            </a:r>
          </a:p>
        </p:txBody>
      </p:sp>
      <p:sp>
        <p:nvSpPr>
          <p:cNvPr id="16" name="正方形/長方形 15">
            <a:extLst>
              <a:ext uri="{FF2B5EF4-FFF2-40B4-BE49-F238E27FC236}">
                <a16:creationId xmlns:a16="http://schemas.microsoft.com/office/drawing/2014/main" id="{56EB6ED4-8BFE-4823-8A76-D79C100B7AF0}"/>
              </a:ext>
            </a:extLst>
          </p:cNvPr>
          <p:cNvSpPr/>
          <p:nvPr/>
        </p:nvSpPr>
        <p:spPr>
          <a:xfrm>
            <a:off x="297557" y="6109098"/>
            <a:ext cx="5733409"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solidFill>
                <a:latin typeface="Meiryo UI" panose="020B0604030504040204" pitchFamily="50" charset="-128"/>
                <a:ea typeface="Meiryo UI" panose="020B0604030504040204" pitchFamily="50" charset="-128"/>
              </a:rPr>
              <a:t>（</a:t>
            </a:r>
            <a:r>
              <a:rPr lang="ja-JP" altLang="en-US" sz="1600" b="1" u="sng" dirty="0" smtClean="0">
                <a:solidFill>
                  <a:schemeClr val="tx1"/>
                </a:solidFill>
                <a:latin typeface="Meiryo UI" panose="020B0604030504040204" pitchFamily="50" charset="-128"/>
                <a:ea typeface="Meiryo UI" panose="020B0604030504040204" pitchFamily="50" charset="-128"/>
              </a:rPr>
              <a:t>物件</a:t>
            </a:r>
            <a:r>
              <a:rPr lang="ja-JP" altLang="en-US" sz="1600" b="1" u="sng" dirty="0">
                <a:solidFill>
                  <a:schemeClr val="tx1"/>
                </a:solidFill>
                <a:latin typeface="Meiryo UI" panose="020B0604030504040204" pitchFamily="50" charset="-128"/>
                <a:ea typeface="Meiryo UI" panose="020B0604030504040204" pitchFamily="50" charset="-128"/>
              </a:rPr>
              <a:t>所在地</a:t>
            </a:r>
            <a:r>
              <a:rPr lang="ja-JP" altLang="en-US" sz="1600" b="1" u="sng" dirty="0" smtClean="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940168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25407" y="13816"/>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en-US" altLang="ja-JP" dirty="0"/>
              <a:t>【</a:t>
            </a:r>
            <a:r>
              <a:rPr lang="zh-TW" altLang="en-US" dirty="0"/>
              <a:t>①宿泊施設等改修</a:t>
            </a:r>
            <a:r>
              <a:rPr lang="zh-TW" altLang="en-US" dirty="0" smtClean="0"/>
              <a:t>事業</a:t>
            </a:r>
            <a:r>
              <a:rPr lang="en-US" altLang="ja-JP" dirty="0" smtClean="0"/>
              <a:t>】</a:t>
            </a:r>
            <a:r>
              <a:rPr lang="ja-JP" altLang="en-US" dirty="0" smtClean="0"/>
              <a:t>整備前後の</a:t>
            </a:r>
            <a:r>
              <a:rPr lang="ja-JP" altLang="en-US" dirty="0"/>
              <a:t>写真 </a:t>
            </a:r>
            <a:endParaRPr lang="en-US" altLang="ja-JP" dirty="0"/>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29</a:t>
            </a:fld>
            <a:endParaRPr lang="en-US" altLang="ja-JP">
              <a:solidFill>
                <a:srgbClr val="000000"/>
              </a:solidFill>
            </a:endParaRPr>
          </a:p>
        </p:txBody>
      </p:sp>
      <p:sp>
        <p:nvSpPr>
          <p:cNvPr id="11" name="正方形/長方形 10">
            <a:extLst>
              <a:ext uri="{FF2B5EF4-FFF2-40B4-BE49-F238E27FC236}">
                <a16:creationId xmlns:a16="http://schemas.microsoft.com/office/drawing/2014/main" id="{56EB6ED4-8BFE-4823-8A76-D79C100B7AF0}"/>
              </a:ext>
            </a:extLst>
          </p:cNvPr>
          <p:cNvSpPr/>
          <p:nvPr/>
        </p:nvSpPr>
        <p:spPr>
          <a:xfrm>
            <a:off x="167641" y="1355446"/>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solidFill>
                <a:latin typeface="Meiryo UI" panose="020B0604030504040204" pitchFamily="50" charset="-128"/>
                <a:ea typeface="Meiryo UI" panose="020B0604030504040204" pitchFamily="50" charset="-128"/>
              </a:rPr>
              <a:t>＜改修</a:t>
            </a:r>
            <a:r>
              <a:rPr lang="ja-JP" altLang="en-US" sz="1600" b="1" dirty="0">
                <a:solidFill>
                  <a:schemeClr val="tx1"/>
                </a:solidFill>
                <a:latin typeface="Meiryo UI" panose="020B0604030504040204" pitchFamily="50" charset="-128"/>
                <a:ea typeface="Meiryo UI" panose="020B0604030504040204" pitchFamily="50" charset="-128"/>
              </a:rPr>
              <a:t>前</a:t>
            </a:r>
            <a:r>
              <a:rPr lang="ja-JP" altLang="en-US" sz="1600" b="1" dirty="0" smtClean="0">
                <a:solidFill>
                  <a:schemeClr val="tx1"/>
                </a:solidFill>
                <a:latin typeface="Meiryo UI" panose="020B0604030504040204" pitchFamily="50" charset="-128"/>
                <a:ea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4" name="正方形/長方形 23">
            <a:extLst>
              <a:ext uri="{FF2B5EF4-FFF2-40B4-BE49-F238E27FC236}">
                <a16:creationId xmlns:a16="http://schemas.microsoft.com/office/drawing/2014/main" id="{56EB6ED4-8BFE-4823-8A76-D79C100B7AF0}"/>
              </a:ext>
            </a:extLst>
          </p:cNvPr>
          <p:cNvSpPr/>
          <p:nvPr/>
        </p:nvSpPr>
        <p:spPr>
          <a:xfrm>
            <a:off x="6206837" y="1355446"/>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solidFill>
                <a:latin typeface="Meiryo UI" panose="020B0604030504040204" pitchFamily="50" charset="-128"/>
                <a:ea typeface="Meiryo UI" panose="020B0604030504040204" pitchFamily="50" charset="-128"/>
              </a:rPr>
              <a:t>＜改修</a:t>
            </a:r>
            <a:r>
              <a:rPr lang="ja-JP" altLang="en-US" sz="1600" b="1" dirty="0">
                <a:solidFill>
                  <a:schemeClr val="tx1"/>
                </a:solidFill>
                <a:latin typeface="Meiryo UI" panose="020B0604030504040204" pitchFamily="50" charset="-128"/>
                <a:ea typeface="Meiryo UI" panose="020B0604030504040204" pitchFamily="50" charset="-128"/>
              </a:rPr>
              <a:t>後</a:t>
            </a:r>
            <a:r>
              <a:rPr lang="ja-JP" altLang="en-US" sz="1600" b="1" dirty="0" smtClean="0">
                <a:solidFill>
                  <a:schemeClr val="tx1"/>
                </a:solidFill>
                <a:latin typeface="Meiryo UI" panose="020B0604030504040204" pitchFamily="50" charset="-128"/>
                <a:ea typeface="Meiryo UI" panose="020B0604030504040204" pitchFamily="50" charset="-128"/>
              </a:rPr>
              <a:t>＞</a:t>
            </a:r>
            <a:endParaRPr lang="en-US" altLang="ja-JP" sz="1600" b="1" dirty="0">
              <a:solidFill>
                <a:schemeClr val="tx1"/>
              </a:solidFill>
              <a:latin typeface="Meiryo UI" panose="020B0604030504040204" pitchFamily="50" charset="-128"/>
              <a:ea typeface="Meiryo UI" panose="020B0604030504040204" pitchFamily="50" charset="-128"/>
            </a:endParaRPr>
          </a:p>
        </p:txBody>
      </p:sp>
      <p:sp>
        <p:nvSpPr>
          <p:cNvPr id="14" name="Rectangle 11">
            <a:extLst>
              <a:ext uri="{FF2B5EF4-FFF2-40B4-BE49-F238E27FC236}">
                <a16:creationId xmlns:a16="http://schemas.microsoft.com/office/drawing/2014/main" id="{05F68A1C-1509-45BF-98EF-A2D7F5AC649A}"/>
              </a:ext>
            </a:extLst>
          </p:cNvPr>
          <p:cNvSpPr/>
          <p:nvPr/>
        </p:nvSpPr>
        <p:spPr>
          <a:xfrm>
            <a:off x="167641" y="892774"/>
            <a:ext cx="1051559" cy="461817"/>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5" name="正方形/長方形 14">
            <a:extLst>
              <a:ext uri="{FF2B5EF4-FFF2-40B4-BE49-F238E27FC236}">
                <a16:creationId xmlns:a16="http://schemas.microsoft.com/office/drawing/2014/main" id="{56EB6ED4-8BFE-4823-8A76-D79C100B7AF0}"/>
              </a:ext>
            </a:extLst>
          </p:cNvPr>
          <p:cNvSpPr/>
          <p:nvPr/>
        </p:nvSpPr>
        <p:spPr>
          <a:xfrm>
            <a:off x="230654" y="918184"/>
            <a:ext cx="807571"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en-US" altLang="ja-JP" sz="1600" b="1" dirty="0" smtClean="0">
                <a:solidFill>
                  <a:schemeClr val="tx1"/>
                </a:solidFill>
                <a:latin typeface="Meiryo UI" panose="020B0604030504040204" pitchFamily="50" charset="-128"/>
                <a:ea typeface="Meiryo UI" panose="020B0604030504040204" pitchFamily="50" charset="-128"/>
              </a:rPr>
              <a:t>No.</a:t>
            </a:r>
            <a:r>
              <a:rPr lang="ja-JP" altLang="en-US" sz="1600" b="1" dirty="0" smtClean="0">
                <a:solidFill>
                  <a:srgbClr val="FF0000"/>
                </a:solidFill>
                <a:latin typeface="Meiryo UI" panose="020B0604030504040204" pitchFamily="50" charset="-128"/>
                <a:ea typeface="Meiryo UI" panose="020B0604030504040204" pitchFamily="50" charset="-128"/>
              </a:rPr>
              <a:t>１</a:t>
            </a: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18" name="Rectangle 11">
            <a:extLst>
              <a:ext uri="{FF2B5EF4-FFF2-40B4-BE49-F238E27FC236}">
                <a16:creationId xmlns:a16="http://schemas.microsoft.com/office/drawing/2014/main" id="{05F68A1C-1509-45BF-98EF-A2D7F5AC649A}"/>
              </a:ext>
            </a:extLst>
          </p:cNvPr>
          <p:cNvSpPr/>
          <p:nvPr/>
        </p:nvSpPr>
        <p:spPr>
          <a:xfrm>
            <a:off x="167641" y="1691641"/>
            <a:ext cx="5752407" cy="3865753"/>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9" name="Rectangle 11">
            <a:extLst>
              <a:ext uri="{FF2B5EF4-FFF2-40B4-BE49-F238E27FC236}">
                <a16:creationId xmlns:a16="http://schemas.microsoft.com/office/drawing/2014/main" id="{05F68A1C-1509-45BF-98EF-A2D7F5AC649A}"/>
              </a:ext>
            </a:extLst>
          </p:cNvPr>
          <p:cNvSpPr/>
          <p:nvPr/>
        </p:nvSpPr>
        <p:spPr>
          <a:xfrm>
            <a:off x="6206836" y="1691642"/>
            <a:ext cx="5794663" cy="3865752"/>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5" name="object 7"/>
          <p:cNvSpPr txBox="1">
            <a:spLocks/>
          </p:cNvSpPr>
          <p:nvPr/>
        </p:nvSpPr>
        <p:spPr>
          <a:xfrm>
            <a:off x="222602" y="6104624"/>
            <a:ext cx="11874147" cy="384107"/>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a:t>■改修後のイメージがはっきり</a:t>
            </a:r>
            <a:r>
              <a:rPr lang="ja-JP" altLang="en-US" sz="1400" dirty="0"/>
              <a:t>とわかる写真を添付して</a:t>
            </a:r>
            <a:r>
              <a:rPr lang="ja-JP" altLang="en-US" sz="1400"/>
              <a:t>ください。なお、改修後</a:t>
            </a:r>
            <a:r>
              <a:rPr lang="ja-JP" altLang="en-US" sz="1400" dirty="0"/>
              <a:t>のイメージ写真はほかの施設の写真でも可とします。</a:t>
            </a:r>
          </a:p>
          <a:p>
            <a:pPr marL="0" indent="0">
              <a:lnSpc>
                <a:spcPts val="800"/>
              </a:lnSpc>
              <a:buNone/>
            </a:pPr>
            <a:r>
              <a:rPr lang="ja-JP" altLang="en-US" sz="1400" dirty="0"/>
              <a:t>■改修項目ごとに作成してください。改修項目が複数ある場合はシートをコピーしてご利用ください。</a:t>
            </a:r>
          </a:p>
        </p:txBody>
      </p:sp>
      <p:sp>
        <p:nvSpPr>
          <p:cNvPr id="26" name="正方形/長方形 25"/>
          <p:cNvSpPr/>
          <p:nvPr/>
        </p:nvSpPr>
        <p:spPr>
          <a:xfrm>
            <a:off x="167642" y="5642474"/>
            <a:ext cx="11820022"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27" name="正方形/長方形 26"/>
          <p:cNvSpPr/>
          <p:nvPr/>
        </p:nvSpPr>
        <p:spPr>
          <a:xfrm>
            <a:off x="169628" y="5640764"/>
            <a:ext cx="11831871" cy="868680"/>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8" name="Rectangle 12">
            <a:extLst>
              <a:ext uri="{FF2B5EF4-FFF2-40B4-BE49-F238E27FC236}">
                <a16:creationId xmlns:a16="http://schemas.microsoft.com/office/drawing/2014/main" id="{32E2B3D7-9979-40E9-A4C8-81EA6EF6F599}"/>
              </a:ext>
            </a:extLst>
          </p:cNvPr>
          <p:cNvSpPr/>
          <p:nvPr/>
        </p:nvSpPr>
        <p:spPr>
          <a:xfrm>
            <a:off x="7567301" y="86861"/>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様式３</a:t>
            </a:r>
            <a:r>
              <a:rPr lang="en-US" altLang="ja-JP" b="1" dirty="0" smtClean="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補助事業計画</a:t>
            </a:r>
          </a:p>
        </p:txBody>
      </p:sp>
      <p:sp>
        <p:nvSpPr>
          <p:cNvPr id="20" name="Rectangle 11">
            <a:extLst>
              <a:ext uri="{FF2B5EF4-FFF2-40B4-BE49-F238E27FC236}">
                <a16:creationId xmlns:a16="http://schemas.microsoft.com/office/drawing/2014/main" id="{05F68A1C-1509-45BF-98EF-A2D7F5AC649A}"/>
              </a:ext>
            </a:extLst>
          </p:cNvPr>
          <p:cNvSpPr/>
          <p:nvPr/>
        </p:nvSpPr>
        <p:spPr>
          <a:xfrm>
            <a:off x="9229725" y="892608"/>
            <a:ext cx="2771774" cy="461817"/>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1" name="正方形/長方形 20">
            <a:extLst>
              <a:ext uri="{FF2B5EF4-FFF2-40B4-BE49-F238E27FC236}">
                <a16:creationId xmlns:a16="http://schemas.microsoft.com/office/drawing/2014/main" id="{56EB6ED4-8BFE-4823-8A76-D79C100B7AF0}"/>
              </a:ext>
            </a:extLst>
          </p:cNvPr>
          <p:cNvSpPr/>
          <p:nvPr/>
        </p:nvSpPr>
        <p:spPr>
          <a:xfrm>
            <a:off x="9292738" y="927858"/>
            <a:ext cx="1834371"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改修項目</a:t>
            </a:r>
            <a:r>
              <a:rPr lang="ja-JP" altLang="en-US" sz="1600" b="1"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rgbClr val="FF0000"/>
                </a:solidFill>
                <a:latin typeface="Meiryo UI" panose="020B0604030504040204" pitchFamily="50" charset="-128"/>
                <a:ea typeface="Meiryo UI" panose="020B0604030504040204" pitchFamily="50" charset="-128"/>
              </a:rPr>
              <a:t>客室</a:t>
            </a:r>
            <a:endParaRPr lang="en-US" altLang="ja-JP" sz="1400" b="1" dirty="0">
              <a:solidFill>
                <a:srgbClr val="FF0000"/>
              </a:solidFill>
              <a:latin typeface="Meiryo UI" panose="020B0604030504040204" pitchFamily="50" charset="-128"/>
              <a:ea typeface="Meiryo UI" panose="020B0604030504040204" pitchFamily="50" charset="-128"/>
            </a:endParaRPr>
          </a:p>
        </p:txBody>
      </p:sp>
      <p:sp>
        <p:nvSpPr>
          <p:cNvPr id="22" name="Rectangle 11">
            <a:extLst>
              <a:ext uri="{FF2B5EF4-FFF2-40B4-BE49-F238E27FC236}">
                <a16:creationId xmlns:a16="http://schemas.microsoft.com/office/drawing/2014/main" id="{05F68A1C-1509-45BF-98EF-A2D7F5AC649A}"/>
              </a:ext>
            </a:extLst>
          </p:cNvPr>
          <p:cNvSpPr/>
          <p:nvPr/>
        </p:nvSpPr>
        <p:spPr>
          <a:xfrm>
            <a:off x="1470314" y="892774"/>
            <a:ext cx="7578436" cy="461817"/>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3" name="正方形/長方形 22">
            <a:extLst>
              <a:ext uri="{FF2B5EF4-FFF2-40B4-BE49-F238E27FC236}">
                <a16:creationId xmlns:a16="http://schemas.microsoft.com/office/drawing/2014/main" id="{56EB6ED4-8BFE-4823-8A76-D79C100B7AF0}"/>
              </a:ext>
            </a:extLst>
          </p:cNvPr>
          <p:cNvSpPr/>
          <p:nvPr/>
        </p:nvSpPr>
        <p:spPr>
          <a:xfrm>
            <a:off x="1533327" y="928024"/>
            <a:ext cx="5015439"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solidFill>
                <a:latin typeface="Meiryo UI" panose="020B0604030504040204" pitchFamily="50" charset="-128"/>
                <a:ea typeface="Meiryo UI" panose="020B0604030504040204" pitchFamily="50" charset="-128"/>
              </a:rPr>
              <a:t>補助事業</a:t>
            </a:r>
            <a:r>
              <a:rPr lang="ja-JP" altLang="en-US" sz="1600" b="1" dirty="0">
                <a:solidFill>
                  <a:schemeClr val="tx1"/>
                </a:solidFill>
                <a:latin typeface="Meiryo UI" panose="020B0604030504040204" pitchFamily="50" charset="-128"/>
                <a:ea typeface="Meiryo UI" panose="020B0604030504040204" pitchFamily="50" charset="-128"/>
              </a:rPr>
              <a:t>名</a:t>
            </a:r>
            <a:r>
              <a:rPr lang="ja-JP" altLang="en-US" sz="1600" b="1"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rgbClr val="FF0000"/>
                </a:solidFill>
                <a:latin typeface="Meiryo UI" panose="020B0604030504040204" pitchFamily="50" charset="-128"/>
                <a:ea typeface="Meiryo UI" panose="020B0604030504040204" pitchFamily="50" charset="-128"/>
              </a:rPr>
              <a:t>○○</a:t>
            </a:r>
            <a:endParaRPr lang="en-US" altLang="ja-JP" sz="1400" b="1"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78927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6933"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a:t>実施体制</a:t>
            </a:r>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3</a:t>
            </a:fld>
            <a:endParaRPr lang="en-US" altLang="ja-JP">
              <a:solidFill>
                <a:srgbClr val="000000"/>
              </a:solidFill>
            </a:endParaRPr>
          </a:p>
        </p:txBody>
      </p:sp>
      <p:graphicFrame>
        <p:nvGraphicFramePr>
          <p:cNvPr id="10" name="表 9"/>
          <p:cNvGraphicFramePr>
            <a:graphicFrameLocks noGrp="1"/>
          </p:cNvGraphicFramePr>
          <p:nvPr>
            <p:extLst>
              <p:ext uri="{D42A27DB-BD31-4B8C-83A1-F6EECF244321}">
                <p14:modId xmlns:p14="http://schemas.microsoft.com/office/powerpoint/2010/main" val="3287281878"/>
              </p:ext>
            </p:extLst>
          </p:nvPr>
        </p:nvGraphicFramePr>
        <p:xfrm>
          <a:off x="112113" y="1086390"/>
          <a:ext cx="11930351" cy="3677435"/>
        </p:xfrm>
        <a:graphic>
          <a:graphicData uri="http://schemas.openxmlformats.org/drawingml/2006/table">
            <a:tbl>
              <a:tblPr firstRow="1" bandRow="1">
                <a:tableStyleId>{073A0DAA-6AF3-43AB-8588-CEC1D06C72B9}</a:tableStyleId>
              </a:tblPr>
              <a:tblGrid>
                <a:gridCol w="983158">
                  <a:extLst>
                    <a:ext uri="{9D8B030D-6E8A-4147-A177-3AD203B41FA5}">
                      <a16:colId xmlns:a16="http://schemas.microsoft.com/office/drawing/2014/main" val="1554784241"/>
                    </a:ext>
                  </a:extLst>
                </a:gridCol>
                <a:gridCol w="1205803">
                  <a:extLst>
                    <a:ext uri="{9D8B030D-6E8A-4147-A177-3AD203B41FA5}">
                      <a16:colId xmlns:a16="http://schemas.microsoft.com/office/drawing/2014/main" val="1009877257"/>
                    </a:ext>
                  </a:extLst>
                </a:gridCol>
                <a:gridCol w="2401556">
                  <a:extLst>
                    <a:ext uri="{9D8B030D-6E8A-4147-A177-3AD203B41FA5}">
                      <a16:colId xmlns:a16="http://schemas.microsoft.com/office/drawing/2014/main" val="4022956713"/>
                    </a:ext>
                  </a:extLst>
                </a:gridCol>
                <a:gridCol w="2672861">
                  <a:extLst>
                    <a:ext uri="{9D8B030D-6E8A-4147-A177-3AD203B41FA5}">
                      <a16:colId xmlns:a16="http://schemas.microsoft.com/office/drawing/2014/main" val="2160690703"/>
                    </a:ext>
                  </a:extLst>
                </a:gridCol>
                <a:gridCol w="1617785">
                  <a:extLst>
                    <a:ext uri="{9D8B030D-6E8A-4147-A177-3AD203B41FA5}">
                      <a16:colId xmlns:a16="http://schemas.microsoft.com/office/drawing/2014/main" val="3039739398"/>
                    </a:ext>
                  </a:extLst>
                </a:gridCol>
                <a:gridCol w="3049188">
                  <a:extLst>
                    <a:ext uri="{9D8B030D-6E8A-4147-A177-3AD203B41FA5}">
                      <a16:colId xmlns:a16="http://schemas.microsoft.com/office/drawing/2014/main" val="3289067516"/>
                    </a:ext>
                  </a:extLst>
                </a:gridCol>
              </a:tblGrid>
              <a:tr h="367499">
                <a:tc>
                  <a:txBody>
                    <a:bodyPr/>
                    <a:lstStyle/>
                    <a:p>
                      <a:pPr algn="ctr"/>
                      <a:endParaRPr kumimoji="1" lang="en-US" altLang="ja-JP" sz="1600" dirty="0" smtClean="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dirty="0" smtClean="0">
                          <a:latin typeface="Meiryo UI" panose="020B0604030504040204" pitchFamily="50" charset="-128"/>
                          <a:ea typeface="Meiryo UI" panose="020B0604030504040204" pitchFamily="50" charset="-128"/>
                        </a:rPr>
                        <a:t>事業者区分</a:t>
                      </a:r>
                      <a:endParaRPr kumimoji="1" lang="en-US" altLang="ja-JP" sz="16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dirty="0" smtClean="0">
                          <a:latin typeface="Meiryo UI" panose="020B0604030504040204" pitchFamily="50" charset="-128"/>
                          <a:ea typeface="Meiryo UI" panose="020B0604030504040204" pitchFamily="50" charset="-128"/>
                        </a:rPr>
                        <a:t>参加者</a:t>
                      </a:r>
                      <a:endParaRPr kumimoji="1" lang="en-US" altLang="ja-JP" sz="16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dirty="0" smtClean="0">
                          <a:latin typeface="Meiryo UI" panose="020B0604030504040204" pitchFamily="50" charset="-128"/>
                          <a:ea typeface="Meiryo UI" panose="020B0604030504040204" pitchFamily="50" charset="-128"/>
                        </a:rPr>
                        <a:t>役割</a:t>
                      </a:r>
                      <a:endParaRPr kumimoji="1" lang="en-US" altLang="ja-JP" sz="16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dirty="0" smtClean="0">
                          <a:latin typeface="Meiryo UI" panose="020B0604030504040204" pitchFamily="50" charset="-128"/>
                          <a:ea typeface="Meiryo UI" panose="020B0604030504040204" pitchFamily="50" charset="-128"/>
                        </a:rPr>
                        <a:t>担当者名</a:t>
                      </a:r>
                      <a:endParaRPr kumimoji="1" lang="en-US" altLang="ja-JP" sz="16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dirty="0" smtClean="0">
                          <a:latin typeface="Meiryo UI" panose="020B0604030504040204" pitchFamily="50" charset="-128"/>
                          <a:ea typeface="Meiryo UI" panose="020B0604030504040204" pitchFamily="50" charset="-128"/>
                        </a:rPr>
                        <a:t>担当者連絡先</a:t>
                      </a:r>
                      <a:endParaRPr kumimoji="1" lang="en-US" altLang="ja-JP" sz="16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extLst>
                  <a:ext uri="{0D108BD9-81ED-4DB2-BD59-A6C34878D82A}">
                    <a16:rowId xmlns:a16="http://schemas.microsoft.com/office/drawing/2014/main" val="4245026563"/>
                  </a:ext>
                </a:extLst>
              </a:tr>
              <a:tr h="598411">
                <a:tc>
                  <a:txBody>
                    <a:bodyPr/>
                    <a:lstStyle/>
                    <a:p>
                      <a:pPr algn="ctr"/>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申請</a:t>
                      </a:r>
                      <a:endPar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a:p>
                      <a:pPr algn="ctr"/>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代表者</a:t>
                      </a:r>
                      <a:endParaRPr kumimoji="1" lang="ja-JP" altLang="en-US" sz="1600" b="1"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rgbClr val="FF0000"/>
                          </a:solidFill>
                          <a:latin typeface="Meiryo UI" panose="020B0604030504040204" pitchFamily="50" charset="-128"/>
                          <a:ea typeface="Meiryo UI" panose="020B0604030504040204" pitchFamily="50" charset="-128"/>
                        </a:rPr>
                        <a:t>宿泊事業者</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rgbClr val="FF0000"/>
                          </a:solidFill>
                          <a:latin typeface="Meiryo UI" panose="020B0604030504040204" pitchFamily="50" charset="-128"/>
                          <a:ea typeface="Meiryo UI" panose="020B0604030504040204" pitchFamily="50" charset="-128"/>
                        </a:rPr>
                        <a:t>株式会社○○</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rgbClr val="FF0000"/>
                          </a:solidFill>
                          <a:latin typeface="Meiryo UI" panose="020B0604030504040204" pitchFamily="50" charset="-128"/>
                          <a:ea typeface="Meiryo UI" panose="020B0604030504040204" pitchFamily="50" charset="-128"/>
                        </a:rPr>
                        <a:t>民泊施設「○○」の営業</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rgbClr val="FF0000"/>
                          </a:solidFill>
                          <a:latin typeface="Meiryo UI" panose="020B0604030504040204" pitchFamily="50" charset="-128"/>
                          <a:ea typeface="Meiryo UI" panose="020B0604030504040204" pitchFamily="50" charset="-128"/>
                        </a:rPr>
                        <a:t>○○部　○○</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rgbClr val="FF0000"/>
                          </a:solidFill>
                          <a:latin typeface="Meiryo UI" panose="020B0604030504040204" pitchFamily="50" charset="-128"/>
                          <a:ea typeface="Meiryo UI" panose="020B0604030504040204" pitchFamily="50" charset="-128"/>
                        </a:rPr>
                        <a:t>電話：</a:t>
                      </a:r>
                      <a:endParaRPr kumimoji="1" lang="en-US" altLang="ja-JP" sz="1400" dirty="0" smtClean="0">
                        <a:solidFill>
                          <a:srgbClr val="FF0000"/>
                        </a:solidFill>
                        <a:latin typeface="Meiryo UI" panose="020B0604030504040204" pitchFamily="50" charset="-128"/>
                        <a:ea typeface="Meiryo UI" panose="020B0604030504040204" pitchFamily="50" charset="-128"/>
                      </a:endParaRPr>
                    </a:p>
                    <a:p>
                      <a:r>
                        <a:rPr kumimoji="1" lang="ja-JP" altLang="en-US" sz="1400" dirty="0" smtClean="0">
                          <a:solidFill>
                            <a:srgbClr val="FF0000"/>
                          </a:solidFill>
                          <a:latin typeface="Meiryo UI" panose="020B0604030504040204" pitchFamily="50" charset="-128"/>
                          <a:ea typeface="Meiryo UI" panose="020B0604030504040204" pitchFamily="50" charset="-128"/>
                        </a:rPr>
                        <a:t>メール</a:t>
                      </a:r>
                      <a:r>
                        <a:rPr kumimoji="1" lang="ja-JP" altLang="en-US" sz="1400" dirty="0">
                          <a:solidFill>
                            <a:srgbClr val="FF0000"/>
                          </a:solidFill>
                          <a:latin typeface="Meiryo UI" panose="020B0604030504040204" pitchFamily="50" charset="-128"/>
                          <a:ea typeface="Meiryo UI" panose="020B0604030504040204" pitchFamily="50" charset="-128"/>
                        </a:rPr>
                        <a:t>：</a:t>
                      </a:r>
                      <a:endParaRPr kumimoji="1" lang="en-US" altLang="ja-JP" sz="1400" dirty="0" smtClean="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106417"/>
                  </a:ext>
                </a:extLst>
              </a:tr>
              <a:tr h="542305">
                <a:tc rowSpan="5">
                  <a:txBody>
                    <a:bodyPr/>
                    <a:lstStyle/>
                    <a:p>
                      <a:pPr algn="ctr"/>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連携</a:t>
                      </a:r>
                      <a:endPar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a:p>
                      <a:pPr algn="ctr"/>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事業者</a:t>
                      </a:r>
                      <a:endParaRPr kumimoji="1" lang="en-US" altLang="ja-JP" sz="1600" b="1"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rgbClr val="FF0000"/>
                          </a:solidFill>
                          <a:latin typeface="Meiryo UI" panose="020B0604030504040204" pitchFamily="50" charset="-128"/>
                          <a:ea typeface="Meiryo UI" panose="020B0604030504040204" pitchFamily="50" charset="-128"/>
                        </a:rPr>
                        <a:t>飲食事業者</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rgbClr val="FF0000"/>
                          </a:solidFill>
                          <a:latin typeface="Meiryo UI" panose="020B0604030504040204" pitchFamily="50" charset="-128"/>
                          <a:ea typeface="Meiryo UI" panose="020B0604030504040204" pitchFamily="50" charset="-128"/>
                        </a:rPr>
                        <a:t>○○　○○</a:t>
                      </a:r>
                      <a:endParaRPr kumimoji="1" lang="en-US" altLang="ja-JP" sz="1400" dirty="0" smtClean="0">
                        <a:solidFill>
                          <a:srgbClr val="FF0000"/>
                        </a:solidFill>
                        <a:latin typeface="Meiryo UI" panose="020B0604030504040204" pitchFamily="50" charset="-128"/>
                        <a:ea typeface="Meiryo UI" panose="020B0604030504040204" pitchFamily="50" charset="-128"/>
                      </a:endParaRPr>
                    </a:p>
                    <a:p>
                      <a:r>
                        <a:rPr kumimoji="1" lang="ja-JP" altLang="en-US" sz="1400" dirty="0" smtClean="0">
                          <a:solidFill>
                            <a:srgbClr val="FF0000"/>
                          </a:solidFill>
                          <a:latin typeface="Meiryo UI" panose="020B0604030504040204" pitchFamily="50" charset="-128"/>
                          <a:ea typeface="Meiryo UI" panose="020B0604030504040204" pitchFamily="50" charset="-128"/>
                        </a:rPr>
                        <a:t>（個人事業主）</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rgbClr val="FF0000"/>
                          </a:solidFill>
                          <a:latin typeface="Meiryo UI" panose="020B0604030504040204" pitchFamily="50" charset="-128"/>
                          <a:ea typeface="Meiryo UI" panose="020B0604030504040204" pitchFamily="50" charset="-128"/>
                        </a:rPr>
                        <a:t>地域の食材を使ったレストラン「○○」の営業</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rgbClr val="FF0000"/>
                          </a:solidFill>
                          <a:latin typeface="Meiryo UI" panose="020B0604030504040204" pitchFamily="50" charset="-128"/>
                          <a:ea typeface="Meiryo UI" panose="020B0604030504040204" pitchFamily="50" charset="-128"/>
                        </a:rPr>
                        <a:t>○○　○○</a:t>
                      </a:r>
                      <a:endParaRPr kumimoji="1" lang="en-US" altLang="ja-JP" sz="1400" dirty="0" smtClean="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rgbClr val="FF0000"/>
                          </a:solidFill>
                          <a:latin typeface="Meiryo UI" panose="020B0604030504040204" pitchFamily="50" charset="-128"/>
                          <a:ea typeface="Meiryo UI" panose="020B0604030504040204" pitchFamily="50" charset="-128"/>
                        </a:rPr>
                        <a:t>電話：</a:t>
                      </a:r>
                      <a:endParaRPr kumimoji="1" lang="en-US" altLang="ja-JP" sz="1400" dirty="0" smtClean="0">
                        <a:solidFill>
                          <a:srgbClr val="FF0000"/>
                        </a:solidFill>
                        <a:latin typeface="Meiryo UI" panose="020B0604030504040204" pitchFamily="50" charset="-128"/>
                        <a:ea typeface="Meiryo UI" panose="020B0604030504040204" pitchFamily="50" charset="-128"/>
                      </a:endParaRPr>
                    </a:p>
                    <a:p>
                      <a:r>
                        <a:rPr kumimoji="1" lang="ja-JP" altLang="en-US" sz="1400" dirty="0" smtClean="0">
                          <a:solidFill>
                            <a:srgbClr val="FF0000"/>
                          </a:solidFill>
                          <a:latin typeface="Meiryo UI" panose="020B0604030504040204" pitchFamily="50" charset="-128"/>
                          <a:ea typeface="Meiryo UI" panose="020B0604030504040204" pitchFamily="50" charset="-128"/>
                        </a:rPr>
                        <a:t>メール：</a:t>
                      </a:r>
                      <a:endParaRPr kumimoji="1" lang="en-US" altLang="ja-JP" sz="1400" dirty="0" smtClean="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4480952"/>
                  </a:ext>
                </a:extLst>
              </a:tr>
              <a:tr h="542305">
                <a:tc vMerge="1">
                  <a:txBody>
                    <a:bodyPr/>
                    <a:lstStyle/>
                    <a:p>
                      <a:endParaRPr kumimoji="1" lang="ja-JP" altLang="en-US"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rgbClr val="FF0000"/>
                          </a:solidFill>
                          <a:latin typeface="Meiryo UI" panose="020B0604030504040204" pitchFamily="50" charset="-128"/>
                          <a:ea typeface="Meiryo UI" panose="020B0604030504040204" pitchFamily="50" charset="-128"/>
                        </a:rPr>
                        <a:t>飲食事業者</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rgbClr val="FF0000"/>
                          </a:solidFill>
                          <a:latin typeface="Meiryo UI" panose="020B0604030504040204" pitchFamily="50" charset="-128"/>
                          <a:ea typeface="Meiryo UI" panose="020B0604030504040204" pitchFamily="50" charset="-128"/>
                        </a:rPr>
                        <a:t>・・・</a:t>
                      </a:r>
                    </a:p>
                    <a:p>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rgbClr val="FF0000"/>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rgbClr val="FF0000"/>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rgbClr val="FF0000"/>
                          </a:solidFill>
                          <a:latin typeface="Meiryo UI" panose="020B0604030504040204" pitchFamily="50" charset="-128"/>
                          <a:ea typeface="Meiryo UI" panose="020B0604030504040204" pitchFamily="50" charset="-128"/>
                        </a:rPr>
                        <a:t>電話：</a:t>
                      </a:r>
                      <a:endParaRPr kumimoji="1" lang="en-US" altLang="ja-JP" sz="1400" dirty="0" smtClean="0">
                        <a:solidFill>
                          <a:srgbClr val="FF0000"/>
                        </a:solidFill>
                        <a:latin typeface="Meiryo UI" panose="020B0604030504040204" pitchFamily="50" charset="-128"/>
                        <a:ea typeface="Meiryo UI" panose="020B0604030504040204" pitchFamily="50" charset="-128"/>
                      </a:endParaRPr>
                    </a:p>
                    <a:p>
                      <a:r>
                        <a:rPr kumimoji="1" lang="ja-JP" altLang="en-US" sz="1400" dirty="0" smtClean="0">
                          <a:solidFill>
                            <a:srgbClr val="FF0000"/>
                          </a:solidFill>
                          <a:latin typeface="Meiryo UI" panose="020B0604030504040204" pitchFamily="50" charset="-128"/>
                          <a:ea typeface="Meiryo UI" panose="020B0604030504040204" pitchFamily="50" charset="-128"/>
                        </a:rPr>
                        <a:t>メール：</a:t>
                      </a:r>
                      <a:endParaRPr kumimoji="1" lang="en-US" altLang="ja-JP" sz="1400" dirty="0" smtClean="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3300283"/>
                  </a:ext>
                </a:extLst>
              </a:tr>
              <a:tr h="542305">
                <a:tc vMerge="1">
                  <a:txBody>
                    <a:bodyPr/>
                    <a:lstStyle/>
                    <a:p>
                      <a:endParaRPr kumimoji="1" lang="ja-JP" altLang="en-US"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rgbClr val="FF0000"/>
                          </a:solidFill>
                          <a:latin typeface="Meiryo UI" panose="020B0604030504040204" pitchFamily="50" charset="-128"/>
                          <a:ea typeface="Meiryo UI" panose="020B0604030504040204" pitchFamily="50" charset="-128"/>
                        </a:rPr>
                        <a:t>その他事業者</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rgbClr val="FF0000"/>
                          </a:solidFill>
                          <a:latin typeface="Meiryo UI" panose="020B0604030504040204" pitchFamily="50" charset="-128"/>
                          <a:ea typeface="Meiryo UI" panose="020B0604030504040204" pitchFamily="50" charset="-128"/>
                        </a:rPr>
                        <a:t>○○株式会社</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dirty="0" smtClean="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rgbClr val="FF0000"/>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rgbClr val="FF0000"/>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rgbClr val="FF0000"/>
                          </a:solidFill>
                          <a:latin typeface="Meiryo UI" panose="020B0604030504040204" pitchFamily="50" charset="-128"/>
                          <a:ea typeface="Meiryo UI" panose="020B0604030504040204" pitchFamily="50" charset="-128"/>
                        </a:rPr>
                        <a:t>電話：</a:t>
                      </a:r>
                      <a:endParaRPr kumimoji="1" lang="en-US" altLang="ja-JP" sz="1400" dirty="0" smtClean="0">
                        <a:solidFill>
                          <a:srgbClr val="FF0000"/>
                        </a:solidFill>
                        <a:latin typeface="Meiryo UI" panose="020B0604030504040204" pitchFamily="50" charset="-128"/>
                        <a:ea typeface="Meiryo UI" panose="020B0604030504040204" pitchFamily="50" charset="-128"/>
                      </a:endParaRPr>
                    </a:p>
                    <a:p>
                      <a:r>
                        <a:rPr kumimoji="1" lang="ja-JP" altLang="en-US" sz="1400" dirty="0" smtClean="0">
                          <a:solidFill>
                            <a:srgbClr val="FF0000"/>
                          </a:solidFill>
                          <a:latin typeface="Meiryo UI" panose="020B0604030504040204" pitchFamily="50" charset="-128"/>
                          <a:ea typeface="Meiryo UI" panose="020B0604030504040204" pitchFamily="50" charset="-128"/>
                        </a:rPr>
                        <a:t>メール：</a:t>
                      </a:r>
                      <a:endParaRPr kumimoji="1" lang="en-US" altLang="ja-JP" sz="1400" dirty="0" smtClean="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6630049"/>
                  </a:ext>
                </a:extLst>
              </a:tr>
              <a:tr h="542305">
                <a:tc vMerge="1">
                  <a:txBody>
                    <a:bodyPr/>
                    <a:lstStyle/>
                    <a:p>
                      <a:endParaRPr kumimoji="1" lang="ja-JP" altLang="en-US"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rgbClr val="FF0000"/>
                          </a:solidFill>
                          <a:latin typeface="Meiryo UI" panose="020B0604030504040204" pitchFamily="50" charset="-128"/>
                          <a:ea typeface="Meiryo UI" panose="020B0604030504040204" pitchFamily="50" charset="-128"/>
                        </a:rPr>
                        <a:t>その他事業者</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rgbClr val="FF0000"/>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rgbClr val="FF0000"/>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rgbClr val="FF0000"/>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rgbClr val="FF0000"/>
                          </a:solidFill>
                          <a:latin typeface="Meiryo UI" panose="020B0604030504040204" pitchFamily="50" charset="-128"/>
                          <a:ea typeface="Meiryo UI" panose="020B0604030504040204" pitchFamily="50" charset="-128"/>
                        </a:rPr>
                        <a:t>電話：</a:t>
                      </a:r>
                      <a:endParaRPr kumimoji="1" lang="en-US" altLang="ja-JP" sz="1400" dirty="0" smtClean="0">
                        <a:solidFill>
                          <a:srgbClr val="FF0000"/>
                        </a:solidFill>
                        <a:latin typeface="Meiryo UI" panose="020B0604030504040204" pitchFamily="50" charset="-128"/>
                        <a:ea typeface="Meiryo UI" panose="020B0604030504040204" pitchFamily="50" charset="-128"/>
                      </a:endParaRPr>
                    </a:p>
                    <a:p>
                      <a:r>
                        <a:rPr kumimoji="1" lang="ja-JP" altLang="en-US" sz="1400" dirty="0" smtClean="0">
                          <a:solidFill>
                            <a:srgbClr val="FF0000"/>
                          </a:solidFill>
                          <a:latin typeface="Meiryo UI" panose="020B0604030504040204" pitchFamily="50" charset="-128"/>
                          <a:ea typeface="Meiryo UI" panose="020B0604030504040204" pitchFamily="50" charset="-128"/>
                        </a:rPr>
                        <a:t>メール：</a:t>
                      </a:r>
                      <a:endParaRPr kumimoji="1" lang="en-US" altLang="ja-JP" sz="1400" dirty="0" smtClean="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2782437"/>
                  </a:ext>
                </a:extLst>
              </a:tr>
              <a:tr h="542305">
                <a:tc vMerge="1">
                  <a:txBody>
                    <a:bodyPr/>
                    <a:lstStyle/>
                    <a:p>
                      <a:pPr algn="ctr"/>
                      <a:endParaRPr kumimoji="1" lang="en-US" altLang="ja-JP" sz="1600" b="1"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9207771"/>
                  </a:ext>
                </a:extLst>
              </a:tr>
            </a:tbl>
          </a:graphicData>
        </a:graphic>
      </p:graphicFrame>
      <p:sp>
        <p:nvSpPr>
          <p:cNvPr id="16" name="Rectangle 12">
            <a:extLst>
              <a:ext uri="{FF2B5EF4-FFF2-40B4-BE49-F238E27FC236}">
                <a16:creationId xmlns:a16="http://schemas.microsoft.com/office/drawing/2014/main" id="{32E2B3D7-9979-40E9-A4C8-81EA6EF6F599}"/>
              </a:ext>
            </a:extLst>
          </p:cNvPr>
          <p:cNvSpPr/>
          <p:nvPr/>
        </p:nvSpPr>
        <p:spPr>
          <a:xfrm>
            <a:off x="9349563" y="0"/>
            <a:ext cx="2842437" cy="731463"/>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）全体計</a:t>
            </a:r>
            <a:r>
              <a:rPr lang="ja-JP" altLang="en-US" b="1" dirty="0" smtClean="0">
                <a:latin typeface="游ゴシック" panose="020B0400000000000000" pitchFamily="50" charset="-128"/>
                <a:ea typeface="游ゴシック" panose="020B0400000000000000" pitchFamily="50" charset="-128"/>
                <a:cs typeface="メイリオ"/>
              </a:rPr>
              <a:t>画</a:t>
            </a:r>
            <a:endParaRPr lang="ja-JP" altLang="en-US" b="1" dirty="0">
              <a:latin typeface="游ゴシック" panose="020B0400000000000000" pitchFamily="50" charset="-128"/>
              <a:ea typeface="游ゴシック" panose="020B0400000000000000" pitchFamily="50" charset="-128"/>
              <a:cs typeface="メイリオ"/>
            </a:endParaRPr>
          </a:p>
        </p:txBody>
      </p:sp>
      <p:sp>
        <p:nvSpPr>
          <p:cNvPr id="19" name="正方形/長方形 18">
            <a:extLst>
              <a:ext uri="{FF2B5EF4-FFF2-40B4-BE49-F238E27FC236}">
                <a16:creationId xmlns:a16="http://schemas.microsoft.com/office/drawing/2014/main" id="{56EB6ED4-8BFE-4823-8A76-D79C100B7AF0}"/>
              </a:ext>
            </a:extLst>
          </p:cNvPr>
          <p:cNvSpPr/>
          <p:nvPr/>
        </p:nvSpPr>
        <p:spPr>
          <a:xfrm>
            <a:off x="97651" y="4759632"/>
            <a:ext cx="4888199"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＜体制理由及び想定されるシナジー効果＞</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0" name="Rectangle 11">
            <a:extLst>
              <a:ext uri="{FF2B5EF4-FFF2-40B4-BE49-F238E27FC236}">
                <a16:creationId xmlns:a16="http://schemas.microsoft.com/office/drawing/2014/main" id="{05F68A1C-1509-45BF-98EF-A2D7F5AC649A}"/>
              </a:ext>
            </a:extLst>
          </p:cNvPr>
          <p:cNvSpPr/>
          <p:nvPr/>
        </p:nvSpPr>
        <p:spPr>
          <a:xfrm>
            <a:off x="112112" y="5159978"/>
            <a:ext cx="11930352" cy="1364647"/>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2" name="正方形/長方形 21">
            <a:extLst>
              <a:ext uri="{FF2B5EF4-FFF2-40B4-BE49-F238E27FC236}">
                <a16:creationId xmlns:a16="http://schemas.microsoft.com/office/drawing/2014/main" id="{56EB6ED4-8BFE-4823-8A76-D79C100B7AF0}"/>
              </a:ext>
            </a:extLst>
          </p:cNvPr>
          <p:cNvSpPr/>
          <p:nvPr/>
        </p:nvSpPr>
        <p:spPr>
          <a:xfrm>
            <a:off x="247187" y="5159978"/>
            <a:ext cx="10822896" cy="104875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rgbClr val="FF0000"/>
                </a:solidFill>
                <a:latin typeface="Meiryo UI" panose="020B0604030504040204" pitchFamily="50" charset="-128"/>
                <a:ea typeface="Meiryo UI" panose="020B0604030504040204" pitchFamily="50" charset="-128"/>
              </a:rPr>
              <a:t>記載内容</a:t>
            </a:r>
            <a:endParaRPr lang="en-US" altLang="ja-JP" sz="16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・継続的</a:t>
            </a:r>
            <a:r>
              <a:rPr lang="ja-JP" altLang="en-US" sz="1400" dirty="0">
                <a:solidFill>
                  <a:srgbClr val="FF0000"/>
                </a:solidFill>
                <a:latin typeface="Meiryo UI" panose="020B0604030504040204" pitchFamily="50" charset="-128"/>
                <a:ea typeface="Meiryo UI" panose="020B0604030504040204" pitchFamily="50" charset="-128"/>
              </a:rPr>
              <a:t>な事業推進に向けた組織体制の中で工夫されている点やそれぞれの事業者が組むことによる親和性やシナジー効果等を記載してください</a:t>
            </a:r>
            <a:r>
              <a:rPr lang="ja-JP" altLang="en-US" sz="1400" dirty="0" smtClean="0">
                <a:solidFill>
                  <a:srgbClr val="FF0000"/>
                </a:solidFill>
                <a:latin typeface="Meiryo UI" panose="020B0604030504040204" pitchFamily="50" charset="-128"/>
                <a:ea typeface="Meiryo UI" panose="020B0604030504040204" pitchFamily="50" charset="-128"/>
              </a:rPr>
              <a:t>。</a:t>
            </a:r>
            <a:endParaRPr lang="ja-JP" altLang="en-US" sz="1400" dirty="0">
              <a:solidFill>
                <a:srgbClr val="FF0000"/>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56EB6ED4-8BFE-4823-8A76-D79C100B7AF0}"/>
              </a:ext>
            </a:extLst>
          </p:cNvPr>
          <p:cNvSpPr/>
          <p:nvPr/>
        </p:nvSpPr>
        <p:spPr>
          <a:xfrm>
            <a:off x="112112" y="740676"/>
            <a:ext cx="4888199"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＜実施体制＞</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438325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16168" y="9236"/>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en-US" altLang="ja-JP" dirty="0" smtClean="0"/>
              <a:t>【</a:t>
            </a:r>
            <a:r>
              <a:rPr lang="ja-JP" altLang="en-US" dirty="0" smtClean="0"/>
              <a:t>ハード共通</a:t>
            </a:r>
            <a:r>
              <a:rPr lang="en-US" altLang="ja-JP" dirty="0" smtClean="0"/>
              <a:t>】</a:t>
            </a:r>
            <a:r>
              <a:rPr lang="ja-JP" altLang="en-US" dirty="0" smtClean="0"/>
              <a:t>整備</a:t>
            </a:r>
            <a:r>
              <a:rPr lang="ja-JP" altLang="en-US" dirty="0"/>
              <a:t>箇所がわかる図面</a:t>
            </a:r>
          </a:p>
        </p:txBody>
      </p:sp>
      <p:sp>
        <p:nvSpPr>
          <p:cNvPr id="5" name="Rectangle 12">
            <a:extLst>
              <a:ext uri="{FF2B5EF4-FFF2-40B4-BE49-F238E27FC236}">
                <a16:creationId xmlns:a16="http://schemas.microsoft.com/office/drawing/2014/main" id="{32E2B3D7-9979-40E9-A4C8-81EA6EF6F599}"/>
              </a:ext>
            </a:extLst>
          </p:cNvPr>
          <p:cNvSpPr/>
          <p:nvPr/>
        </p:nvSpPr>
        <p:spPr>
          <a:xfrm>
            <a:off x="7567301" y="86861"/>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様式３</a:t>
            </a:r>
            <a:r>
              <a:rPr lang="en-US" altLang="ja-JP" b="1" dirty="0" smtClean="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補助事業計画</a:t>
            </a:r>
          </a:p>
        </p:txBody>
      </p:sp>
      <p:sp>
        <p:nvSpPr>
          <p:cNvPr id="4"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a:xfrm>
            <a:off x="11582400" y="6509444"/>
            <a:ext cx="609600" cy="348557"/>
          </a:xfrm>
        </p:spPr>
        <p:txBody>
          <a:bodyPr/>
          <a:lstStyle/>
          <a:p>
            <a:pPr>
              <a:defRPr/>
            </a:pPr>
            <a:fld id="{7DE63CFC-9FCE-47C5-8094-560B20205859}" type="slidenum">
              <a:rPr lang="en-US" altLang="ja-JP" smtClean="0">
                <a:solidFill>
                  <a:srgbClr val="000000"/>
                </a:solidFill>
              </a:rPr>
              <a:pPr>
                <a:defRPr/>
              </a:pPr>
              <a:t>30</a:t>
            </a:fld>
            <a:endParaRPr lang="en-US" altLang="ja-JP">
              <a:solidFill>
                <a:srgbClr val="000000"/>
              </a:solidFill>
            </a:endParaRPr>
          </a:p>
        </p:txBody>
      </p:sp>
    </p:spTree>
    <p:extLst>
      <p:ext uri="{BB962C8B-B14F-4D97-AF65-F5344CB8AC3E}">
        <p14:creationId xmlns:p14="http://schemas.microsoft.com/office/powerpoint/2010/main" val="24366980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31</a:t>
            </a:fld>
            <a:endParaRPr lang="en-US" altLang="ja-JP">
              <a:solidFill>
                <a:srgbClr val="000000"/>
              </a:solidFill>
            </a:endParaRPr>
          </a:p>
        </p:txBody>
      </p:sp>
      <p:sp>
        <p:nvSpPr>
          <p:cNvPr id="5" name="テキスト ボックス 4"/>
          <p:cNvSpPr txBox="1"/>
          <p:nvPr/>
        </p:nvSpPr>
        <p:spPr bwMode="gray">
          <a:xfrm>
            <a:off x="2144973" y="1674673"/>
            <a:ext cx="7902054" cy="3508653"/>
          </a:xfrm>
          <a:prstGeom prst="rect">
            <a:avLst/>
          </a:prstGeom>
          <a:noFill/>
        </p:spPr>
        <p:txBody>
          <a:bodyPr wrap="square" rtlCol="0" anchor="ctr">
            <a:spAutoFit/>
          </a:bodyPr>
          <a:lstStyle/>
          <a:p>
            <a:pPr algn="ctr">
              <a:spcAft>
                <a:spcPts val="1200"/>
              </a:spcAft>
            </a:pPr>
            <a:r>
              <a:rPr lang="zh-TW" altLang="en-US" sz="4800" b="1" dirty="0" smtClean="0">
                <a:solidFill>
                  <a:srgbClr val="1D6FA9"/>
                </a:solidFill>
                <a:latin typeface="Meiryo UI" panose="020B0604030504040204" pitchFamily="50" charset="-128"/>
                <a:ea typeface="Meiryo UI" panose="020B0604030504040204" pitchFamily="50" charset="-128"/>
              </a:rPr>
              <a:t>②</a:t>
            </a:r>
            <a:r>
              <a:rPr lang="ja-JP" altLang="en-US" sz="4800" b="1" dirty="0">
                <a:solidFill>
                  <a:srgbClr val="1D6FA9"/>
                </a:solidFill>
                <a:latin typeface="Meiryo UI" panose="020B0604030504040204" pitchFamily="50" charset="-128"/>
                <a:ea typeface="Meiryo UI" panose="020B0604030504040204" pitchFamily="50" charset="-128"/>
              </a:rPr>
              <a:t>施設関連設備費</a:t>
            </a:r>
            <a:r>
              <a:rPr lang="ja-JP" altLang="en-US" sz="4800" b="1" dirty="0" smtClean="0">
                <a:solidFill>
                  <a:srgbClr val="1D6FA9"/>
                </a:solidFill>
                <a:latin typeface="Meiryo UI" panose="020B0604030504040204" pitchFamily="50" charset="-128"/>
                <a:ea typeface="Meiryo UI" panose="020B0604030504040204" pitchFamily="50" charset="-128"/>
              </a:rPr>
              <a:t>・</a:t>
            </a:r>
            <a:endParaRPr lang="en-US" altLang="ja-JP" sz="4800" b="1" dirty="0" smtClean="0">
              <a:solidFill>
                <a:srgbClr val="1D6FA9"/>
              </a:solidFill>
              <a:latin typeface="Meiryo UI" panose="020B0604030504040204" pitchFamily="50" charset="-128"/>
              <a:ea typeface="Meiryo UI" panose="020B0604030504040204" pitchFamily="50" charset="-128"/>
            </a:endParaRPr>
          </a:p>
          <a:p>
            <a:pPr algn="ctr">
              <a:spcAft>
                <a:spcPts val="1200"/>
              </a:spcAft>
            </a:pPr>
            <a:r>
              <a:rPr lang="ja-JP" altLang="en-US" sz="4800" b="1" dirty="0" smtClean="0">
                <a:solidFill>
                  <a:srgbClr val="1D6FA9"/>
                </a:solidFill>
                <a:latin typeface="Meiryo UI" panose="020B0604030504040204" pitchFamily="50" charset="-128"/>
                <a:ea typeface="Meiryo UI" panose="020B0604030504040204" pitchFamily="50" charset="-128"/>
              </a:rPr>
              <a:t>システム</a:t>
            </a:r>
            <a:r>
              <a:rPr lang="ja-JP" altLang="en-US" sz="4800" b="1" dirty="0">
                <a:solidFill>
                  <a:srgbClr val="1D6FA9"/>
                </a:solidFill>
                <a:latin typeface="Meiryo UI" panose="020B0604030504040204" pitchFamily="50" charset="-128"/>
                <a:ea typeface="Meiryo UI" panose="020B0604030504040204" pitchFamily="50" charset="-128"/>
              </a:rPr>
              <a:t>等</a:t>
            </a:r>
            <a:r>
              <a:rPr lang="ja-JP" altLang="en-US" sz="4800" b="1" dirty="0" smtClean="0">
                <a:solidFill>
                  <a:srgbClr val="1D6FA9"/>
                </a:solidFill>
                <a:latin typeface="Meiryo UI" panose="020B0604030504040204" pitchFamily="50" charset="-128"/>
                <a:ea typeface="Meiryo UI" panose="020B0604030504040204" pitchFamily="50" charset="-128"/>
              </a:rPr>
              <a:t>導入費用</a:t>
            </a:r>
            <a:endParaRPr lang="en-US" altLang="ja-JP" sz="4800" b="1" dirty="0" smtClean="0">
              <a:solidFill>
                <a:srgbClr val="1D6FA9"/>
              </a:solidFill>
              <a:latin typeface="Meiryo UI" panose="020B0604030504040204" pitchFamily="50" charset="-128"/>
              <a:ea typeface="Meiryo UI" panose="020B0604030504040204" pitchFamily="50" charset="-128"/>
            </a:endParaRPr>
          </a:p>
          <a:p>
            <a:pPr algn="ctr">
              <a:spcAft>
                <a:spcPts val="1200"/>
              </a:spcAft>
            </a:pPr>
            <a:r>
              <a:rPr lang="ja-JP" altLang="en-US" sz="4800" b="1" dirty="0" smtClean="0">
                <a:solidFill>
                  <a:srgbClr val="1D6FA9"/>
                </a:solidFill>
                <a:latin typeface="Meiryo UI" panose="020B0604030504040204" pitchFamily="50" charset="-128"/>
                <a:ea typeface="Meiryo UI" panose="020B0604030504040204" pitchFamily="50" charset="-128"/>
              </a:rPr>
              <a:t>（ハード）</a:t>
            </a:r>
            <a:endParaRPr lang="en-US" altLang="ja-JP" sz="4800" b="1" dirty="0" smtClean="0">
              <a:solidFill>
                <a:srgbClr val="1D6FA9"/>
              </a:solidFill>
              <a:latin typeface="Meiryo UI" panose="020B0604030504040204" pitchFamily="50" charset="-128"/>
              <a:ea typeface="Meiryo UI" panose="020B0604030504040204" pitchFamily="50" charset="-128"/>
            </a:endParaRPr>
          </a:p>
          <a:p>
            <a:pPr algn="ctr">
              <a:spcAft>
                <a:spcPts val="1200"/>
              </a:spcAft>
            </a:pPr>
            <a:r>
              <a:rPr lang="ja-JP" altLang="en-US" sz="4800" b="1" dirty="0" smtClean="0">
                <a:solidFill>
                  <a:srgbClr val="1D6FA9"/>
                </a:solidFill>
                <a:latin typeface="Meiryo UI" panose="020B0604030504040204" pitchFamily="50" charset="-128"/>
                <a:ea typeface="Meiryo UI" panose="020B0604030504040204" pitchFamily="50" charset="-128"/>
              </a:rPr>
              <a:t>（施設関連設備導入費）</a:t>
            </a:r>
            <a:endParaRPr lang="en-US" altLang="ja-JP" sz="4800" b="1" dirty="0" smtClean="0">
              <a:solidFill>
                <a:srgbClr val="1D6FA9"/>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620842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6923" y="0"/>
            <a:ext cx="10373901"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en-US" altLang="ja-JP" dirty="0" smtClean="0"/>
              <a:t>【</a:t>
            </a:r>
            <a:r>
              <a:rPr lang="ja-JP" altLang="en-US" dirty="0"/>
              <a:t> ②施設関連設備</a:t>
            </a:r>
            <a:r>
              <a:rPr lang="ja-JP" altLang="en-US" dirty="0" smtClean="0"/>
              <a:t>導入費 </a:t>
            </a:r>
            <a:r>
              <a:rPr lang="en-US" altLang="ja-JP" dirty="0" smtClean="0"/>
              <a:t>】</a:t>
            </a:r>
            <a:r>
              <a:rPr lang="ja-JP" altLang="en-US" dirty="0" smtClean="0"/>
              <a:t>補助</a:t>
            </a:r>
            <a:r>
              <a:rPr lang="ja-JP" altLang="en-US" dirty="0"/>
              <a:t>事業</a:t>
            </a:r>
            <a:r>
              <a:rPr lang="ja-JP" altLang="en-US" dirty="0" smtClean="0"/>
              <a:t>詳細①</a:t>
            </a:r>
            <a:endParaRPr lang="en-US" altLang="ja-JP" dirty="0"/>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32</a:t>
            </a:fld>
            <a:endParaRPr lang="en-US" altLang="ja-JP">
              <a:solidFill>
                <a:srgbClr val="000000"/>
              </a:solidFill>
            </a:endParaRPr>
          </a:p>
        </p:txBody>
      </p:sp>
      <p:sp>
        <p:nvSpPr>
          <p:cNvPr id="10" name="Rectangle 11">
            <a:extLst>
              <a:ext uri="{FF2B5EF4-FFF2-40B4-BE49-F238E27FC236}">
                <a16:creationId xmlns:a16="http://schemas.microsoft.com/office/drawing/2014/main" id="{05F68A1C-1509-45BF-98EF-A2D7F5AC649A}"/>
              </a:ext>
            </a:extLst>
          </p:cNvPr>
          <p:cNvSpPr/>
          <p:nvPr/>
        </p:nvSpPr>
        <p:spPr>
          <a:xfrm>
            <a:off x="176575" y="2770381"/>
            <a:ext cx="11796346" cy="3754245"/>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4" name="正方形/長方形 13">
            <a:extLst>
              <a:ext uri="{FF2B5EF4-FFF2-40B4-BE49-F238E27FC236}">
                <a16:creationId xmlns:a16="http://schemas.microsoft.com/office/drawing/2014/main" id="{56EB6ED4-8BFE-4823-8A76-D79C100B7AF0}"/>
              </a:ext>
            </a:extLst>
          </p:cNvPr>
          <p:cNvSpPr/>
          <p:nvPr/>
        </p:nvSpPr>
        <p:spPr>
          <a:xfrm>
            <a:off x="176574" y="2373658"/>
            <a:ext cx="2782157" cy="51486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solidFill>
                <a:latin typeface="Meiryo UI" panose="020B0604030504040204" pitchFamily="50" charset="-128"/>
                <a:ea typeface="Meiryo UI" panose="020B0604030504040204" pitchFamily="50" charset="-128"/>
              </a:rPr>
              <a:t>＜事業内容＞</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4" name="Rectangle 12">
            <a:extLst>
              <a:ext uri="{FF2B5EF4-FFF2-40B4-BE49-F238E27FC236}">
                <a16:creationId xmlns:a16="http://schemas.microsoft.com/office/drawing/2014/main" id="{32E2B3D7-9979-40E9-A4C8-81EA6EF6F599}"/>
              </a:ext>
            </a:extLst>
          </p:cNvPr>
          <p:cNvSpPr/>
          <p:nvPr/>
        </p:nvSpPr>
        <p:spPr>
          <a:xfrm>
            <a:off x="7567301" y="86861"/>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（様式３</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）補助事業計画</a:t>
            </a:r>
          </a:p>
        </p:txBody>
      </p:sp>
      <p:graphicFrame>
        <p:nvGraphicFramePr>
          <p:cNvPr id="25" name="表 24"/>
          <p:cNvGraphicFramePr>
            <a:graphicFrameLocks noGrp="1"/>
          </p:cNvGraphicFramePr>
          <p:nvPr>
            <p:extLst>
              <p:ext uri="{D42A27DB-BD31-4B8C-83A1-F6EECF244321}">
                <p14:modId xmlns:p14="http://schemas.microsoft.com/office/powerpoint/2010/main" val="3732770774"/>
              </p:ext>
            </p:extLst>
          </p:nvPr>
        </p:nvGraphicFramePr>
        <p:xfrm>
          <a:off x="176574" y="880601"/>
          <a:ext cx="6656305" cy="1493056"/>
        </p:xfrm>
        <a:graphic>
          <a:graphicData uri="http://schemas.openxmlformats.org/drawingml/2006/table">
            <a:tbl>
              <a:tblPr firstRow="1" bandRow="1">
                <a:tableStyleId>{073A0DAA-6AF3-43AB-8588-CEC1D06C72B9}</a:tableStyleId>
              </a:tblPr>
              <a:tblGrid>
                <a:gridCol w="2209875">
                  <a:extLst>
                    <a:ext uri="{9D8B030D-6E8A-4147-A177-3AD203B41FA5}">
                      <a16:colId xmlns:a16="http://schemas.microsoft.com/office/drawing/2014/main" val="1554784241"/>
                    </a:ext>
                  </a:extLst>
                </a:gridCol>
                <a:gridCol w="885071">
                  <a:extLst>
                    <a:ext uri="{9D8B030D-6E8A-4147-A177-3AD203B41FA5}">
                      <a16:colId xmlns:a16="http://schemas.microsoft.com/office/drawing/2014/main" val="1009877257"/>
                    </a:ext>
                  </a:extLst>
                </a:gridCol>
                <a:gridCol w="3561359">
                  <a:extLst>
                    <a:ext uri="{9D8B030D-6E8A-4147-A177-3AD203B41FA5}">
                      <a16:colId xmlns:a16="http://schemas.microsoft.com/office/drawing/2014/main" val="174965245"/>
                    </a:ext>
                  </a:extLst>
                </a:gridCol>
              </a:tblGrid>
              <a:tr h="373264">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補助事業名（</a:t>
                      </a:r>
                      <a:r>
                        <a:rPr kumimoji="1" lang="en-US" altLang="ja-JP" sz="1600" b="1" dirty="0" smtClean="0">
                          <a:solidFill>
                            <a:schemeClr val="bg1"/>
                          </a:solidFill>
                          <a:latin typeface="Meiryo UI" panose="020B0604030504040204" pitchFamily="50" charset="-128"/>
                          <a:ea typeface="Meiryo UI" panose="020B0604030504040204" pitchFamily="50" charset="-128"/>
                        </a:rPr>
                        <a:t>No.)</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r>
                        <a:rPr lang="en-US" altLang="ja-JP" sz="1400" b="0" u="none" dirty="0" smtClean="0">
                          <a:solidFill>
                            <a:schemeClr val="tx1">
                              <a:lumMod val="75000"/>
                              <a:lumOff val="25000"/>
                            </a:schemeClr>
                          </a:solidFill>
                          <a:latin typeface="Meiryo UI" panose="020B0604030504040204" pitchFamily="50" charset="-128"/>
                          <a:ea typeface="Meiryo UI" panose="020B0604030504040204" pitchFamily="50" charset="-128"/>
                        </a:rPr>
                        <a:t>No.</a:t>
                      </a:r>
                      <a:endParaRPr lang="ja-JP" altLang="en-US" sz="1400" b="0" u="none"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ja-JP" altLang="en-US" sz="1400" b="0" u="sng"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42585901"/>
                  </a:ext>
                </a:extLst>
              </a:tr>
              <a:tr h="373264">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補助申請者</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2">
                  <a:txBody>
                    <a:bodyPr/>
                    <a:lstStyle/>
                    <a:p>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854480952"/>
                  </a:ext>
                </a:extLst>
              </a:tr>
              <a:tr h="373264">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対象施設名</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2">
                  <a:txBody>
                    <a:bodyPr/>
                    <a:lstStyle/>
                    <a:p>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483300283"/>
                  </a:ext>
                </a:extLst>
              </a:tr>
              <a:tr h="373264">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補助事業実施期間</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2">
                  <a:txBody>
                    <a:bodyPr/>
                    <a:lstStyle/>
                    <a:p>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令和　　年　　月　　日～令和　　年　　月　　日</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516310597"/>
                  </a:ext>
                </a:extLst>
              </a:tr>
            </a:tbl>
          </a:graphicData>
        </a:graphic>
      </p:graphicFrame>
      <p:graphicFrame>
        <p:nvGraphicFramePr>
          <p:cNvPr id="27" name="表 26"/>
          <p:cNvGraphicFramePr>
            <a:graphicFrameLocks noGrp="1"/>
          </p:cNvGraphicFramePr>
          <p:nvPr>
            <p:extLst/>
          </p:nvPr>
        </p:nvGraphicFramePr>
        <p:xfrm>
          <a:off x="7013749" y="880601"/>
          <a:ext cx="4959172" cy="1828800"/>
        </p:xfrm>
        <a:graphic>
          <a:graphicData uri="http://schemas.openxmlformats.org/drawingml/2006/table">
            <a:tbl>
              <a:tblPr firstRow="1" bandRow="1">
                <a:tableStyleId>{073A0DAA-6AF3-43AB-8588-CEC1D06C72B9}</a:tableStyleId>
              </a:tblPr>
              <a:tblGrid>
                <a:gridCol w="964642">
                  <a:extLst>
                    <a:ext uri="{9D8B030D-6E8A-4147-A177-3AD203B41FA5}">
                      <a16:colId xmlns:a16="http://schemas.microsoft.com/office/drawing/2014/main" val="1009877257"/>
                    </a:ext>
                  </a:extLst>
                </a:gridCol>
                <a:gridCol w="2552282">
                  <a:extLst>
                    <a:ext uri="{9D8B030D-6E8A-4147-A177-3AD203B41FA5}">
                      <a16:colId xmlns:a16="http://schemas.microsoft.com/office/drawing/2014/main" val="2152198639"/>
                    </a:ext>
                  </a:extLst>
                </a:gridCol>
                <a:gridCol w="1442248">
                  <a:extLst>
                    <a:ext uri="{9D8B030D-6E8A-4147-A177-3AD203B41FA5}">
                      <a16:colId xmlns:a16="http://schemas.microsoft.com/office/drawing/2014/main" val="2117194337"/>
                    </a:ext>
                  </a:extLst>
                </a:gridCol>
              </a:tblGrid>
              <a:tr h="272762">
                <a:tc gridSpan="2">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費用総額</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hMerge="1">
                  <a:txBody>
                    <a:bodyPr/>
                    <a:lstStyle/>
                    <a:p>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kumimoji="1" lang="ja-JP" altLang="en-US" sz="1400" b="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6266390"/>
                  </a:ext>
                </a:extLst>
              </a:tr>
              <a:tr h="272762">
                <a:tc rowSpan="3">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自主財源</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r>
                        <a:rPr kumimoji="1" lang="ja-JP" altLang="en-US" sz="1400" b="0" dirty="0" smtClean="0">
                          <a:solidFill>
                            <a:schemeClr val="tx1">
                              <a:lumMod val="75000"/>
                              <a:lumOff val="25000"/>
                            </a:schemeClr>
                          </a:solidFill>
                          <a:latin typeface="Meiryo UI" panose="020B0604030504040204" pitchFamily="50" charset="-128"/>
                          <a:ea typeface="Meiryo UI" panose="020B0604030504040204" pitchFamily="50" charset="-128"/>
                        </a:rPr>
                        <a:t>自己資金</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kumimoji="1" lang="ja-JP" altLang="en-US" sz="1400" b="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106417"/>
                  </a:ext>
                </a:extLst>
              </a:tr>
              <a:tr h="272762">
                <a:tc vMerge="1">
                  <a:txBody>
                    <a:bodyPr/>
                    <a:lstStyle/>
                    <a:p>
                      <a:endParaRPr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金融機関借入</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4480952"/>
                  </a:ext>
                </a:extLst>
              </a:tr>
              <a:tr h="272762">
                <a:tc vMerge="1">
                  <a:txBody>
                    <a:bodyPr/>
                    <a:lstStyle/>
                    <a:p>
                      <a:endParaRPr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その他（　　　　　　　　　　　　　）</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3300283"/>
                  </a:ext>
                </a:extLst>
              </a:tr>
              <a:tr h="272762">
                <a:tc rowSpan="2">
                  <a:txBody>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rPr>
                        <a:t>県補助金</a:t>
                      </a:r>
                      <a:endParaRPr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rPr>
                        <a:t>補助対象経費</a:t>
                      </a:r>
                      <a:endParaRPr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rPr>
                        <a:t>補助申請額</a:t>
                      </a:r>
                      <a:endParaRPr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extLst>
                  <a:ext uri="{0D108BD9-81ED-4DB2-BD59-A6C34878D82A}">
                    <a16:rowId xmlns:a16="http://schemas.microsoft.com/office/drawing/2014/main" val="2374186379"/>
                  </a:ext>
                </a:extLst>
              </a:tr>
              <a:tr h="272762">
                <a:tc vMerge="1">
                  <a:txBody>
                    <a:bodyPr/>
                    <a:lstStyle/>
                    <a:p>
                      <a:pPr algn="ctr"/>
                      <a:endParaRPr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05876619"/>
                  </a:ext>
                </a:extLst>
              </a:tr>
            </a:tbl>
          </a:graphicData>
        </a:graphic>
      </p:graphicFrame>
      <p:sp>
        <p:nvSpPr>
          <p:cNvPr id="13" name="正方形/長方形 12">
            <a:extLst>
              <a:ext uri="{FF2B5EF4-FFF2-40B4-BE49-F238E27FC236}">
                <a16:creationId xmlns:a16="http://schemas.microsoft.com/office/drawing/2014/main" id="{56EB6ED4-8BFE-4823-8A76-D79C100B7AF0}"/>
              </a:ext>
            </a:extLst>
          </p:cNvPr>
          <p:cNvSpPr/>
          <p:nvPr/>
        </p:nvSpPr>
        <p:spPr>
          <a:xfrm>
            <a:off x="340489" y="2840092"/>
            <a:ext cx="6974711" cy="213518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rgbClr val="FF0000"/>
                </a:solidFill>
                <a:latin typeface="Meiryo UI" panose="020B0604030504040204" pitchFamily="50" charset="-128"/>
                <a:ea typeface="Meiryo UI" panose="020B0604030504040204" pitchFamily="50" charset="-128"/>
              </a:rPr>
              <a:t>記載内容</a:t>
            </a:r>
            <a:endParaRPr lang="en-US" altLang="ja-JP" sz="1600" b="1" dirty="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a:solidFill>
                  <a:srgbClr val="FF0000"/>
                </a:solidFill>
                <a:latin typeface="Meiryo UI" panose="020B0604030504040204" pitchFamily="50" charset="-128"/>
                <a:ea typeface="Meiryo UI" panose="020B0604030504040204" pitchFamily="50" charset="-128"/>
              </a:rPr>
              <a:t>・導入設備や工事箇所</a:t>
            </a:r>
            <a:endParaRPr lang="en-US" altLang="ja-JP" sz="1400" dirty="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a:solidFill>
                  <a:srgbClr val="FF0000"/>
                </a:solidFill>
                <a:latin typeface="Meiryo UI" panose="020B0604030504040204" pitchFamily="50" charset="-128"/>
                <a:ea typeface="Meiryo UI" panose="020B0604030504040204" pitchFamily="50" charset="-128"/>
              </a:rPr>
              <a:t>・内装のイメージを変えるような場合</a:t>
            </a:r>
            <a:r>
              <a:rPr lang="ja-JP" altLang="en-US" sz="1400">
                <a:solidFill>
                  <a:srgbClr val="FF0000"/>
                </a:solidFill>
                <a:latin typeface="Meiryo UI" panose="020B0604030504040204" pitchFamily="50" charset="-128"/>
                <a:ea typeface="Meiryo UI" panose="020B0604030504040204" pitchFamily="50" charset="-128"/>
              </a:rPr>
              <a:t>には、設備導入後のイメージ</a:t>
            </a:r>
            <a:r>
              <a:rPr lang="ja-JP" altLang="en-US" sz="1400" dirty="0">
                <a:solidFill>
                  <a:srgbClr val="FF0000"/>
                </a:solidFill>
                <a:latin typeface="Meiryo UI" panose="020B0604030504040204" pitchFamily="50" charset="-128"/>
                <a:ea typeface="Meiryo UI" panose="020B0604030504040204" pitchFamily="50" charset="-128"/>
              </a:rPr>
              <a:t>が分かるよう写真等も盛り込む</a:t>
            </a:r>
            <a:endParaRPr lang="en-US" altLang="ja-JP" sz="1400" dirty="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endParaRPr lang="en-US" altLang="ja-JP" sz="14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513155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6924" y="0"/>
            <a:ext cx="10287450"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en-US" altLang="ja-JP" dirty="0" smtClean="0"/>
              <a:t>【</a:t>
            </a:r>
            <a:r>
              <a:rPr lang="ja-JP" altLang="en-US" dirty="0"/>
              <a:t> ②施設関連設備</a:t>
            </a:r>
            <a:r>
              <a:rPr lang="ja-JP" altLang="en-US" dirty="0" smtClean="0"/>
              <a:t>導入費</a:t>
            </a:r>
            <a:r>
              <a:rPr lang="en-US" altLang="ja-JP" dirty="0" smtClean="0"/>
              <a:t>】</a:t>
            </a:r>
            <a:r>
              <a:rPr lang="ja-JP" altLang="en-US" dirty="0" smtClean="0"/>
              <a:t>補助</a:t>
            </a:r>
            <a:r>
              <a:rPr lang="ja-JP" altLang="en-US" dirty="0"/>
              <a:t>事業</a:t>
            </a:r>
            <a:r>
              <a:rPr lang="ja-JP" altLang="en-US" dirty="0" smtClean="0"/>
              <a:t>詳細②</a:t>
            </a:r>
            <a:endParaRPr lang="en-US" altLang="ja-JP" dirty="0"/>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33</a:t>
            </a:fld>
            <a:endParaRPr lang="en-US" altLang="ja-JP">
              <a:solidFill>
                <a:srgbClr val="000000"/>
              </a:solidFill>
            </a:endParaRPr>
          </a:p>
        </p:txBody>
      </p:sp>
      <p:sp>
        <p:nvSpPr>
          <p:cNvPr id="24" name="Rectangle 12">
            <a:extLst>
              <a:ext uri="{FF2B5EF4-FFF2-40B4-BE49-F238E27FC236}">
                <a16:creationId xmlns:a16="http://schemas.microsoft.com/office/drawing/2014/main" id="{32E2B3D7-9979-40E9-A4C8-81EA6EF6F599}"/>
              </a:ext>
            </a:extLst>
          </p:cNvPr>
          <p:cNvSpPr/>
          <p:nvPr/>
        </p:nvSpPr>
        <p:spPr>
          <a:xfrm>
            <a:off x="7567301" y="86861"/>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（様式３</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）補助事業計画</a:t>
            </a:r>
          </a:p>
        </p:txBody>
      </p:sp>
      <p:sp>
        <p:nvSpPr>
          <p:cNvPr id="13" name="正方形/長方形 12">
            <a:extLst>
              <a:ext uri="{FF2B5EF4-FFF2-40B4-BE49-F238E27FC236}">
                <a16:creationId xmlns:a16="http://schemas.microsoft.com/office/drawing/2014/main" id="{56EB6ED4-8BFE-4823-8A76-D79C100B7AF0}"/>
              </a:ext>
            </a:extLst>
          </p:cNvPr>
          <p:cNvSpPr/>
          <p:nvPr/>
        </p:nvSpPr>
        <p:spPr>
          <a:xfrm>
            <a:off x="373997" y="1889852"/>
            <a:ext cx="6261460" cy="279390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rgbClr val="FF0000"/>
                </a:solidFill>
                <a:latin typeface="Meiryo UI" panose="020B0604030504040204" pitchFamily="50" charset="-128"/>
                <a:ea typeface="Meiryo UI" panose="020B0604030504040204" pitchFamily="50" charset="-128"/>
              </a:rPr>
              <a:t>記載内容</a:t>
            </a:r>
            <a:endParaRPr lang="en-US" altLang="ja-JP" sz="16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・地域</a:t>
            </a:r>
            <a:r>
              <a:rPr lang="ja-JP" altLang="en-US" sz="1400" dirty="0">
                <a:solidFill>
                  <a:srgbClr val="FF0000"/>
                </a:solidFill>
                <a:latin typeface="Meiryo UI" panose="020B0604030504040204" pitchFamily="50" charset="-128"/>
                <a:ea typeface="Meiryo UI" panose="020B0604030504040204" pitchFamily="50" charset="-128"/>
              </a:rPr>
              <a:t>まるごとホテルの実施に必要な補助事業である理由</a:t>
            </a:r>
            <a:endParaRPr lang="en-US" altLang="ja-JP" sz="1400" dirty="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a:solidFill>
                  <a:srgbClr val="FF0000"/>
                </a:solidFill>
                <a:latin typeface="Meiryo UI" panose="020B0604030504040204" pitchFamily="50" charset="-128"/>
                <a:ea typeface="Meiryo UI" panose="020B0604030504040204" pitchFamily="50" charset="-128"/>
              </a:rPr>
              <a:t>（補助対象となる</a:t>
            </a:r>
            <a:r>
              <a:rPr lang="ja-JP" altLang="en-US" sz="1400" dirty="0" smtClean="0">
                <a:solidFill>
                  <a:srgbClr val="FF0000"/>
                </a:solidFill>
                <a:latin typeface="Meiryo UI" panose="020B0604030504040204" pitchFamily="50" charset="-128"/>
                <a:ea typeface="Meiryo UI" panose="020B0604030504040204" pitchFamily="50" charset="-128"/>
              </a:rPr>
              <a:t>施設と</a:t>
            </a:r>
            <a:r>
              <a:rPr lang="ja-JP" altLang="en-US" sz="1400" dirty="0">
                <a:solidFill>
                  <a:srgbClr val="FF0000"/>
                </a:solidFill>
                <a:latin typeface="Meiryo UI" panose="020B0604030504040204" pitchFamily="50" charset="-128"/>
                <a:ea typeface="Meiryo UI" panose="020B0604030504040204" pitchFamily="50" charset="-128"/>
              </a:rPr>
              <a:t>の関連性を</a:t>
            </a:r>
            <a:r>
              <a:rPr lang="ja-JP" altLang="en-US" sz="1400" dirty="0" smtClean="0">
                <a:solidFill>
                  <a:srgbClr val="FF0000"/>
                </a:solidFill>
                <a:latin typeface="Meiryo UI" panose="020B0604030504040204" pitchFamily="50" charset="-128"/>
                <a:ea typeface="Meiryo UI" panose="020B0604030504040204" pitchFamily="50" charset="-128"/>
              </a:rPr>
              <a:t>示し、まるごと</a:t>
            </a:r>
            <a:r>
              <a:rPr lang="ja-JP" altLang="en-US" sz="1400" dirty="0">
                <a:solidFill>
                  <a:srgbClr val="FF0000"/>
                </a:solidFill>
                <a:latin typeface="Meiryo UI" panose="020B0604030504040204" pitchFamily="50" charset="-128"/>
                <a:ea typeface="Meiryo UI" panose="020B0604030504040204" pitchFamily="50" charset="-128"/>
              </a:rPr>
              <a:t>ホテル</a:t>
            </a:r>
            <a:r>
              <a:rPr lang="ja-JP" altLang="en-US" sz="1400" dirty="0" smtClean="0">
                <a:solidFill>
                  <a:srgbClr val="FF0000"/>
                </a:solidFill>
                <a:latin typeface="Meiryo UI" panose="020B0604030504040204" pitchFamily="50" charset="-128"/>
                <a:ea typeface="Meiryo UI" panose="020B0604030504040204" pitchFamily="50" charset="-128"/>
              </a:rPr>
              <a:t>事業の開始による宿泊客</a:t>
            </a:r>
            <a:r>
              <a:rPr lang="ja-JP" altLang="en-US" sz="1400" dirty="0">
                <a:solidFill>
                  <a:srgbClr val="FF0000"/>
                </a:solidFill>
                <a:latin typeface="Meiryo UI" panose="020B0604030504040204" pitchFamily="50" charset="-128"/>
                <a:ea typeface="Meiryo UI" panose="020B0604030504040204" pitchFamily="50" charset="-128"/>
              </a:rPr>
              <a:t>や</a:t>
            </a:r>
            <a:r>
              <a:rPr lang="ja-JP" altLang="en-US" sz="1400" dirty="0" smtClean="0">
                <a:solidFill>
                  <a:srgbClr val="FF0000"/>
                </a:solidFill>
                <a:latin typeface="Meiryo UI" panose="020B0604030504040204" pitchFamily="50" charset="-128"/>
                <a:ea typeface="Meiryo UI" panose="020B0604030504040204" pitchFamily="50" charset="-128"/>
              </a:rPr>
              <a:t>観光客の増加</a:t>
            </a:r>
            <a:r>
              <a:rPr lang="ja-JP" altLang="en-US" sz="1400" dirty="0">
                <a:solidFill>
                  <a:srgbClr val="FF0000"/>
                </a:solidFill>
                <a:latin typeface="Meiryo UI" panose="020B0604030504040204" pitchFamily="50" charset="-128"/>
                <a:ea typeface="Meiryo UI" panose="020B0604030504040204" pitchFamily="50" charset="-128"/>
              </a:rPr>
              <a:t>等に対応するため</a:t>
            </a:r>
            <a:r>
              <a:rPr lang="ja-JP" altLang="en-US" sz="1400" dirty="0" smtClean="0">
                <a:solidFill>
                  <a:srgbClr val="FF0000"/>
                </a:solidFill>
                <a:latin typeface="Meiryo UI" panose="020B0604030504040204" pitchFamily="50" charset="-128"/>
                <a:ea typeface="Meiryo UI" panose="020B0604030504040204" pitchFamily="50" charset="-128"/>
              </a:rPr>
              <a:t>に必要である旨が分かるように記載すること。）</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（内装のイメージを変えるような場合は</a:t>
            </a:r>
            <a:r>
              <a:rPr lang="ja-JP" altLang="en-US" sz="1400" dirty="0">
                <a:solidFill>
                  <a:srgbClr val="FF0000"/>
                </a:solidFill>
                <a:latin typeface="Meiryo UI" panose="020B0604030504040204" pitchFamily="50" charset="-128"/>
                <a:ea typeface="Meiryo UI" panose="020B0604030504040204" pitchFamily="50" charset="-128"/>
              </a:rPr>
              <a:t>、</a:t>
            </a:r>
            <a:r>
              <a:rPr lang="ja-JP" altLang="en-US" sz="1400" dirty="0" smtClean="0">
                <a:solidFill>
                  <a:srgbClr val="FF0000"/>
                </a:solidFill>
                <a:latin typeface="Meiryo UI" panose="020B0604030504040204" pitchFamily="50" charset="-128"/>
                <a:ea typeface="Meiryo UI" panose="020B0604030504040204" pitchFamily="50" charset="-128"/>
              </a:rPr>
              <a:t>コンセプトやターゲット等との整合性を示すこと。）</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（様式１）全体計画のパッケージプラン概要＜パッケージに含まれるサービス一覧＞に記載のサービスに関連する補助事業である場合は、そのサービス名が分かるように記載してください。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endParaRPr lang="en-US" altLang="ja-JP" sz="1400" dirty="0" smtClean="0">
              <a:solidFill>
                <a:srgbClr val="FF0000"/>
              </a:solidFill>
              <a:latin typeface="Meiryo UI" panose="020B0604030504040204" pitchFamily="50" charset="-128"/>
              <a:ea typeface="Meiryo UI" panose="020B0604030504040204" pitchFamily="50" charset="-128"/>
            </a:endParaRPr>
          </a:p>
        </p:txBody>
      </p:sp>
      <p:sp>
        <p:nvSpPr>
          <p:cNvPr id="26" name="Rectangle 11">
            <a:extLst>
              <a:ext uri="{FF2B5EF4-FFF2-40B4-BE49-F238E27FC236}">
                <a16:creationId xmlns:a16="http://schemas.microsoft.com/office/drawing/2014/main" id="{05F68A1C-1509-45BF-98EF-A2D7F5AC649A}"/>
              </a:ext>
            </a:extLst>
          </p:cNvPr>
          <p:cNvSpPr/>
          <p:nvPr/>
        </p:nvSpPr>
        <p:spPr>
          <a:xfrm>
            <a:off x="176575" y="1787704"/>
            <a:ext cx="6656304" cy="3633839"/>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7" name="正方形/長方形 26">
            <a:extLst>
              <a:ext uri="{FF2B5EF4-FFF2-40B4-BE49-F238E27FC236}">
                <a16:creationId xmlns:a16="http://schemas.microsoft.com/office/drawing/2014/main" id="{56EB6ED4-8BFE-4823-8A76-D79C100B7AF0}"/>
              </a:ext>
            </a:extLst>
          </p:cNvPr>
          <p:cNvSpPr/>
          <p:nvPr/>
        </p:nvSpPr>
        <p:spPr>
          <a:xfrm>
            <a:off x="169627" y="1374988"/>
            <a:ext cx="4179116" cy="51486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＜地域まるごとホテルの実施に必要な理由＞</a:t>
            </a:r>
            <a:endParaRPr lang="en-US" altLang="ja-JP" sz="1400" dirty="0">
              <a:solidFill>
                <a:schemeClr val="tx1"/>
              </a:solidFill>
              <a:latin typeface="Meiryo UI" panose="020B0604030504040204" pitchFamily="50" charset="-128"/>
              <a:ea typeface="Meiryo UI" panose="020B0604030504040204" pitchFamily="50" charset="-128"/>
            </a:endParaRPr>
          </a:p>
        </p:txBody>
      </p:sp>
      <p:graphicFrame>
        <p:nvGraphicFramePr>
          <p:cNvPr id="29" name="表 28"/>
          <p:cNvGraphicFramePr>
            <a:graphicFrameLocks noGrp="1"/>
          </p:cNvGraphicFramePr>
          <p:nvPr>
            <p:extLst>
              <p:ext uri="{D42A27DB-BD31-4B8C-83A1-F6EECF244321}">
                <p14:modId xmlns:p14="http://schemas.microsoft.com/office/powerpoint/2010/main" val="3301940360"/>
              </p:ext>
            </p:extLst>
          </p:nvPr>
        </p:nvGraphicFramePr>
        <p:xfrm>
          <a:off x="176574" y="880600"/>
          <a:ext cx="11792644" cy="444953"/>
        </p:xfrm>
        <a:graphic>
          <a:graphicData uri="http://schemas.openxmlformats.org/drawingml/2006/table">
            <a:tbl>
              <a:tblPr firstRow="1" bandRow="1">
                <a:tableStyleId>{073A0DAA-6AF3-43AB-8588-CEC1D06C72B9}</a:tableStyleId>
              </a:tblPr>
              <a:tblGrid>
                <a:gridCol w="3915125">
                  <a:extLst>
                    <a:ext uri="{9D8B030D-6E8A-4147-A177-3AD203B41FA5}">
                      <a16:colId xmlns:a16="http://schemas.microsoft.com/office/drawing/2014/main" val="1554784241"/>
                    </a:ext>
                  </a:extLst>
                </a:gridCol>
                <a:gridCol w="845662">
                  <a:extLst>
                    <a:ext uri="{9D8B030D-6E8A-4147-A177-3AD203B41FA5}">
                      <a16:colId xmlns:a16="http://schemas.microsoft.com/office/drawing/2014/main" val="1009877257"/>
                    </a:ext>
                  </a:extLst>
                </a:gridCol>
                <a:gridCol w="7031857">
                  <a:extLst>
                    <a:ext uri="{9D8B030D-6E8A-4147-A177-3AD203B41FA5}">
                      <a16:colId xmlns:a16="http://schemas.microsoft.com/office/drawing/2014/main" val="174965245"/>
                    </a:ext>
                  </a:extLst>
                </a:gridCol>
              </a:tblGrid>
              <a:tr h="444953">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補助事業名（</a:t>
                      </a:r>
                      <a:r>
                        <a:rPr kumimoji="1" lang="en-US" altLang="ja-JP" sz="1600" b="1" dirty="0" smtClean="0">
                          <a:solidFill>
                            <a:schemeClr val="bg1"/>
                          </a:solidFill>
                          <a:latin typeface="Meiryo UI" panose="020B0604030504040204" pitchFamily="50" charset="-128"/>
                          <a:ea typeface="Meiryo UI" panose="020B0604030504040204" pitchFamily="50" charset="-128"/>
                        </a:rPr>
                        <a:t>No.)</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r>
                        <a:rPr lang="en-US" altLang="ja-JP" sz="1400" b="0" u="none" dirty="0" smtClean="0">
                          <a:solidFill>
                            <a:schemeClr val="tx1">
                              <a:lumMod val="75000"/>
                              <a:lumOff val="25000"/>
                            </a:schemeClr>
                          </a:solidFill>
                          <a:latin typeface="Meiryo UI" panose="020B0604030504040204" pitchFamily="50" charset="-128"/>
                          <a:ea typeface="Meiryo UI" panose="020B0604030504040204" pitchFamily="50" charset="-128"/>
                        </a:rPr>
                        <a:t>No.</a:t>
                      </a:r>
                      <a:endParaRPr lang="ja-JP" altLang="en-US" sz="1400" b="0" u="none"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ja-JP" altLang="en-US" sz="1400" b="0" u="sng"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42585901"/>
                  </a:ext>
                </a:extLst>
              </a:tr>
            </a:tbl>
          </a:graphicData>
        </a:graphic>
      </p:graphicFrame>
      <p:sp>
        <p:nvSpPr>
          <p:cNvPr id="31" name="Rectangle 11">
            <a:extLst>
              <a:ext uri="{FF2B5EF4-FFF2-40B4-BE49-F238E27FC236}">
                <a16:creationId xmlns:a16="http://schemas.microsoft.com/office/drawing/2014/main" id="{05F68A1C-1509-45BF-98EF-A2D7F5AC649A}"/>
              </a:ext>
            </a:extLst>
          </p:cNvPr>
          <p:cNvSpPr/>
          <p:nvPr/>
        </p:nvSpPr>
        <p:spPr>
          <a:xfrm>
            <a:off x="7013748" y="1787704"/>
            <a:ext cx="4959175" cy="3633840"/>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32" name="正方形/長方形 31">
            <a:extLst>
              <a:ext uri="{FF2B5EF4-FFF2-40B4-BE49-F238E27FC236}">
                <a16:creationId xmlns:a16="http://schemas.microsoft.com/office/drawing/2014/main" id="{56EB6ED4-8BFE-4823-8A76-D79C100B7AF0}"/>
              </a:ext>
            </a:extLst>
          </p:cNvPr>
          <p:cNvSpPr/>
          <p:nvPr/>
        </p:nvSpPr>
        <p:spPr>
          <a:xfrm>
            <a:off x="7015600" y="1384060"/>
            <a:ext cx="4955470" cy="43690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solidFill>
                <a:latin typeface="Meiryo UI" panose="020B0604030504040204" pitchFamily="50" charset="-128"/>
                <a:ea typeface="Meiryo UI" panose="020B0604030504040204" pitchFamily="50" charset="-128"/>
              </a:rPr>
              <a:t>＜効果＞</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33" name="object 7"/>
          <p:cNvSpPr txBox="1">
            <a:spLocks/>
          </p:cNvSpPr>
          <p:nvPr/>
        </p:nvSpPr>
        <p:spPr>
          <a:xfrm>
            <a:off x="206463" y="6050278"/>
            <a:ext cx="11762756" cy="384107"/>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a:t>■補助の内容が全体計画に沿った内容であり、地域まるごとホテル事業の実施に必要なものであるか、補助事業の実施の効果が地域にとってもプラスの効果を与えるかを</a:t>
            </a:r>
            <a:endParaRPr lang="en-US" altLang="ja-JP" sz="1400" dirty="0"/>
          </a:p>
          <a:p>
            <a:pPr marL="0" indent="0">
              <a:lnSpc>
                <a:spcPts val="800"/>
              </a:lnSpc>
              <a:buNone/>
            </a:pPr>
            <a:r>
              <a:rPr lang="ja-JP" altLang="en-US" sz="1400"/>
              <a:t>確認するためのページ</a:t>
            </a:r>
            <a:r>
              <a:rPr lang="ja-JP" altLang="en-US" sz="1400" dirty="0"/>
              <a:t>です。</a:t>
            </a:r>
            <a:endParaRPr lang="en-US" altLang="ja-JP" sz="1400" dirty="0"/>
          </a:p>
        </p:txBody>
      </p:sp>
      <p:sp>
        <p:nvSpPr>
          <p:cNvPr id="34" name="正方形/長方形 33"/>
          <p:cNvSpPr/>
          <p:nvPr/>
        </p:nvSpPr>
        <p:spPr>
          <a:xfrm>
            <a:off x="169627" y="5555911"/>
            <a:ext cx="11799591"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35" name="正方形/長方形 34"/>
          <p:cNvSpPr/>
          <p:nvPr/>
        </p:nvSpPr>
        <p:spPr>
          <a:xfrm>
            <a:off x="169629" y="5555911"/>
            <a:ext cx="11799590" cy="953533"/>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430772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6924"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en-US" altLang="ja-JP" dirty="0" smtClean="0"/>
              <a:t>【</a:t>
            </a:r>
            <a:r>
              <a:rPr lang="ja-JP" altLang="en-US" dirty="0" smtClean="0"/>
              <a:t>ハード共通</a:t>
            </a:r>
            <a:r>
              <a:rPr lang="en-US" altLang="ja-JP" dirty="0" smtClean="0"/>
              <a:t>】</a:t>
            </a:r>
            <a:r>
              <a:rPr lang="ja-JP" altLang="en-US" dirty="0" smtClean="0"/>
              <a:t>整備</a:t>
            </a:r>
            <a:r>
              <a:rPr lang="ja-JP" altLang="en-US" dirty="0"/>
              <a:t>施設等の所在地がわかる位置図</a:t>
            </a:r>
            <a:endParaRPr lang="en-US" altLang="ja-JP" dirty="0"/>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34</a:t>
            </a:fld>
            <a:endParaRPr lang="en-US" altLang="ja-JP">
              <a:solidFill>
                <a:srgbClr val="000000"/>
              </a:solidFill>
            </a:endParaRPr>
          </a:p>
        </p:txBody>
      </p:sp>
      <p:sp>
        <p:nvSpPr>
          <p:cNvPr id="11" name="正方形/長方形 10">
            <a:extLst>
              <a:ext uri="{FF2B5EF4-FFF2-40B4-BE49-F238E27FC236}">
                <a16:creationId xmlns:a16="http://schemas.microsoft.com/office/drawing/2014/main" id="{56EB6ED4-8BFE-4823-8A76-D79C100B7AF0}"/>
              </a:ext>
            </a:extLst>
          </p:cNvPr>
          <p:cNvSpPr/>
          <p:nvPr/>
        </p:nvSpPr>
        <p:spPr>
          <a:xfrm>
            <a:off x="223620" y="827049"/>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位置図</a:t>
            </a:r>
            <a:r>
              <a:rPr lang="ja-JP" altLang="en-US" sz="1600" b="1" dirty="0" smtClean="0">
                <a:solidFill>
                  <a:schemeClr val="tx1"/>
                </a:solidFill>
                <a:latin typeface="Meiryo UI" panose="020B0604030504040204" pitchFamily="50" charset="-128"/>
                <a:ea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2" name="Rectangle 11">
            <a:extLst>
              <a:ext uri="{FF2B5EF4-FFF2-40B4-BE49-F238E27FC236}">
                <a16:creationId xmlns:a16="http://schemas.microsoft.com/office/drawing/2014/main" id="{05F68A1C-1509-45BF-98EF-A2D7F5AC649A}"/>
              </a:ext>
            </a:extLst>
          </p:cNvPr>
          <p:cNvSpPr/>
          <p:nvPr/>
        </p:nvSpPr>
        <p:spPr>
          <a:xfrm>
            <a:off x="223621" y="1165860"/>
            <a:ext cx="5895240" cy="5358766"/>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0" name="Rectangle 11">
            <a:extLst>
              <a:ext uri="{FF2B5EF4-FFF2-40B4-BE49-F238E27FC236}">
                <a16:creationId xmlns:a16="http://schemas.microsoft.com/office/drawing/2014/main" id="{05F68A1C-1509-45BF-98EF-A2D7F5AC649A}"/>
              </a:ext>
            </a:extLst>
          </p:cNvPr>
          <p:cNvSpPr/>
          <p:nvPr/>
        </p:nvSpPr>
        <p:spPr>
          <a:xfrm>
            <a:off x="6212941" y="1165860"/>
            <a:ext cx="5895240" cy="5358766"/>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4" name="正方形/長方形 13">
            <a:extLst>
              <a:ext uri="{FF2B5EF4-FFF2-40B4-BE49-F238E27FC236}">
                <a16:creationId xmlns:a16="http://schemas.microsoft.com/office/drawing/2014/main" id="{56EB6ED4-8BFE-4823-8A76-D79C100B7AF0}"/>
              </a:ext>
            </a:extLst>
          </p:cNvPr>
          <p:cNvSpPr/>
          <p:nvPr/>
        </p:nvSpPr>
        <p:spPr>
          <a:xfrm>
            <a:off x="6212941" y="827049"/>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＜拡大図＞</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5" name="Rectangle 12">
            <a:extLst>
              <a:ext uri="{FF2B5EF4-FFF2-40B4-BE49-F238E27FC236}">
                <a16:creationId xmlns:a16="http://schemas.microsoft.com/office/drawing/2014/main" id="{32E2B3D7-9979-40E9-A4C8-81EA6EF6F599}"/>
              </a:ext>
            </a:extLst>
          </p:cNvPr>
          <p:cNvSpPr/>
          <p:nvPr/>
        </p:nvSpPr>
        <p:spPr>
          <a:xfrm>
            <a:off x="7567301" y="86861"/>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様式３</a:t>
            </a:r>
            <a:r>
              <a:rPr lang="en-US" altLang="ja-JP" b="1" dirty="0" smtClean="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補助事業計画</a:t>
            </a:r>
          </a:p>
        </p:txBody>
      </p:sp>
      <p:sp>
        <p:nvSpPr>
          <p:cNvPr id="16" name="正方形/長方形 15">
            <a:extLst>
              <a:ext uri="{FF2B5EF4-FFF2-40B4-BE49-F238E27FC236}">
                <a16:creationId xmlns:a16="http://schemas.microsoft.com/office/drawing/2014/main" id="{56EB6ED4-8BFE-4823-8A76-D79C100B7AF0}"/>
              </a:ext>
            </a:extLst>
          </p:cNvPr>
          <p:cNvSpPr/>
          <p:nvPr/>
        </p:nvSpPr>
        <p:spPr>
          <a:xfrm>
            <a:off x="297557" y="6109098"/>
            <a:ext cx="5733409"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solidFill>
                <a:latin typeface="Meiryo UI" panose="020B0604030504040204" pitchFamily="50" charset="-128"/>
                <a:ea typeface="Meiryo UI" panose="020B0604030504040204" pitchFamily="50" charset="-128"/>
              </a:rPr>
              <a:t>（</a:t>
            </a:r>
            <a:r>
              <a:rPr lang="ja-JP" altLang="en-US" sz="1600" b="1" u="sng" dirty="0" smtClean="0">
                <a:solidFill>
                  <a:schemeClr val="tx1"/>
                </a:solidFill>
                <a:latin typeface="Meiryo UI" panose="020B0604030504040204" pitchFamily="50" charset="-128"/>
                <a:ea typeface="Meiryo UI" panose="020B0604030504040204" pitchFamily="50" charset="-128"/>
              </a:rPr>
              <a:t>物件</a:t>
            </a:r>
            <a:r>
              <a:rPr lang="ja-JP" altLang="en-US" sz="1600" b="1" u="sng" dirty="0">
                <a:solidFill>
                  <a:schemeClr val="tx1"/>
                </a:solidFill>
                <a:latin typeface="Meiryo UI" panose="020B0604030504040204" pitchFamily="50" charset="-128"/>
                <a:ea typeface="Meiryo UI" panose="020B0604030504040204" pitchFamily="50" charset="-128"/>
              </a:rPr>
              <a:t>所在地</a:t>
            </a:r>
            <a:r>
              <a:rPr lang="ja-JP" altLang="en-US" sz="1600" b="1" u="sng" dirty="0" smtClean="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593784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16168" y="9236"/>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en-US" altLang="ja-JP" dirty="0" smtClean="0"/>
              <a:t>【</a:t>
            </a:r>
            <a:r>
              <a:rPr lang="ja-JP" altLang="en-US" dirty="0" smtClean="0"/>
              <a:t>ハード共通</a:t>
            </a:r>
            <a:r>
              <a:rPr lang="en-US" altLang="ja-JP" dirty="0" smtClean="0"/>
              <a:t>】</a:t>
            </a:r>
            <a:r>
              <a:rPr lang="ja-JP" altLang="en-US" dirty="0" smtClean="0"/>
              <a:t>整備</a:t>
            </a:r>
            <a:r>
              <a:rPr lang="ja-JP" altLang="en-US" dirty="0"/>
              <a:t>箇所がわかる図面</a:t>
            </a:r>
          </a:p>
        </p:txBody>
      </p:sp>
      <p:sp>
        <p:nvSpPr>
          <p:cNvPr id="5" name="Rectangle 12">
            <a:extLst>
              <a:ext uri="{FF2B5EF4-FFF2-40B4-BE49-F238E27FC236}">
                <a16:creationId xmlns:a16="http://schemas.microsoft.com/office/drawing/2014/main" id="{32E2B3D7-9979-40E9-A4C8-81EA6EF6F599}"/>
              </a:ext>
            </a:extLst>
          </p:cNvPr>
          <p:cNvSpPr/>
          <p:nvPr/>
        </p:nvSpPr>
        <p:spPr>
          <a:xfrm>
            <a:off x="7567301" y="86861"/>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様式３</a:t>
            </a:r>
            <a:r>
              <a:rPr lang="en-US" altLang="ja-JP" b="1" dirty="0" smtClean="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補助事業計画</a:t>
            </a:r>
          </a:p>
        </p:txBody>
      </p:sp>
      <p:sp>
        <p:nvSpPr>
          <p:cNvPr id="4"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a:xfrm>
            <a:off x="11582400" y="6509444"/>
            <a:ext cx="609600" cy="348557"/>
          </a:xfrm>
        </p:spPr>
        <p:txBody>
          <a:bodyPr/>
          <a:lstStyle/>
          <a:p>
            <a:pPr>
              <a:defRPr/>
            </a:pPr>
            <a:fld id="{7DE63CFC-9FCE-47C5-8094-560B20205859}" type="slidenum">
              <a:rPr lang="en-US" altLang="ja-JP" smtClean="0">
                <a:solidFill>
                  <a:srgbClr val="000000"/>
                </a:solidFill>
              </a:rPr>
              <a:pPr>
                <a:defRPr/>
              </a:pPr>
              <a:t>35</a:t>
            </a:fld>
            <a:endParaRPr lang="en-US" altLang="ja-JP">
              <a:solidFill>
                <a:srgbClr val="000000"/>
              </a:solidFill>
            </a:endParaRPr>
          </a:p>
        </p:txBody>
      </p:sp>
    </p:spTree>
    <p:extLst>
      <p:ext uri="{BB962C8B-B14F-4D97-AF65-F5344CB8AC3E}">
        <p14:creationId xmlns:p14="http://schemas.microsoft.com/office/powerpoint/2010/main" val="9212781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36</a:t>
            </a:fld>
            <a:endParaRPr lang="en-US" altLang="ja-JP">
              <a:solidFill>
                <a:srgbClr val="000000"/>
              </a:solidFill>
            </a:endParaRPr>
          </a:p>
        </p:txBody>
      </p:sp>
      <p:sp>
        <p:nvSpPr>
          <p:cNvPr id="5" name="テキスト ボックス 4"/>
          <p:cNvSpPr txBox="1"/>
          <p:nvPr/>
        </p:nvSpPr>
        <p:spPr bwMode="gray">
          <a:xfrm>
            <a:off x="2144973" y="1674673"/>
            <a:ext cx="7902054" cy="3508653"/>
          </a:xfrm>
          <a:prstGeom prst="rect">
            <a:avLst/>
          </a:prstGeom>
          <a:noFill/>
        </p:spPr>
        <p:txBody>
          <a:bodyPr wrap="square" rtlCol="0" anchor="ctr">
            <a:spAutoFit/>
          </a:bodyPr>
          <a:lstStyle/>
          <a:p>
            <a:pPr algn="ctr">
              <a:spcAft>
                <a:spcPts val="1200"/>
              </a:spcAft>
            </a:pPr>
            <a:r>
              <a:rPr lang="zh-TW" altLang="en-US" sz="4800" b="1" dirty="0" smtClean="0">
                <a:solidFill>
                  <a:srgbClr val="1D6FA9"/>
                </a:solidFill>
                <a:latin typeface="Meiryo UI" panose="020B0604030504040204" pitchFamily="50" charset="-128"/>
                <a:ea typeface="Meiryo UI" panose="020B0604030504040204" pitchFamily="50" charset="-128"/>
              </a:rPr>
              <a:t>②</a:t>
            </a:r>
            <a:r>
              <a:rPr lang="ja-JP" altLang="en-US" sz="4800" b="1" dirty="0">
                <a:solidFill>
                  <a:srgbClr val="1D6FA9"/>
                </a:solidFill>
                <a:latin typeface="Meiryo UI" panose="020B0604030504040204" pitchFamily="50" charset="-128"/>
                <a:ea typeface="Meiryo UI" panose="020B0604030504040204" pitchFamily="50" charset="-128"/>
              </a:rPr>
              <a:t>施設関連設備費</a:t>
            </a:r>
            <a:r>
              <a:rPr lang="ja-JP" altLang="en-US" sz="4800" b="1" dirty="0" smtClean="0">
                <a:solidFill>
                  <a:srgbClr val="1D6FA9"/>
                </a:solidFill>
                <a:latin typeface="Meiryo UI" panose="020B0604030504040204" pitchFamily="50" charset="-128"/>
                <a:ea typeface="Meiryo UI" panose="020B0604030504040204" pitchFamily="50" charset="-128"/>
              </a:rPr>
              <a:t>・</a:t>
            </a:r>
            <a:endParaRPr lang="en-US" altLang="ja-JP" sz="4800" b="1" dirty="0" smtClean="0">
              <a:solidFill>
                <a:srgbClr val="1D6FA9"/>
              </a:solidFill>
              <a:latin typeface="Meiryo UI" panose="020B0604030504040204" pitchFamily="50" charset="-128"/>
              <a:ea typeface="Meiryo UI" panose="020B0604030504040204" pitchFamily="50" charset="-128"/>
            </a:endParaRPr>
          </a:p>
          <a:p>
            <a:pPr algn="ctr">
              <a:spcAft>
                <a:spcPts val="1200"/>
              </a:spcAft>
            </a:pPr>
            <a:r>
              <a:rPr lang="ja-JP" altLang="en-US" sz="4800" b="1" dirty="0" smtClean="0">
                <a:solidFill>
                  <a:srgbClr val="1D6FA9"/>
                </a:solidFill>
                <a:latin typeface="Meiryo UI" panose="020B0604030504040204" pitchFamily="50" charset="-128"/>
                <a:ea typeface="Meiryo UI" panose="020B0604030504040204" pitchFamily="50" charset="-128"/>
              </a:rPr>
              <a:t>システム</a:t>
            </a:r>
            <a:r>
              <a:rPr lang="ja-JP" altLang="en-US" sz="4800" b="1" dirty="0">
                <a:solidFill>
                  <a:srgbClr val="1D6FA9"/>
                </a:solidFill>
                <a:latin typeface="Meiryo UI" panose="020B0604030504040204" pitchFamily="50" charset="-128"/>
                <a:ea typeface="Meiryo UI" panose="020B0604030504040204" pitchFamily="50" charset="-128"/>
              </a:rPr>
              <a:t>等</a:t>
            </a:r>
            <a:r>
              <a:rPr lang="ja-JP" altLang="en-US" sz="4800" b="1" dirty="0" smtClean="0">
                <a:solidFill>
                  <a:srgbClr val="1D6FA9"/>
                </a:solidFill>
                <a:latin typeface="Meiryo UI" panose="020B0604030504040204" pitchFamily="50" charset="-128"/>
                <a:ea typeface="Meiryo UI" panose="020B0604030504040204" pitchFamily="50" charset="-128"/>
              </a:rPr>
              <a:t>導入費用</a:t>
            </a:r>
            <a:endParaRPr lang="en-US" altLang="ja-JP" sz="4800" b="1" dirty="0" smtClean="0">
              <a:solidFill>
                <a:srgbClr val="1D6FA9"/>
              </a:solidFill>
              <a:latin typeface="Meiryo UI" panose="020B0604030504040204" pitchFamily="50" charset="-128"/>
              <a:ea typeface="Meiryo UI" panose="020B0604030504040204" pitchFamily="50" charset="-128"/>
            </a:endParaRPr>
          </a:p>
          <a:p>
            <a:pPr algn="ctr">
              <a:spcAft>
                <a:spcPts val="1200"/>
              </a:spcAft>
            </a:pPr>
            <a:r>
              <a:rPr lang="ja-JP" altLang="en-US" sz="4800" b="1" dirty="0">
                <a:solidFill>
                  <a:srgbClr val="1D6FA9"/>
                </a:solidFill>
                <a:latin typeface="Meiryo UI" panose="020B0604030504040204" pitchFamily="50" charset="-128"/>
                <a:ea typeface="Meiryo UI" panose="020B0604030504040204" pitchFamily="50" charset="-128"/>
              </a:rPr>
              <a:t>（ハード</a:t>
            </a:r>
            <a:r>
              <a:rPr lang="ja-JP" altLang="en-US" sz="4800" b="1" dirty="0" smtClean="0">
                <a:solidFill>
                  <a:srgbClr val="1D6FA9"/>
                </a:solidFill>
                <a:latin typeface="Meiryo UI" panose="020B0604030504040204" pitchFamily="50" charset="-128"/>
                <a:ea typeface="Meiryo UI" panose="020B0604030504040204" pitchFamily="50" charset="-128"/>
              </a:rPr>
              <a:t>）</a:t>
            </a:r>
            <a:endParaRPr lang="en-US" altLang="ja-JP" sz="4800" b="1" dirty="0" smtClean="0">
              <a:solidFill>
                <a:srgbClr val="1D6FA9"/>
              </a:solidFill>
              <a:latin typeface="Meiryo UI" panose="020B0604030504040204" pitchFamily="50" charset="-128"/>
              <a:ea typeface="Meiryo UI" panose="020B0604030504040204" pitchFamily="50" charset="-128"/>
            </a:endParaRPr>
          </a:p>
          <a:p>
            <a:pPr algn="ctr">
              <a:spcAft>
                <a:spcPts val="1200"/>
              </a:spcAft>
            </a:pPr>
            <a:r>
              <a:rPr lang="ja-JP" altLang="en-US" sz="4800" b="1" dirty="0" smtClean="0">
                <a:solidFill>
                  <a:srgbClr val="1D6FA9"/>
                </a:solidFill>
                <a:latin typeface="Meiryo UI" panose="020B0604030504040204" pitchFamily="50" charset="-128"/>
                <a:ea typeface="Meiryo UI" panose="020B0604030504040204" pitchFamily="50" charset="-128"/>
              </a:rPr>
              <a:t>（物品購入費）</a:t>
            </a:r>
            <a:endParaRPr lang="ja-JP" altLang="en-US" sz="4800" b="1" dirty="0">
              <a:solidFill>
                <a:srgbClr val="1D6FA9"/>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976375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37</a:t>
            </a:fld>
            <a:endParaRPr lang="en-US" altLang="ja-JP">
              <a:solidFill>
                <a:srgbClr val="000000"/>
              </a:solidFill>
            </a:endParaRPr>
          </a:p>
        </p:txBody>
      </p:sp>
      <p:sp>
        <p:nvSpPr>
          <p:cNvPr id="10" name="Rectangle 11">
            <a:extLst>
              <a:ext uri="{FF2B5EF4-FFF2-40B4-BE49-F238E27FC236}">
                <a16:creationId xmlns:a16="http://schemas.microsoft.com/office/drawing/2014/main" id="{05F68A1C-1509-45BF-98EF-A2D7F5AC649A}"/>
              </a:ext>
            </a:extLst>
          </p:cNvPr>
          <p:cNvSpPr/>
          <p:nvPr/>
        </p:nvSpPr>
        <p:spPr>
          <a:xfrm>
            <a:off x="176575" y="2770381"/>
            <a:ext cx="11796346" cy="3754245"/>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4" name="正方形/長方形 13">
            <a:extLst>
              <a:ext uri="{FF2B5EF4-FFF2-40B4-BE49-F238E27FC236}">
                <a16:creationId xmlns:a16="http://schemas.microsoft.com/office/drawing/2014/main" id="{56EB6ED4-8BFE-4823-8A76-D79C100B7AF0}"/>
              </a:ext>
            </a:extLst>
          </p:cNvPr>
          <p:cNvSpPr/>
          <p:nvPr/>
        </p:nvSpPr>
        <p:spPr>
          <a:xfrm>
            <a:off x="176574" y="2373658"/>
            <a:ext cx="2782157" cy="51486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solidFill>
                <a:latin typeface="Meiryo UI" panose="020B0604030504040204" pitchFamily="50" charset="-128"/>
                <a:ea typeface="Meiryo UI" panose="020B0604030504040204" pitchFamily="50" charset="-128"/>
              </a:rPr>
              <a:t>＜事業内容＞</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4" name="Rectangle 12">
            <a:extLst>
              <a:ext uri="{FF2B5EF4-FFF2-40B4-BE49-F238E27FC236}">
                <a16:creationId xmlns:a16="http://schemas.microsoft.com/office/drawing/2014/main" id="{32E2B3D7-9979-40E9-A4C8-81EA6EF6F599}"/>
              </a:ext>
            </a:extLst>
          </p:cNvPr>
          <p:cNvSpPr/>
          <p:nvPr/>
        </p:nvSpPr>
        <p:spPr>
          <a:xfrm>
            <a:off x="7567301" y="86861"/>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（様式３</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）補助事業計画</a:t>
            </a:r>
          </a:p>
        </p:txBody>
      </p:sp>
      <p:graphicFrame>
        <p:nvGraphicFramePr>
          <p:cNvPr id="25" name="表 24"/>
          <p:cNvGraphicFramePr>
            <a:graphicFrameLocks noGrp="1"/>
          </p:cNvGraphicFramePr>
          <p:nvPr>
            <p:extLst>
              <p:ext uri="{D42A27DB-BD31-4B8C-83A1-F6EECF244321}">
                <p14:modId xmlns:p14="http://schemas.microsoft.com/office/powerpoint/2010/main" val="3843099670"/>
              </p:ext>
            </p:extLst>
          </p:nvPr>
        </p:nvGraphicFramePr>
        <p:xfrm>
          <a:off x="176574" y="880601"/>
          <a:ext cx="6656305" cy="1493056"/>
        </p:xfrm>
        <a:graphic>
          <a:graphicData uri="http://schemas.openxmlformats.org/drawingml/2006/table">
            <a:tbl>
              <a:tblPr firstRow="1" bandRow="1">
                <a:tableStyleId>{073A0DAA-6AF3-43AB-8588-CEC1D06C72B9}</a:tableStyleId>
              </a:tblPr>
              <a:tblGrid>
                <a:gridCol w="2209875">
                  <a:extLst>
                    <a:ext uri="{9D8B030D-6E8A-4147-A177-3AD203B41FA5}">
                      <a16:colId xmlns:a16="http://schemas.microsoft.com/office/drawing/2014/main" val="1554784241"/>
                    </a:ext>
                  </a:extLst>
                </a:gridCol>
                <a:gridCol w="793631">
                  <a:extLst>
                    <a:ext uri="{9D8B030D-6E8A-4147-A177-3AD203B41FA5}">
                      <a16:colId xmlns:a16="http://schemas.microsoft.com/office/drawing/2014/main" val="1009877257"/>
                    </a:ext>
                  </a:extLst>
                </a:gridCol>
                <a:gridCol w="3652799">
                  <a:extLst>
                    <a:ext uri="{9D8B030D-6E8A-4147-A177-3AD203B41FA5}">
                      <a16:colId xmlns:a16="http://schemas.microsoft.com/office/drawing/2014/main" val="174965245"/>
                    </a:ext>
                  </a:extLst>
                </a:gridCol>
              </a:tblGrid>
              <a:tr h="373264">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補助事業名（</a:t>
                      </a:r>
                      <a:r>
                        <a:rPr kumimoji="1" lang="en-US" altLang="ja-JP" sz="1600" b="1" dirty="0" smtClean="0">
                          <a:solidFill>
                            <a:schemeClr val="bg1"/>
                          </a:solidFill>
                          <a:latin typeface="Meiryo UI" panose="020B0604030504040204" pitchFamily="50" charset="-128"/>
                          <a:ea typeface="Meiryo UI" panose="020B0604030504040204" pitchFamily="50" charset="-128"/>
                        </a:rPr>
                        <a:t>No.)</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r>
                        <a:rPr lang="en-US" altLang="ja-JP" sz="1400" b="0" u="none" dirty="0" smtClean="0">
                          <a:solidFill>
                            <a:schemeClr val="tx1">
                              <a:lumMod val="75000"/>
                              <a:lumOff val="25000"/>
                            </a:schemeClr>
                          </a:solidFill>
                          <a:latin typeface="Meiryo UI" panose="020B0604030504040204" pitchFamily="50" charset="-128"/>
                          <a:ea typeface="Meiryo UI" panose="020B0604030504040204" pitchFamily="50" charset="-128"/>
                        </a:rPr>
                        <a:t>No.</a:t>
                      </a:r>
                      <a:endParaRPr lang="ja-JP" altLang="en-US" sz="1400" b="0" u="none"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ja-JP" altLang="en-US" sz="1400" b="0" u="sng"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42585901"/>
                  </a:ext>
                </a:extLst>
              </a:tr>
              <a:tr h="373264">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補助申請者</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2">
                  <a:txBody>
                    <a:bodyPr/>
                    <a:lstStyle/>
                    <a:p>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854480952"/>
                  </a:ext>
                </a:extLst>
              </a:tr>
              <a:tr h="373264">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対象施設名</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2">
                  <a:txBody>
                    <a:bodyPr/>
                    <a:lstStyle/>
                    <a:p>
                      <a:r>
                        <a:rPr lang="ja-JP" altLang="en-US" sz="1400" dirty="0" smtClean="0">
                          <a:solidFill>
                            <a:srgbClr val="FF0000"/>
                          </a:solidFill>
                          <a:latin typeface="Meiryo UI" panose="020B0604030504040204" pitchFamily="50" charset="-128"/>
                          <a:ea typeface="Meiryo UI" panose="020B0604030504040204" pitchFamily="50" charset="-128"/>
                        </a:rPr>
                        <a:t>導入する物品を設置する施設名を記載</a:t>
                      </a:r>
                      <a:endParaRPr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483300283"/>
                  </a:ext>
                </a:extLst>
              </a:tr>
              <a:tr h="373264">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補助事業実施期間</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2">
                  <a:txBody>
                    <a:bodyPr/>
                    <a:lstStyle/>
                    <a:p>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令和　　年　　月　　日～令和　　年　　月　　日</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516310597"/>
                  </a:ext>
                </a:extLst>
              </a:tr>
            </a:tbl>
          </a:graphicData>
        </a:graphic>
      </p:graphicFrame>
      <p:graphicFrame>
        <p:nvGraphicFramePr>
          <p:cNvPr id="27" name="表 26"/>
          <p:cNvGraphicFramePr>
            <a:graphicFrameLocks noGrp="1"/>
          </p:cNvGraphicFramePr>
          <p:nvPr>
            <p:extLst/>
          </p:nvPr>
        </p:nvGraphicFramePr>
        <p:xfrm>
          <a:off x="7013749" y="880601"/>
          <a:ext cx="4959172" cy="1828800"/>
        </p:xfrm>
        <a:graphic>
          <a:graphicData uri="http://schemas.openxmlformats.org/drawingml/2006/table">
            <a:tbl>
              <a:tblPr firstRow="1" bandRow="1">
                <a:tableStyleId>{073A0DAA-6AF3-43AB-8588-CEC1D06C72B9}</a:tableStyleId>
              </a:tblPr>
              <a:tblGrid>
                <a:gridCol w="964642">
                  <a:extLst>
                    <a:ext uri="{9D8B030D-6E8A-4147-A177-3AD203B41FA5}">
                      <a16:colId xmlns:a16="http://schemas.microsoft.com/office/drawing/2014/main" val="1009877257"/>
                    </a:ext>
                  </a:extLst>
                </a:gridCol>
                <a:gridCol w="2552282">
                  <a:extLst>
                    <a:ext uri="{9D8B030D-6E8A-4147-A177-3AD203B41FA5}">
                      <a16:colId xmlns:a16="http://schemas.microsoft.com/office/drawing/2014/main" val="2152198639"/>
                    </a:ext>
                  </a:extLst>
                </a:gridCol>
                <a:gridCol w="1442248">
                  <a:extLst>
                    <a:ext uri="{9D8B030D-6E8A-4147-A177-3AD203B41FA5}">
                      <a16:colId xmlns:a16="http://schemas.microsoft.com/office/drawing/2014/main" val="2117194337"/>
                    </a:ext>
                  </a:extLst>
                </a:gridCol>
              </a:tblGrid>
              <a:tr h="272762">
                <a:tc gridSpan="2">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費用総額</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hMerge="1">
                  <a:txBody>
                    <a:bodyPr/>
                    <a:lstStyle/>
                    <a:p>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kumimoji="1" lang="ja-JP" altLang="en-US" sz="1400" b="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6266390"/>
                  </a:ext>
                </a:extLst>
              </a:tr>
              <a:tr h="272762">
                <a:tc rowSpan="3">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自主財源</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r>
                        <a:rPr kumimoji="1" lang="ja-JP" altLang="en-US" sz="1400" b="0" dirty="0" smtClean="0">
                          <a:solidFill>
                            <a:schemeClr val="tx1">
                              <a:lumMod val="75000"/>
                              <a:lumOff val="25000"/>
                            </a:schemeClr>
                          </a:solidFill>
                          <a:latin typeface="Meiryo UI" panose="020B0604030504040204" pitchFamily="50" charset="-128"/>
                          <a:ea typeface="Meiryo UI" panose="020B0604030504040204" pitchFamily="50" charset="-128"/>
                        </a:rPr>
                        <a:t>自己資金</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kumimoji="1" lang="ja-JP" altLang="en-US" sz="1400" b="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106417"/>
                  </a:ext>
                </a:extLst>
              </a:tr>
              <a:tr h="272762">
                <a:tc vMerge="1">
                  <a:txBody>
                    <a:bodyPr/>
                    <a:lstStyle/>
                    <a:p>
                      <a:endParaRPr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金融機関借入</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4480952"/>
                  </a:ext>
                </a:extLst>
              </a:tr>
              <a:tr h="272762">
                <a:tc vMerge="1">
                  <a:txBody>
                    <a:bodyPr/>
                    <a:lstStyle/>
                    <a:p>
                      <a:endParaRPr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その他（　　　　　　　　　　　　　）</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3300283"/>
                  </a:ext>
                </a:extLst>
              </a:tr>
              <a:tr h="272762">
                <a:tc rowSpan="2">
                  <a:txBody>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rPr>
                        <a:t>県補助金</a:t>
                      </a:r>
                      <a:endParaRPr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rPr>
                        <a:t>補助対象経費</a:t>
                      </a:r>
                      <a:endParaRPr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rPr>
                        <a:t>補助申請額</a:t>
                      </a:r>
                      <a:endParaRPr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extLst>
                  <a:ext uri="{0D108BD9-81ED-4DB2-BD59-A6C34878D82A}">
                    <a16:rowId xmlns:a16="http://schemas.microsoft.com/office/drawing/2014/main" val="2374186379"/>
                  </a:ext>
                </a:extLst>
              </a:tr>
              <a:tr h="272762">
                <a:tc vMerge="1">
                  <a:txBody>
                    <a:bodyPr/>
                    <a:lstStyle/>
                    <a:p>
                      <a:pPr algn="ctr"/>
                      <a:endParaRPr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05876619"/>
                  </a:ext>
                </a:extLst>
              </a:tr>
            </a:tbl>
          </a:graphicData>
        </a:graphic>
      </p:graphicFrame>
      <p:sp>
        <p:nvSpPr>
          <p:cNvPr id="16" name="タイトル 1">
            <a:extLst>
              <a:ext uri="{FF2B5EF4-FFF2-40B4-BE49-F238E27FC236}">
                <a16:creationId xmlns:a16="http://schemas.microsoft.com/office/drawing/2014/main" id="{33B3D292-C2BA-492B-B167-1A1D499541FB}"/>
              </a:ext>
            </a:extLst>
          </p:cNvPr>
          <p:cNvSpPr txBox="1">
            <a:spLocks/>
          </p:cNvSpPr>
          <p:nvPr/>
        </p:nvSpPr>
        <p:spPr>
          <a:xfrm>
            <a:off x="6924"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en-US" altLang="ja-JP" dirty="0" smtClean="0"/>
              <a:t>【</a:t>
            </a:r>
            <a:r>
              <a:rPr lang="ja-JP" altLang="en-US" dirty="0" smtClean="0"/>
              <a:t>②物品購入費</a:t>
            </a:r>
            <a:r>
              <a:rPr lang="en-US" altLang="ja-JP" dirty="0" smtClean="0"/>
              <a:t>】</a:t>
            </a:r>
            <a:r>
              <a:rPr lang="ja-JP" altLang="en-US" dirty="0" smtClean="0"/>
              <a:t>補助</a:t>
            </a:r>
            <a:r>
              <a:rPr lang="ja-JP" altLang="en-US" dirty="0"/>
              <a:t>事業</a:t>
            </a:r>
            <a:r>
              <a:rPr lang="ja-JP" altLang="en-US" dirty="0" smtClean="0"/>
              <a:t>詳細①</a:t>
            </a:r>
            <a:endParaRPr lang="en-US" altLang="ja-JP" dirty="0"/>
          </a:p>
        </p:txBody>
      </p:sp>
      <p:sp>
        <p:nvSpPr>
          <p:cNvPr id="20" name="正方形/長方形 19">
            <a:extLst>
              <a:ext uri="{FF2B5EF4-FFF2-40B4-BE49-F238E27FC236}">
                <a16:creationId xmlns:a16="http://schemas.microsoft.com/office/drawing/2014/main" id="{56EB6ED4-8BFE-4823-8A76-D79C100B7AF0}"/>
              </a:ext>
            </a:extLst>
          </p:cNvPr>
          <p:cNvSpPr/>
          <p:nvPr/>
        </p:nvSpPr>
        <p:spPr>
          <a:xfrm>
            <a:off x="385481" y="2888522"/>
            <a:ext cx="5942455" cy="213518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rgbClr val="FF0000"/>
                </a:solidFill>
                <a:latin typeface="Meiryo UI" panose="020B0604030504040204" pitchFamily="50" charset="-128"/>
                <a:ea typeface="Meiryo UI" panose="020B0604030504040204" pitchFamily="50" charset="-128"/>
              </a:rPr>
              <a:t>記載内容</a:t>
            </a:r>
            <a:endParaRPr lang="en-US" altLang="ja-JP" sz="16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・導入する物品の内容や個数等</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en-US" altLang="ja-JP" sz="1400" dirty="0" smtClean="0">
                <a:solidFill>
                  <a:srgbClr val="FF0000"/>
                </a:solidFill>
                <a:latin typeface="Meiryo UI" panose="020B0604030504040204" pitchFamily="50" charset="-128"/>
                <a:ea typeface="Meiryo UI" panose="020B0604030504040204" pitchFamily="50" charset="-128"/>
              </a:rPr>
              <a:t>※</a:t>
            </a:r>
            <a:r>
              <a:rPr lang="ja-JP" altLang="en-US" sz="1400" dirty="0" smtClean="0">
                <a:solidFill>
                  <a:srgbClr val="FF0000"/>
                </a:solidFill>
                <a:latin typeface="Meiryo UI" panose="020B0604030504040204" pitchFamily="50" charset="-128"/>
                <a:ea typeface="Meiryo UI" panose="020B0604030504040204" pitchFamily="50" charset="-128"/>
              </a:rPr>
              <a:t>写真等を交え、</a:t>
            </a:r>
            <a:r>
              <a:rPr lang="ja-JP" altLang="en-US" sz="1400" dirty="0">
                <a:solidFill>
                  <a:srgbClr val="FF0000"/>
                </a:solidFill>
                <a:latin typeface="Meiryo UI" panose="020B0604030504040204" pitchFamily="50" charset="-128"/>
                <a:ea typeface="Meiryo UI" panose="020B0604030504040204" pitchFamily="50" charset="-128"/>
              </a:rPr>
              <a:t>導入</a:t>
            </a:r>
            <a:r>
              <a:rPr lang="ja-JP" altLang="en-US" sz="1400" dirty="0" smtClean="0">
                <a:solidFill>
                  <a:srgbClr val="FF0000"/>
                </a:solidFill>
                <a:latin typeface="Meiryo UI" panose="020B0604030504040204" pitchFamily="50" charset="-128"/>
                <a:ea typeface="Meiryo UI" panose="020B0604030504040204" pitchFamily="50" charset="-128"/>
              </a:rPr>
              <a:t>する</a:t>
            </a:r>
            <a:r>
              <a:rPr lang="ja-JP" altLang="en-US" sz="1400" dirty="0">
                <a:solidFill>
                  <a:srgbClr val="FF0000"/>
                </a:solidFill>
                <a:latin typeface="Meiryo UI" panose="020B0604030504040204" pitchFamily="50" charset="-128"/>
                <a:ea typeface="Meiryo UI" panose="020B0604030504040204" pitchFamily="50" charset="-128"/>
              </a:rPr>
              <a:t>物品</a:t>
            </a:r>
            <a:r>
              <a:rPr lang="ja-JP" altLang="en-US" sz="1400" dirty="0" smtClean="0">
                <a:solidFill>
                  <a:srgbClr val="FF0000"/>
                </a:solidFill>
                <a:latin typeface="Meiryo UI" panose="020B0604030504040204" pitchFamily="50" charset="-128"/>
                <a:ea typeface="Meiryo UI" panose="020B0604030504040204" pitchFamily="50" charset="-128"/>
              </a:rPr>
              <a:t>のイメージがわかるように記載すること</a:t>
            </a:r>
            <a:endParaRPr lang="en-US" altLang="ja-JP" sz="1400" dirty="0" smtClean="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493253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38</a:t>
            </a:fld>
            <a:endParaRPr lang="en-US" altLang="ja-JP">
              <a:solidFill>
                <a:srgbClr val="000000"/>
              </a:solidFill>
            </a:endParaRPr>
          </a:p>
        </p:txBody>
      </p:sp>
      <p:sp>
        <p:nvSpPr>
          <p:cNvPr id="24" name="Rectangle 12">
            <a:extLst>
              <a:ext uri="{FF2B5EF4-FFF2-40B4-BE49-F238E27FC236}">
                <a16:creationId xmlns:a16="http://schemas.microsoft.com/office/drawing/2014/main" id="{32E2B3D7-9979-40E9-A4C8-81EA6EF6F599}"/>
              </a:ext>
            </a:extLst>
          </p:cNvPr>
          <p:cNvSpPr/>
          <p:nvPr/>
        </p:nvSpPr>
        <p:spPr>
          <a:xfrm>
            <a:off x="7567301" y="86861"/>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（様式３</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）補助事業計画</a:t>
            </a:r>
          </a:p>
        </p:txBody>
      </p:sp>
      <p:sp>
        <p:nvSpPr>
          <p:cNvPr id="15" name="正方形/長方形 14">
            <a:extLst>
              <a:ext uri="{FF2B5EF4-FFF2-40B4-BE49-F238E27FC236}">
                <a16:creationId xmlns:a16="http://schemas.microsoft.com/office/drawing/2014/main" id="{56EB6ED4-8BFE-4823-8A76-D79C100B7AF0}"/>
              </a:ext>
            </a:extLst>
          </p:cNvPr>
          <p:cNvSpPr/>
          <p:nvPr/>
        </p:nvSpPr>
        <p:spPr>
          <a:xfrm>
            <a:off x="372960" y="1819920"/>
            <a:ext cx="6352960" cy="294512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rgbClr val="FF0000"/>
                </a:solidFill>
                <a:latin typeface="Meiryo UI" panose="020B0604030504040204" pitchFamily="50" charset="-128"/>
                <a:ea typeface="Meiryo UI" panose="020B0604030504040204" pitchFamily="50" charset="-128"/>
              </a:rPr>
              <a:t>記載内容</a:t>
            </a:r>
            <a:endParaRPr lang="en-US" altLang="ja-JP" sz="16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・事業全体における地域のビジョン・コンセプト・ターゲットとの整合性</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（例：地域計画で定めた〇〇を実施するために必要な物品である、など）</a:t>
            </a: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・地域まるごとホテルの実施に必要な物品である理由</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（様式１）全体計画のパッケージプラン概要＜パッケージに含まれるサービス一覧＞に記載のサービスに関連する補助事業である場合は、そのサービス名が分かるように記載してください。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16" name="タイトル 1">
            <a:extLst>
              <a:ext uri="{FF2B5EF4-FFF2-40B4-BE49-F238E27FC236}">
                <a16:creationId xmlns:a16="http://schemas.microsoft.com/office/drawing/2014/main" id="{33B3D292-C2BA-492B-B167-1A1D499541FB}"/>
              </a:ext>
            </a:extLst>
          </p:cNvPr>
          <p:cNvSpPr txBox="1">
            <a:spLocks/>
          </p:cNvSpPr>
          <p:nvPr/>
        </p:nvSpPr>
        <p:spPr>
          <a:xfrm>
            <a:off x="6924"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en-US" altLang="ja-JP" dirty="0" smtClean="0"/>
              <a:t>【</a:t>
            </a:r>
            <a:r>
              <a:rPr lang="ja-JP" altLang="en-US" dirty="0" smtClean="0"/>
              <a:t>②物品購入費</a:t>
            </a:r>
            <a:r>
              <a:rPr lang="en-US" altLang="ja-JP" dirty="0" smtClean="0"/>
              <a:t>】</a:t>
            </a:r>
            <a:r>
              <a:rPr lang="ja-JP" altLang="en-US" dirty="0" smtClean="0"/>
              <a:t>補助</a:t>
            </a:r>
            <a:r>
              <a:rPr lang="ja-JP" altLang="en-US" dirty="0"/>
              <a:t>事業</a:t>
            </a:r>
            <a:r>
              <a:rPr lang="ja-JP" altLang="en-US" dirty="0" smtClean="0"/>
              <a:t>詳細②</a:t>
            </a:r>
            <a:endParaRPr lang="en-US" altLang="ja-JP" dirty="0"/>
          </a:p>
        </p:txBody>
      </p:sp>
      <p:sp>
        <p:nvSpPr>
          <p:cNvPr id="20" name="Rectangle 11">
            <a:extLst>
              <a:ext uri="{FF2B5EF4-FFF2-40B4-BE49-F238E27FC236}">
                <a16:creationId xmlns:a16="http://schemas.microsoft.com/office/drawing/2014/main" id="{05F68A1C-1509-45BF-98EF-A2D7F5AC649A}"/>
              </a:ext>
            </a:extLst>
          </p:cNvPr>
          <p:cNvSpPr/>
          <p:nvPr/>
        </p:nvSpPr>
        <p:spPr>
          <a:xfrm>
            <a:off x="176575" y="1787704"/>
            <a:ext cx="6656304" cy="3633839"/>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1" name="正方形/長方形 20">
            <a:extLst>
              <a:ext uri="{FF2B5EF4-FFF2-40B4-BE49-F238E27FC236}">
                <a16:creationId xmlns:a16="http://schemas.microsoft.com/office/drawing/2014/main" id="{56EB6ED4-8BFE-4823-8A76-D79C100B7AF0}"/>
              </a:ext>
            </a:extLst>
          </p:cNvPr>
          <p:cNvSpPr/>
          <p:nvPr/>
        </p:nvSpPr>
        <p:spPr>
          <a:xfrm>
            <a:off x="169627" y="1374988"/>
            <a:ext cx="4179116" cy="51486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＜地域まるごとホテルの実施に必要な理由＞</a:t>
            </a:r>
            <a:endParaRPr lang="en-US" altLang="ja-JP" sz="1400" dirty="0">
              <a:solidFill>
                <a:schemeClr val="tx1"/>
              </a:solidFill>
              <a:latin typeface="Meiryo UI" panose="020B0604030504040204" pitchFamily="50" charset="-128"/>
              <a:ea typeface="Meiryo UI" panose="020B0604030504040204" pitchFamily="50" charset="-128"/>
            </a:endParaRPr>
          </a:p>
        </p:txBody>
      </p:sp>
      <p:graphicFrame>
        <p:nvGraphicFramePr>
          <p:cNvPr id="22" name="表 21"/>
          <p:cNvGraphicFramePr>
            <a:graphicFrameLocks noGrp="1"/>
          </p:cNvGraphicFramePr>
          <p:nvPr>
            <p:extLst>
              <p:ext uri="{D42A27DB-BD31-4B8C-83A1-F6EECF244321}">
                <p14:modId xmlns:p14="http://schemas.microsoft.com/office/powerpoint/2010/main" val="1294291882"/>
              </p:ext>
            </p:extLst>
          </p:nvPr>
        </p:nvGraphicFramePr>
        <p:xfrm>
          <a:off x="176574" y="880600"/>
          <a:ext cx="11792644" cy="444953"/>
        </p:xfrm>
        <a:graphic>
          <a:graphicData uri="http://schemas.openxmlformats.org/drawingml/2006/table">
            <a:tbl>
              <a:tblPr firstRow="1" bandRow="1">
                <a:tableStyleId>{073A0DAA-6AF3-43AB-8588-CEC1D06C72B9}</a:tableStyleId>
              </a:tblPr>
              <a:tblGrid>
                <a:gridCol w="3915125">
                  <a:extLst>
                    <a:ext uri="{9D8B030D-6E8A-4147-A177-3AD203B41FA5}">
                      <a16:colId xmlns:a16="http://schemas.microsoft.com/office/drawing/2014/main" val="1554784241"/>
                    </a:ext>
                  </a:extLst>
                </a:gridCol>
                <a:gridCol w="845662">
                  <a:extLst>
                    <a:ext uri="{9D8B030D-6E8A-4147-A177-3AD203B41FA5}">
                      <a16:colId xmlns:a16="http://schemas.microsoft.com/office/drawing/2014/main" val="1009877257"/>
                    </a:ext>
                  </a:extLst>
                </a:gridCol>
                <a:gridCol w="7031857">
                  <a:extLst>
                    <a:ext uri="{9D8B030D-6E8A-4147-A177-3AD203B41FA5}">
                      <a16:colId xmlns:a16="http://schemas.microsoft.com/office/drawing/2014/main" val="174965245"/>
                    </a:ext>
                  </a:extLst>
                </a:gridCol>
              </a:tblGrid>
              <a:tr h="444953">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補助事業名（</a:t>
                      </a:r>
                      <a:r>
                        <a:rPr kumimoji="1" lang="en-US" altLang="ja-JP" sz="1600" b="1" dirty="0" smtClean="0">
                          <a:solidFill>
                            <a:schemeClr val="bg1"/>
                          </a:solidFill>
                          <a:latin typeface="Meiryo UI" panose="020B0604030504040204" pitchFamily="50" charset="-128"/>
                          <a:ea typeface="Meiryo UI" panose="020B0604030504040204" pitchFamily="50" charset="-128"/>
                        </a:rPr>
                        <a:t>No.)</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r>
                        <a:rPr lang="en-US" altLang="ja-JP" sz="1400" b="0" u="none" dirty="0" smtClean="0">
                          <a:solidFill>
                            <a:schemeClr val="tx1">
                              <a:lumMod val="75000"/>
                              <a:lumOff val="25000"/>
                            </a:schemeClr>
                          </a:solidFill>
                          <a:latin typeface="Meiryo UI" panose="020B0604030504040204" pitchFamily="50" charset="-128"/>
                          <a:ea typeface="Meiryo UI" panose="020B0604030504040204" pitchFamily="50" charset="-128"/>
                        </a:rPr>
                        <a:t>No.</a:t>
                      </a:r>
                      <a:endParaRPr lang="ja-JP" altLang="en-US" sz="1400" b="0" u="none"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ja-JP" altLang="en-US" sz="1400" b="0" u="sng"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42585901"/>
                  </a:ext>
                </a:extLst>
              </a:tr>
            </a:tbl>
          </a:graphicData>
        </a:graphic>
      </p:graphicFrame>
      <p:sp>
        <p:nvSpPr>
          <p:cNvPr id="26" name="Rectangle 11">
            <a:extLst>
              <a:ext uri="{FF2B5EF4-FFF2-40B4-BE49-F238E27FC236}">
                <a16:creationId xmlns:a16="http://schemas.microsoft.com/office/drawing/2014/main" id="{05F68A1C-1509-45BF-98EF-A2D7F5AC649A}"/>
              </a:ext>
            </a:extLst>
          </p:cNvPr>
          <p:cNvSpPr/>
          <p:nvPr/>
        </p:nvSpPr>
        <p:spPr>
          <a:xfrm>
            <a:off x="7013748" y="1787704"/>
            <a:ext cx="4959175" cy="3633840"/>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7" name="正方形/長方形 26">
            <a:extLst>
              <a:ext uri="{FF2B5EF4-FFF2-40B4-BE49-F238E27FC236}">
                <a16:creationId xmlns:a16="http://schemas.microsoft.com/office/drawing/2014/main" id="{56EB6ED4-8BFE-4823-8A76-D79C100B7AF0}"/>
              </a:ext>
            </a:extLst>
          </p:cNvPr>
          <p:cNvSpPr/>
          <p:nvPr/>
        </p:nvSpPr>
        <p:spPr>
          <a:xfrm>
            <a:off x="7015600" y="1384060"/>
            <a:ext cx="4955470" cy="43690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solidFill>
                <a:latin typeface="Meiryo UI" panose="020B0604030504040204" pitchFamily="50" charset="-128"/>
                <a:ea typeface="Meiryo UI" panose="020B0604030504040204" pitchFamily="50" charset="-128"/>
              </a:rPr>
              <a:t>＜効果＞</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31" name="object 7"/>
          <p:cNvSpPr txBox="1">
            <a:spLocks/>
          </p:cNvSpPr>
          <p:nvPr/>
        </p:nvSpPr>
        <p:spPr>
          <a:xfrm>
            <a:off x="206463" y="6050278"/>
            <a:ext cx="11762756" cy="384107"/>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smtClean="0"/>
              <a:t>■</a:t>
            </a:r>
            <a:r>
              <a:rPr lang="ja-JP" altLang="en-US" sz="1400" dirty="0"/>
              <a:t>補助</a:t>
            </a:r>
            <a:r>
              <a:rPr lang="ja-JP" altLang="en-US" sz="1400" dirty="0" smtClean="0"/>
              <a:t>の内容が全体計画に沿った内容であり、地域まるごとホテル事業の実施に必要なものであるか、補助事業の実施の効果が地域にとってもプラスの効果を与えるかを</a:t>
            </a:r>
            <a:endParaRPr lang="en-US" altLang="ja-JP" sz="1400" dirty="0" smtClean="0"/>
          </a:p>
          <a:p>
            <a:pPr marL="0" indent="0">
              <a:lnSpc>
                <a:spcPts val="800"/>
              </a:lnSpc>
              <a:buNone/>
            </a:pPr>
            <a:r>
              <a:rPr lang="ja-JP" altLang="en-US" sz="1400" dirty="0" smtClean="0"/>
              <a:t>確認するページです。</a:t>
            </a:r>
            <a:endParaRPr lang="en-US" altLang="ja-JP" sz="1400" dirty="0" smtClean="0"/>
          </a:p>
        </p:txBody>
      </p:sp>
      <p:sp>
        <p:nvSpPr>
          <p:cNvPr id="32" name="正方形/長方形 31"/>
          <p:cNvSpPr/>
          <p:nvPr/>
        </p:nvSpPr>
        <p:spPr>
          <a:xfrm>
            <a:off x="169627" y="5555911"/>
            <a:ext cx="11799591"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33" name="正方形/長方形 32"/>
          <p:cNvSpPr/>
          <p:nvPr/>
        </p:nvSpPr>
        <p:spPr>
          <a:xfrm>
            <a:off x="169629" y="5555911"/>
            <a:ext cx="11799590" cy="953533"/>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000891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39</a:t>
            </a:fld>
            <a:endParaRPr lang="en-US" altLang="ja-JP">
              <a:solidFill>
                <a:srgbClr val="000000"/>
              </a:solidFill>
            </a:endParaRPr>
          </a:p>
        </p:txBody>
      </p:sp>
      <p:sp>
        <p:nvSpPr>
          <p:cNvPr id="5" name="テキスト ボックス 4"/>
          <p:cNvSpPr txBox="1"/>
          <p:nvPr/>
        </p:nvSpPr>
        <p:spPr bwMode="gray">
          <a:xfrm>
            <a:off x="2144973" y="1674673"/>
            <a:ext cx="7902054" cy="3508653"/>
          </a:xfrm>
          <a:prstGeom prst="rect">
            <a:avLst/>
          </a:prstGeom>
          <a:noFill/>
        </p:spPr>
        <p:txBody>
          <a:bodyPr wrap="square" rtlCol="0" anchor="ctr">
            <a:spAutoFit/>
          </a:bodyPr>
          <a:lstStyle/>
          <a:p>
            <a:pPr algn="ctr">
              <a:spcAft>
                <a:spcPts val="1200"/>
              </a:spcAft>
            </a:pPr>
            <a:r>
              <a:rPr lang="zh-TW" altLang="en-US" sz="4800" b="1" dirty="0" smtClean="0">
                <a:solidFill>
                  <a:srgbClr val="1D6FA9"/>
                </a:solidFill>
                <a:latin typeface="Meiryo UI" panose="020B0604030504040204" pitchFamily="50" charset="-128"/>
                <a:ea typeface="Meiryo UI" panose="020B0604030504040204" pitchFamily="50" charset="-128"/>
              </a:rPr>
              <a:t>②</a:t>
            </a:r>
            <a:r>
              <a:rPr lang="ja-JP" altLang="en-US" sz="4800" b="1" dirty="0">
                <a:solidFill>
                  <a:srgbClr val="1D6FA9"/>
                </a:solidFill>
                <a:latin typeface="Meiryo UI" panose="020B0604030504040204" pitchFamily="50" charset="-128"/>
                <a:ea typeface="Meiryo UI" panose="020B0604030504040204" pitchFamily="50" charset="-128"/>
              </a:rPr>
              <a:t>施設関連設備費</a:t>
            </a:r>
            <a:r>
              <a:rPr lang="ja-JP" altLang="en-US" sz="4800" b="1" dirty="0" smtClean="0">
                <a:solidFill>
                  <a:srgbClr val="1D6FA9"/>
                </a:solidFill>
                <a:latin typeface="Meiryo UI" panose="020B0604030504040204" pitchFamily="50" charset="-128"/>
                <a:ea typeface="Meiryo UI" panose="020B0604030504040204" pitchFamily="50" charset="-128"/>
              </a:rPr>
              <a:t>・</a:t>
            </a:r>
            <a:endParaRPr lang="en-US" altLang="ja-JP" sz="4800" b="1" dirty="0" smtClean="0">
              <a:solidFill>
                <a:srgbClr val="1D6FA9"/>
              </a:solidFill>
              <a:latin typeface="Meiryo UI" panose="020B0604030504040204" pitchFamily="50" charset="-128"/>
              <a:ea typeface="Meiryo UI" panose="020B0604030504040204" pitchFamily="50" charset="-128"/>
            </a:endParaRPr>
          </a:p>
          <a:p>
            <a:pPr algn="ctr">
              <a:spcAft>
                <a:spcPts val="1200"/>
              </a:spcAft>
            </a:pPr>
            <a:r>
              <a:rPr lang="ja-JP" altLang="en-US" sz="4800" b="1" dirty="0" smtClean="0">
                <a:solidFill>
                  <a:srgbClr val="1D6FA9"/>
                </a:solidFill>
                <a:latin typeface="Meiryo UI" panose="020B0604030504040204" pitchFamily="50" charset="-128"/>
                <a:ea typeface="Meiryo UI" panose="020B0604030504040204" pitchFamily="50" charset="-128"/>
              </a:rPr>
              <a:t>システム</a:t>
            </a:r>
            <a:r>
              <a:rPr lang="ja-JP" altLang="en-US" sz="4800" b="1" dirty="0">
                <a:solidFill>
                  <a:srgbClr val="1D6FA9"/>
                </a:solidFill>
                <a:latin typeface="Meiryo UI" panose="020B0604030504040204" pitchFamily="50" charset="-128"/>
                <a:ea typeface="Meiryo UI" panose="020B0604030504040204" pitchFamily="50" charset="-128"/>
              </a:rPr>
              <a:t>等</a:t>
            </a:r>
            <a:r>
              <a:rPr lang="ja-JP" altLang="en-US" sz="4800" b="1" dirty="0" smtClean="0">
                <a:solidFill>
                  <a:srgbClr val="1D6FA9"/>
                </a:solidFill>
                <a:latin typeface="Meiryo UI" panose="020B0604030504040204" pitchFamily="50" charset="-128"/>
                <a:ea typeface="Meiryo UI" panose="020B0604030504040204" pitchFamily="50" charset="-128"/>
              </a:rPr>
              <a:t>導入費用</a:t>
            </a:r>
            <a:endParaRPr lang="en-US" altLang="ja-JP" sz="4800" b="1" dirty="0" smtClean="0">
              <a:solidFill>
                <a:srgbClr val="1D6FA9"/>
              </a:solidFill>
              <a:latin typeface="Meiryo UI" panose="020B0604030504040204" pitchFamily="50" charset="-128"/>
              <a:ea typeface="Meiryo UI" panose="020B0604030504040204" pitchFamily="50" charset="-128"/>
            </a:endParaRPr>
          </a:p>
          <a:p>
            <a:pPr algn="ctr">
              <a:spcAft>
                <a:spcPts val="1200"/>
              </a:spcAft>
            </a:pPr>
            <a:r>
              <a:rPr lang="ja-JP" altLang="en-US" sz="4800" b="1" dirty="0">
                <a:solidFill>
                  <a:srgbClr val="1D6FA9"/>
                </a:solidFill>
                <a:latin typeface="Meiryo UI" panose="020B0604030504040204" pitchFamily="50" charset="-128"/>
                <a:ea typeface="Meiryo UI" panose="020B0604030504040204" pitchFamily="50" charset="-128"/>
              </a:rPr>
              <a:t>（ハード</a:t>
            </a:r>
            <a:r>
              <a:rPr lang="ja-JP" altLang="en-US" sz="4800" b="1" dirty="0" smtClean="0">
                <a:solidFill>
                  <a:srgbClr val="1D6FA9"/>
                </a:solidFill>
                <a:latin typeface="Meiryo UI" panose="020B0604030504040204" pitchFamily="50" charset="-128"/>
                <a:ea typeface="Meiryo UI" panose="020B0604030504040204" pitchFamily="50" charset="-128"/>
              </a:rPr>
              <a:t>）</a:t>
            </a:r>
            <a:endParaRPr lang="en-US" altLang="ja-JP" sz="4800" b="1" dirty="0" smtClean="0">
              <a:solidFill>
                <a:srgbClr val="1D6FA9"/>
              </a:solidFill>
              <a:latin typeface="Meiryo UI" panose="020B0604030504040204" pitchFamily="50" charset="-128"/>
              <a:ea typeface="Meiryo UI" panose="020B0604030504040204" pitchFamily="50" charset="-128"/>
            </a:endParaRPr>
          </a:p>
          <a:p>
            <a:pPr algn="ctr">
              <a:spcAft>
                <a:spcPts val="1200"/>
              </a:spcAft>
            </a:pPr>
            <a:r>
              <a:rPr lang="ja-JP" altLang="en-US" sz="4800" b="1" dirty="0" smtClean="0">
                <a:solidFill>
                  <a:srgbClr val="1D6FA9"/>
                </a:solidFill>
                <a:latin typeface="Meiryo UI" panose="020B0604030504040204" pitchFamily="50" charset="-128"/>
                <a:ea typeface="Meiryo UI" panose="020B0604030504040204" pitchFamily="50" charset="-128"/>
              </a:rPr>
              <a:t>（</a:t>
            </a:r>
            <a:r>
              <a:rPr lang="ja-JP" altLang="en-US" sz="4800" b="1" dirty="0">
                <a:solidFill>
                  <a:srgbClr val="1D6FA9"/>
                </a:solidFill>
                <a:latin typeface="Meiryo UI" panose="020B0604030504040204" pitchFamily="50" charset="-128"/>
                <a:ea typeface="Meiryo UI" panose="020B0604030504040204" pitchFamily="50" charset="-128"/>
              </a:rPr>
              <a:t>システム等</a:t>
            </a:r>
            <a:r>
              <a:rPr lang="ja-JP" altLang="en-US" sz="4800" b="1" dirty="0" smtClean="0">
                <a:solidFill>
                  <a:srgbClr val="1D6FA9"/>
                </a:solidFill>
                <a:latin typeface="Meiryo UI" panose="020B0604030504040204" pitchFamily="50" charset="-128"/>
                <a:ea typeface="Meiryo UI" panose="020B0604030504040204" pitchFamily="50" charset="-128"/>
              </a:rPr>
              <a:t>導入費）</a:t>
            </a:r>
            <a:endParaRPr lang="ja-JP" altLang="en-US" sz="4800" b="1" dirty="0">
              <a:solidFill>
                <a:srgbClr val="1D6FA9"/>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22352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2311"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smtClean="0"/>
              <a:t>地域</a:t>
            </a:r>
            <a:r>
              <a:rPr lang="ja-JP" altLang="en-US" dirty="0"/>
              <a:t>概要・観光の動向</a:t>
            </a:r>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4</a:t>
            </a:fld>
            <a:endParaRPr lang="en-US" altLang="ja-JP">
              <a:solidFill>
                <a:srgbClr val="000000"/>
              </a:solidFill>
            </a:endParaRPr>
          </a:p>
        </p:txBody>
      </p:sp>
      <p:sp>
        <p:nvSpPr>
          <p:cNvPr id="13" name="Rectangle 12">
            <a:extLst>
              <a:ext uri="{FF2B5EF4-FFF2-40B4-BE49-F238E27FC236}">
                <a16:creationId xmlns:a16="http://schemas.microsoft.com/office/drawing/2014/main" id="{32E2B3D7-9979-40E9-A4C8-81EA6EF6F599}"/>
              </a:ext>
            </a:extLst>
          </p:cNvPr>
          <p:cNvSpPr/>
          <p:nvPr/>
        </p:nvSpPr>
        <p:spPr>
          <a:xfrm>
            <a:off x="7567301" y="60963"/>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）全体計画</a:t>
            </a:r>
          </a:p>
        </p:txBody>
      </p:sp>
      <p:sp>
        <p:nvSpPr>
          <p:cNvPr id="6" name="object 7"/>
          <p:cNvSpPr txBox="1">
            <a:spLocks/>
          </p:cNvSpPr>
          <p:nvPr/>
        </p:nvSpPr>
        <p:spPr>
          <a:xfrm>
            <a:off x="161803" y="5844965"/>
            <a:ext cx="11874147" cy="932718"/>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a:t>■以下の項目例を参考に</a:t>
            </a:r>
            <a:r>
              <a:rPr lang="ja-JP" altLang="en-US" sz="1400" dirty="0" smtClean="0"/>
              <a:t>、できる限り事業</a:t>
            </a:r>
            <a:r>
              <a:rPr lang="ja-JP" altLang="en-US" sz="1400" dirty="0"/>
              <a:t>に関連する地域概要や観光の動向について記載してください</a:t>
            </a:r>
          </a:p>
          <a:p>
            <a:pPr marL="0" indent="0">
              <a:lnSpc>
                <a:spcPts val="800"/>
              </a:lnSpc>
              <a:buNone/>
            </a:pPr>
            <a:r>
              <a:rPr lang="ja-JP" altLang="en-US" sz="1400" dirty="0"/>
              <a:t>　　地域の基本情報、観光資源、観光の動向（観光客数・属性・推移等）、外部環境の状況（観光トレンド・周辺地域の動向等）</a:t>
            </a:r>
          </a:p>
          <a:p>
            <a:pPr marL="0" indent="0">
              <a:lnSpc>
                <a:spcPts val="800"/>
              </a:lnSpc>
              <a:buNone/>
            </a:pPr>
            <a:r>
              <a:rPr lang="ja-JP" altLang="en-US" sz="1400" dirty="0"/>
              <a:t>■記載内容のエビデンスとなる写真・グラフ等を載せてください</a:t>
            </a:r>
          </a:p>
          <a:p>
            <a:pPr marL="0" indent="0">
              <a:lnSpc>
                <a:spcPts val="800"/>
              </a:lnSpc>
              <a:buNone/>
            </a:pPr>
            <a:endParaRPr lang="ja-JP" altLang="en-US" sz="1400" dirty="0"/>
          </a:p>
        </p:txBody>
      </p:sp>
      <p:sp>
        <p:nvSpPr>
          <p:cNvPr id="7" name="正方形/長方形 6"/>
          <p:cNvSpPr/>
          <p:nvPr/>
        </p:nvSpPr>
        <p:spPr>
          <a:xfrm>
            <a:off x="112113" y="5350951"/>
            <a:ext cx="11973529"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8" name="正方形/長方形 7"/>
          <p:cNvSpPr/>
          <p:nvPr/>
        </p:nvSpPr>
        <p:spPr>
          <a:xfrm>
            <a:off x="114100" y="5349240"/>
            <a:ext cx="11985532" cy="1218485"/>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schemeClr val="tx1">
                  <a:lumMod val="75000"/>
                  <a:lumOff val="25000"/>
                </a:schemeClr>
              </a:solidFill>
              <a:effectLst/>
              <a:uLnTx/>
              <a:uFillTx/>
              <a:latin typeface="Calibri" panose="020F0502020204030204"/>
              <a:ea typeface="游ゴシック" panose="020B0400000000000000" pitchFamily="50" charset="-128"/>
              <a:cs typeface="+mn-cs"/>
            </a:endParaRPr>
          </a:p>
        </p:txBody>
      </p:sp>
      <p:sp>
        <p:nvSpPr>
          <p:cNvPr id="10" name="Rectangle 11">
            <a:extLst>
              <a:ext uri="{FF2B5EF4-FFF2-40B4-BE49-F238E27FC236}">
                <a16:creationId xmlns:a16="http://schemas.microsoft.com/office/drawing/2014/main" id="{05F68A1C-1509-45BF-98EF-A2D7F5AC649A}"/>
              </a:ext>
            </a:extLst>
          </p:cNvPr>
          <p:cNvSpPr/>
          <p:nvPr/>
        </p:nvSpPr>
        <p:spPr>
          <a:xfrm>
            <a:off x="112113" y="1158216"/>
            <a:ext cx="11987519" cy="4100704"/>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solidFill>
                <a:schemeClr val="tx1">
                  <a:lumMod val="75000"/>
                  <a:lumOff val="25000"/>
                </a:schemeClr>
              </a:solidFill>
              <a:latin typeface="Meiryo UI" panose="020B0604030504040204" pitchFamily="50" charset="-128"/>
              <a:ea typeface="Meiryo UI" panose="020B0604030504040204" pitchFamily="50" charset="-128"/>
              <a:cs typeface="メイリオ"/>
            </a:endParaRPr>
          </a:p>
        </p:txBody>
      </p:sp>
      <p:sp>
        <p:nvSpPr>
          <p:cNvPr id="15" name="正方形/長方形 14">
            <a:extLst>
              <a:ext uri="{FF2B5EF4-FFF2-40B4-BE49-F238E27FC236}">
                <a16:creationId xmlns:a16="http://schemas.microsoft.com/office/drawing/2014/main" id="{56EB6ED4-8BFE-4823-8A76-D79C100B7AF0}"/>
              </a:ext>
            </a:extLst>
          </p:cNvPr>
          <p:cNvSpPr/>
          <p:nvPr/>
        </p:nvSpPr>
        <p:spPr>
          <a:xfrm>
            <a:off x="112113" y="757870"/>
            <a:ext cx="4888199"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＜地域概要・観光の動向＞</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091529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40</a:t>
            </a:fld>
            <a:endParaRPr lang="en-US" altLang="ja-JP">
              <a:solidFill>
                <a:srgbClr val="000000"/>
              </a:solidFill>
            </a:endParaRPr>
          </a:p>
        </p:txBody>
      </p:sp>
      <p:sp>
        <p:nvSpPr>
          <p:cNvPr id="10" name="Rectangle 11">
            <a:extLst>
              <a:ext uri="{FF2B5EF4-FFF2-40B4-BE49-F238E27FC236}">
                <a16:creationId xmlns:a16="http://schemas.microsoft.com/office/drawing/2014/main" id="{05F68A1C-1509-45BF-98EF-A2D7F5AC649A}"/>
              </a:ext>
            </a:extLst>
          </p:cNvPr>
          <p:cNvSpPr/>
          <p:nvPr/>
        </p:nvSpPr>
        <p:spPr>
          <a:xfrm>
            <a:off x="176575" y="2770381"/>
            <a:ext cx="11796346" cy="3754245"/>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4" name="正方形/長方形 13">
            <a:extLst>
              <a:ext uri="{FF2B5EF4-FFF2-40B4-BE49-F238E27FC236}">
                <a16:creationId xmlns:a16="http://schemas.microsoft.com/office/drawing/2014/main" id="{56EB6ED4-8BFE-4823-8A76-D79C100B7AF0}"/>
              </a:ext>
            </a:extLst>
          </p:cNvPr>
          <p:cNvSpPr/>
          <p:nvPr/>
        </p:nvSpPr>
        <p:spPr>
          <a:xfrm>
            <a:off x="176574" y="2373658"/>
            <a:ext cx="2782157" cy="51486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solidFill>
                <a:latin typeface="Meiryo UI" panose="020B0604030504040204" pitchFamily="50" charset="-128"/>
                <a:ea typeface="Meiryo UI" panose="020B0604030504040204" pitchFamily="50" charset="-128"/>
              </a:rPr>
              <a:t>＜事業内容＞</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4" name="Rectangle 12">
            <a:extLst>
              <a:ext uri="{FF2B5EF4-FFF2-40B4-BE49-F238E27FC236}">
                <a16:creationId xmlns:a16="http://schemas.microsoft.com/office/drawing/2014/main" id="{32E2B3D7-9979-40E9-A4C8-81EA6EF6F599}"/>
              </a:ext>
            </a:extLst>
          </p:cNvPr>
          <p:cNvSpPr/>
          <p:nvPr/>
        </p:nvSpPr>
        <p:spPr>
          <a:xfrm>
            <a:off x="7567301" y="86861"/>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（様式３</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）補助事業計画</a:t>
            </a:r>
          </a:p>
        </p:txBody>
      </p:sp>
      <p:graphicFrame>
        <p:nvGraphicFramePr>
          <p:cNvPr id="25" name="表 24"/>
          <p:cNvGraphicFramePr>
            <a:graphicFrameLocks noGrp="1"/>
          </p:cNvGraphicFramePr>
          <p:nvPr>
            <p:extLst>
              <p:ext uri="{D42A27DB-BD31-4B8C-83A1-F6EECF244321}">
                <p14:modId xmlns:p14="http://schemas.microsoft.com/office/powerpoint/2010/main" val="1030497608"/>
              </p:ext>
            </p:extLst>
          </p:nvPr>
        </p:nvGraphicFramePr>
        <p:xfrm>
          <a:off x="176574" y="880601"/>
          <a:ext cx="6656305" cy="1493058"/>
        </p:xfrm>
        <a:graphic>
          <a:graphicData uri="http://schemas.openxmlformats.org/drawingml/2006/table">
            <a:tbl>
              <a:tblPr firstRow="1" bandRow="1">
                <a:tableStyleId>{073A0DAA-6AF3-43AB-8588-CEC1D06C72B9}</a:tableStyleId>
              </a:tblPr>
              <a:tblGrid>
                <a:gridCol w="2209875">
                  <a:extLst>
                    <a:ext uri="{9D8B030D-6E8A-4147-A177-3AD203B41FA5}">
                      <a16:colId xmlns:a16="http://schemas.microsoft.com/office/drawing/2014/main" val="1554784241"/>
                    </a:ext>
                  </a:extLst>
                </a:gridCol>
                <a:gridCol w="897525">
                  <a:extLst>
                    <a:ext uri="{9D8B030D-6E8A-4147-A177-3AD203B41FA5}">
                      <a16:colId xmlns:a16="http://schemas.microsoft.com/office/drawing/2014/main" val="1009877257"/>
                    </a:ext>
                  </a:extLst>
                </a:gridCol>
                <a:gridCol w="3548905">
                  <a:extLst>
                    <a:ext uri="{9D8B030D-6E8A-4147-A177-3AD203B41FA5}">
                      <a16:colId xmlns:a16="http://schemas.microsoft.com/office/drawing/2014/main" val="174965245"/>
                    </a:ext>
                  </a:extLst>
                </a:gridCol>
              </a:tblGrid>
              <a:tr h="497686">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補助事業名（</a:t>
                      </a:r>
                      <a:r>
                        <a:rPr kumimoji="1" lang="en-US" altLang="ja-JP" sz="1600" b="1" dirty="0" smtClean="0">
                          <a:solidFill>
                            <a:schemeClr val="bg1"/>
                          </a:solidFill>
                          <a:latin typeface="Meiryo UI" panose="020B0604030504040204" pitchFamily="50" charset="-128"/>
                          <a:ea typeface="Meiryo UI" panose="020B0604030504040204" pitchFamily="50" charset="-128"/>
                        </a:rPr>
                        <a:t>No.)</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r>
                        <a:rPr lang="en-US" altLang="ja-JP" sz="1400" b="0" u="none" dirty="0" smtClean="0">
                          <a:solidFill>
                            <a:schemeClr val="tx1">
                              <a:lumMod val="75000"/>
                              <a:lumOff val="25000"/>
                            </a:schemeClr>
                          </a:solidFill>
                          <a:latin typeface="Meiryo UI" panose="020B0604030504040204" pitchFamily="50" charset="-128"/>
                          <a:ea typeface="Meiryo UI" panose="020B0604030504040204" pitchFamily="50" charset="-128"/>
                        </a:rPr>
                        <a:t>No.</a:t>
                      </a:r>
                      <a:endParaRPr lang="ja-JP" altLang="en-US" sz="1400" b="0" u="none"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ja-JP" altLang="en-US" sz="1400" b="0" u="sng"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42585901"/>
                  </a:ext>
                </a:extLst>
              </a:tr>
              <a:tr h="497686">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補助申請者</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2">
                  <a:txBody>
                    <a:bodyPr/>
                    <a:lstStyle/>
                    <a:p>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854480952"/>
                  </a:ext>
                </a:extLst>
              </a:tr>
              <a:tr h="497686">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補助事業実施期間</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2">
                  <a:txBody>
                    <a:bodyPr/>
                    <a:lstStyle/>
                    <a:p>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令和　　年　　月　　日～令和　　年　　月　　日</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516310597"/>
                  </a:ext>
                </a:extLst>
              </a:tr>
            </a:tbl>
          </a:graphicData>
        </a:graphic>
      </p:graphicFrame>
      <p:graphicFrame>
        <p:nvGraphicFramePr>
          <p:cNvPr id="27" name="表 26"/>
          <p:cNvGraphicFramePr>
            <a:graphicFrameLocks noGrp="1"/>
          </p:cNvGraphicFramePr>
          <p:nvPr>
            <p:extLst/>
          </p:nvPr>
        </p:nvGraphicFramePr>
        <p:xfrm>
          <a:off x="7013749" y="880601"/>
          <a:ext cx="4959172" cy="1828800"/>
        </p:xfrm>
        <a:graphic>
          <a:graphicData uri="http://schemas.openxmlformats.org/drawingml/2006/table">
            <a:tbl>
              <a:tblPr firstRow="1" bandRow="1">
                <a:tableStyleId>{073A0DAA-6AF3-43AB-8588-CEC1D06C72B9}</a:tableStyleId>
              </a:tblPr>
              <a:tblGrid>
                <a:gridCol w="964642">
                  <a:extLst>
                    <a:ext uri="{9D8B030D-6E8A-4147-A177-3AD203B41FA5}">
                      <a16:colId xmlns:a16="http://schemas.microsoft.com/office/drawing/2014/main" val="1009877257"/>
                    </a:ext>
                  </a:extLst>
                </a:gridCol>
                <a:gridCol w="2552282">
                  <a:extLst>
                    <a:ext uri="{9D8B030D-6E8A-4147-A177-3AD203B41FA5}">
                      <a16:colId xmlns:a16="http://schemas.microsoft.com/office/drawing/2014/main" val="2152198639"/>
                    </a:ext>
                  </a:extLst>
                </a:gridCol>
                <a:gridCol w="1442248">
                  <a:extLst>
                    <a:ext uri="{9D8B030D-6E8A-4147-A177-3AD203B41FA5}">
                      <a16:colId xmlns:a16="http://schemas.microsoft.com/office/drawing/2014/main" val="2117194337"/>
                    </a:ext>
                  </a:extLst>
                </a:gridCol>
              </a:tblGrid>
              <a:tr h="272762">
                <a:tc gridSpan="2">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費用総額</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hMerge="1">
                  <a:txBody>
                    <a:bodyPr/>
                    <a:lstStyle/>
                    <a:p>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kumimoji="1" lang="ja-JP" altLang="en-US" sz="1400" b="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6266390"/>
                  </a:ext>
                </a:extLst>
              </a:tr>
              <a:tr h="272762">
                <a:tc rowSpan="3">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自主財源</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r>
                        <a:rPr kumimoji="1" lang="ja-JP" altLang="en-US" sz="1400" b="0" dirty="0" smtClean="0">
                          <a:solidFill>
                            <a:schemeClr val="tx1">
                              <a:lumMod val="75000"/>
                              <a:lumOff val="25000"/>
                            </a:schemeClr>
                          </a:solidFill>
                          <a:latin typeface="Meiryo UI" panose="020B0604030504040204" pitchFamily="50" charset="-128"/>
                          <a:ea typeface="Meiryo UI" panose="020B0604030504040204" pitchFamily="50" charset="-128"/>
                        </a:rPr>
                        <a:t>自己資金</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kumimoji="1" lang="ja-JP" altLang="en-US" sz="1400" b="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106417"/>
                  </a:ext>
                </a:extLst>
              </a:tr>
              <a:tr h="272762">
                <a:tc vMerge="1">
                  <a:txBody>
                    <a:bodyPr/>
                    <a:lstStyle/>
                    <a:p>
                      <a:endParaRPr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金融機関借入</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4480952"/>
                  </a:ext>
                </a:extLst>
              </a:tr>
              <a:tr h="272762">
                <a:tc vMerge="1">
                  <a:txBody>
                    <a:bodyPr/>
                    <a:lstStyle/>
                    <a:p>
                      <a:endParaRPr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その他（　　　　　　　　　　　　　）</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3300283"/>
                  </a:ext>
                </a:extLst>
              </a:tr>
              <a:tr h="272762">
                <a:tc rowSpan="2">
                  <a:txBody>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rPr>
                        <a:t>県補助金</a:t>
                      </a:r>
                      <a:endParaRPr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rPr>
                        <a:t>補助対象経費</a:t>
                      </a:r>
                      <a:endParaRPr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rPr>
                        <a:t>補助申請額</a:t>
                      </a:r>
                      <a:endParaRPr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extLst>
                  <a:ext uri="{0D108BD9-81ED-4DB2-BD59-A6C34878D82A}">
                    <a16:rowId xmlns:a16="http://schemas.microsoft.com/office/drawing/2014/main" val="2374186379"/>
                  </a:ext>
                </a:extLst>
              </a:tr>
              <a:tr h="272762">
                <a:tc vMerge="1">
                  <a:txBody>
                    <a:bodyPr/>
                    <a:lstStyle/>
                    <a:p>
                      <a:pPr algn="ctr"/>
                      <a:endParaRPr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05876619"/>
                  </a:ext>
                </a:extLst>
              </a:tr>
            </a:tbl>
          </a:graphicData>
        </a:graphic>
      </p:graphicFrame>
      <p:sp>
        <p:nvSpPr>
          <p:cNvPr id="13" name="タイトル 1">
            <a:extLst>
              <a:ext uri="{FF2B5EF4-FFF2-40B4-BE49-F238E27FC236}">
                <a16:creationId xmlns:a16="http://schemas.microsoft.com/office/drawing/2014/main" id="{33B3D292-C2BA-492B-B167-1A1D499541FB}"/>
              </a:ext>
            </a:extLst>
          </p:cNvPr>
          <p:cNvSpPr txBox="1">
            <a:spLocks/>
          </p:cNvSpPr>
          <p:nvPr/>
        </p:nvSpPr>
        <p:spPr>
          <a:xfrm>
            <a:off x="6924"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en-US" altLang="ja-JP" dirty="0" smtClean="0"/>
              <a:t>【</a:t>
            </a:r>
            <a:r>
              <a:rPr lang="ja-JP" altLang="en-US" dirty="0"/>
              <a:t>②システム等</a:t>
            </a:r>
            <a:r>
              <a:rPr lang="ja-JP" altLang="en-US" dirty="0" smtClean="0"/>
              <a:t>導入費</a:t>
            </a:r>
            <a:r>
              <a:rPr lang="en-US" altLang="ja-JP" dirty="0" smtClean="0"/>
              <a:t>】</a:t>
            </a:r>
            <a:r>
              <a:rPr lang="ja-JP" altLang="en-US" dirty="0" smtClean="0"/>
              <a:t>補助</a:t>
            </a:r>
            <a:r>
              <a:rPr lang="ja-JP" altLang="en-US" dirty="0"/>
              <a:t>事業</a:t>
            </a:r>
            <a:r>
              <a:rPr lang="ja-JP" altLang="en-US" dirty="0" smtClean="0"/>
              <a:t>詳細①</a:t>
            </a:r>
            <a:endParaRPr lang="en-US" altLang="ja-JP" dirty="0"/>
          </a:p>
        </p:txBody>
      </p:sp>
      <p:sp>
        <p:nvSpPr>
          <p:cNvPr id="17" name="正方形/長方形 16">
            <a:extLst>
              <a:ext uri="{FF2B5EF4-FFF2-40B4-BE49-F238E27FC236}">
                <a16:creationId xmlns:a16="http://schemas.microsoft.com/office/drawing/2014/main" id="{56EB6ED4-8BFE-4823-8A76-D79C100B7AF0}"/>
              </a:ext>
            </a:extLst>
          </p:cNvPr>
          <p:cNvSpPr/>
          <p:nvPr/>
        </p:nvSpPr>
        <p:spPr>
          <a:xfrm>
            <a:off x="429142" y="2888522"/>
            <a:ext cx="5942455" cy="213518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rgbClr val="FF0000"/>
                </a:solidFill>
                <a:latin typeface="Meiryo UI" panose="020B0604030504040204" pitchFamily="50" charset="-128"/>
                <a:ea typeface="Meiryo UI" panose="020B0604030504040204" pitchFamily="50" charset="-128"/>
              </a:rPr>
              <a:t>記載内容</a:t>
            </a:r>
            <a:endParaRPr lang="en-US" altLang="ja-JP" sz="16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導入するシステムの</a:t>
            </a:r>
            <a:r>
              <a:rPr lang="ja-JP" altLang="en-US" sz="1400" dirty="0">
                <a:solidFill>
                  <a:srgbClr val="FF0000"/>
                </a:solidFill>
                <a:latin typeface="Meiryo UI" panose="020B0604030504040204" pitchFamily="50" charset="-128"/>
                <a:ea typeface="Meiryo UI" panose="020B0604030504040204" pitchFamily="50" charset="-128"/>
              </a:rPr>
              <a:t>内容を必要に応じて図や写真も交えながら記載してください</a:t>
            </a:r>
            <a:r>
              <a:rPr lang="ja-JP" altLang="en-US" sz="1400" dirty="0" smtClean="0">
                <a:solidFill>
                  <a:srgbClr val="FF0000"/>
                </a:solidFill>
                <a:latin typeface="Meiryo UI" panose="020B0604030504040204" pitchFamily="50" charset="-128"/>
                <a:ea typeface="Meiryo UI" panose="020B0604030504040204" pitchFamily="50" charset="-128"/>
              </a:rPr>
              <a:t>。</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en-US" altLang="ja-JP" sz="1400" dirty="0" smtClean="0">
                <a:solidFill>
                  <a:srgbClr val="FF0000"/>
                </a:solidFill>
                <a:latin typeface="Meiryo UI" panose="020B0604030504040204" pitchFamily="50" charset="-128"/>
                <a:ea typeface="Meiryo UI" panose="020B0604030504040204" pitchFamily="50" charset="-128"/>
              </a:rPr>
              <a:t>※</a:t>
            </a:r>
            <a:r>
              <a:rPr lang="ja-JP" altLang="en-US" sz="1400" dirty="0" smtClean="0">
                <a:solidFill>
                  <a:srgbClr val="FF0000"/>
                </a:solidFill>
                <a:latin typeface="Meiryo UI" panose="020B0604030504040204" pitchFamily="50" charset="-128"/>
                <a:ea typeface="Meiryo UI" panose="020B0604030504040204" pitchFamily="50" charset="-128"/>
              </a:rPr>
              <a:t>導入するシステムの内容や仕様が分かる</a:t>
            </a:r>
            <a:r>
              <a:rPr lang="ja-JP" altLang="en-US" sz="1400" dirty="0">
                <a:solidFill>
                  <a:srgbClr val="FF0000"/>
                </a:solidFill>
                <a:latin typeface="Meiryo UI" panose="020B0604030504040204" pitchFamily="50" charset="-128"/>
                <a:ea typeface="Meiryo UI" panose="020B0604030504040204" pitchFamily="50" charset="-128"/>
              </a:rPr>
              <a:t>場合</a:t>
            </a:r>
            <a:r>
              <a:rPr lang="ja-JP" altLang="en-US" sz="1400" dirty="0" smtClean="0">
                <a:solidFill>
                  <a:srgbClr val="FF0000"/>
                </a:solidFill>
                <a:latin typeface="Meiryo UI" panose="020B0604030504040204" pitchFamily="50" charset="-128"/>
                <a:ea typeface="Meiryo UI" panose="020B0604030504040204" pitchFamily="50" charset="-128"/>
              </a:rPr>
              <a:t>には</a:t>
            </a:r>
            <a:r>
              <a:rPr lang="ja-JP" altLang="en-US" sz="1400" dirty="0">
                <a:solidFill>
                  <a:srgbClr val="FF0000"/>
                </a:solidFill>
                <a:latin typeface="Meiryo UI" panose="020B0604030504040204" pitchFamily="50" charset="-128"/>
                <a:ea typeface="Meiryo UI" panose="020B0604030504040204" pitchFamily="50" charset="-128"/>
              </a:rPr>
              <a:t>、</a:t>
            </a:r>
            <a:r>
              <a:rPr lang="ja-JP" altLang="en-US" sz="1400" dirty="0" smtClean="0">
                <a:solidFill>
                  <a:srgbClr val="FF0000"/>
                </a:solidFill>
                <a:latin typeface="Meiryo UI" panose="020B0604030504040204" pitchFamily="50" charset="-128"/>
                <a:ea typeface="Meiryo UI" panose="020B0604030504040204" pitchFamily="50" charset="-128"/>
              </a:rPr>
              <a:t>具体的に記載すること。</a:t>
            </a:r>
            <a:endParaRPr lang="en-US" altLang="ja-JP" sz="1400" dirty="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endParaRPr lang="en-US" altLang="ja-JP" sz="1400" dirty="0" smtClean="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716643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41</a:t>
            </a:fld>
            <a:endParaRPr lang="en-US" altLang="ja-JP">
              <a:solidFill>
                <a:srgbClr val="000000"/>
              </a:solidFill>
            </a:endParaRPr>
          </a:p>
        </p:txBody>
      </p:sp>
      <p:sp>
        <p:nvSpPr>
          <p:cNvPr id="24" name="Rectangle 12">
            <a:extLst>
              <a:ext uri="{FF2B5EF4-FFF2-40B4-BE49-F238E27FC236}">
                <a16:creationId xmlns:a16="http://schemas.microsoft.com/office/drawing/2014/main" id="{32E2B3D7-9979-40E9-A4C8-81EA6EF6F599}"/>
              </a:ext>
            </a:extLst>
          </p:cNvPr>
          <p:cNvSpPr/>
          <p:nvPr/>
        </p:nvSpPr>
        <p:spPr>
          <a:xfrm>
            <a:off x="7567301" y="86861"/>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（様式３</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）補助事業計画</a:t>
            </a:r>
          </a:p>
        </p:txBody>
      </p:sp>
      <p:sp>
        <p:nvSpPr>
          <p:cNvPr id="13" name="タイトル 1">
            <a:extLst>
              <a:ext uri="{FF2B5EF4-FFF2-40B4-BE49-F238E27FC236}">
                <a16:creationId xmlns:a16="http://schemas.microsoft.com/office/drawing/2014/main" id="{33B3D292-C2BA-492B-B167-1A1D499541FB}"/>
              </a:ext>
            </a:extLst>
          </p:cNvPr>
          <p:cNvSpPr txBox="1">
            <a:spLocks/>
          </p:cNvSpPr>
          <p:nvPr/>
        </p:nvSpPr>
        <p:spPr>
          <a:xfrm>
            <a:off x="6924"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en-US" altLang="ja-JP" dirty="0" smtClean="0"/>
              <a:t>【</a:t>
            </a:r>
            <a:r>
              <a:rPr lang="ja-JP" altLang="en-US" dirty="0"/>
              <a:t>②システム等</a:t>
            </a:r>
            <a:r>
              <a:rPr lang="ja-JP" altLang="en-US" dirty="0" smtClean="0"/>
              <a:t>導入費</a:t>
            </a:r>
            <a:r>
              <a:rPr lang="en-US" altLang="ja-JP" dirty="0" smtClean="0"/>
              <a:t>】</a:t>
            </a:r>
            <a:r>
              <a:rPr lang="ja-JP" altLang="en-US" dirty="0" smtClean="0"/>
              <a:t>補助</a:t>
            </a:r>
            <a:r>
              <a:rPr lang="ja-JP" altLang="en-US" dirty="0"/>
              <a:t>事業</a:t>
            </a:r>
            <a:r>
              <a:rPr lang="ja-JP" altLang="en-US" dirty="0" smtClean="0"/>
              <a:t>詳細②</a:t>
            </a:r>
            <a:endParaRPr lang="en-US" altLang="ja-JP" dirty="0"/>
          </a:p>
        </p:txBody>
      </p:sp>
      <p:sp>
        <p:nvSpPr>
          <p:cNvPr id="17" name="正方形/長方形 16">
            <a:extLst>
              <a:ext uri="{FF2B5EF4-FFF2-40B4-BE49-F238E27FC236}">
                <a16:creationId xmlns:a16="http://schemas.microsoft.com/office/drawing/2014/main" id="{56EB6ED4-8BFE-4823-8A76-D79C100B7AF0}"/>
              </a:ext>
            </a:extLst>
          </p:cNvPr>
          <p:cNvSpPr/>
          <p:nvPr/>
        </p:nvSpPr>
        <p:spPr>
          <a:xfrm>
            <a:off x="353352" y="1889852"/>
            <a:ext cx="6302749" cy="213518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rgbClr val="FF0000"/>
                </a:solidFill>
                <a:latin typeface="Meiryo UI" panose="020B0604030504040204" pitchFamily="50" charset="-128"/>
                <a:ea typeface="Meiryo UI" panose="020B0604030504040204" pitchFamily="50" charset="-128"/>
              </a:rPr>
              <a:t>記載内容</a:t>
            </a:r>
            <a:endParaRPr lang="en-US" altLang="ja-JP" sz="16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・地域</a:t>
            </a:r>
            <a:r>
              <a:rPr lang="ja-JP" altLang="en-US" sz="1400" dirty="0">
                <a:solidFill>
                  <a:srgbClr val="FF0000"/>
                </a:solidFill>
                <a:latin typeface="Meiryo UI" panose="020B0604030504040204" pitchFamily="50" charset="-128"/>
                <a:ea typeface="Meiryo UI" panose="020B0604030504040204" pitchFamily="50" charset="-128"/>
              </a:rPr>
              <a:t>まるごとホテルの実施に必要</a:t>
            </a:r>
            <a:r>
              <a:rPr lang="ja-JP" altLang="en-US" sz="1400" dirty="0" smtClean="0">
                <a:solidFill>
                  <a:srgbClr val="FF0000"/>
                </a:solidFill>
                <a:latin typeface="Meiryo UI" panose="020B0604030504040204" pitchFamily="50" charset="-128"/>
                <a:ea typeface="Meiryo UI" panose="020B0604030504040204" pitchFamily="50" charset="-128"/>
              </a:rPr>
              <a:t>なオペレーション</a:t>
            </a:r>
            <a:r>
              <a:rPr lang="ja-JP" altLang="en-US" sz="1400" dirty="0">
                <a:solidFill>
                  <a:srgbClr val="FF0000"/>
                </a:solidFill>
                <a:latin typeface="Meiryo UI" panose="020B0604030504040204" pitchFamily="50" charset="-128"/>
                <a:ea typeface="Meiryo UI" panose="020B0604030504040204" pitchFamily="50" charset="-128"/>
              </a:rPr>
              <a:t>の導入・</a:t>
            </a:r>
            <a:r>
              <a:rPr lang="ja-JP" altLang="en-US" sz="1400" dirty="0" smtClean="0">
                <a:solidFill>
                  <a:srgbClr val="FF0000"/>
                </a:solidFill>
                <a:latin typeface="Meiryo UI" panose="020B0604030504040204" pitchFamily="50" charset="-128"/>
                <a:ea typeface="Meiryo UI" panose="020B0604030504040204" pitchFamily="50" charset="-128"/>
              </a:rPr>
              <a:t>改善（</a:t>
            </a:r>
            <a:r>
              <a:rPr lang="ja-JP" altLang="en-US" sz="1400" dirty="0">
                <a:solidFill>
                  <a:srgbClr val="FF0000"/>
                </a:solidFill>
                <a:latin typeface="Meiryo UI" panose="020B0604030504040204" pitchFamily="50" charset="-128"/>
                <a:ea typeface="Meiryo UI" panose="020B0604030504040204" pitchFamily="50" charset="-128"/>
              </a:rPr>
              <a:t>生産性の向上）に資する</a:t>
            </a:r>
            <a:r>
              <a:rPr lang="ja-JP" altLang="en-US" sz="1400" dirty="0" smtClean="0">
                <a:solidFill>
                  <a:srgbClr val="FF0000"/>
                </a:solidFill>
                <a:latin typeface="Meiryo UI" panose="020B0604030504040204" pitchFamily="50" charset="-128"/>
                <a:ea typeface="Meiryo UI" panose="020B0604030504040204" pitchFamily="50" charset="-128"/>
              </a:rPr>
              <a:t>ことを明記</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様式１）全体計画のパッケージプラン概要＜パッケージに含まれるサービス一覧＞に記載のサービスに関連する補助事業である場合は、そのサービス名が分かるように記載してください。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endParaRPr lang="en-US" altLang="ja-JP" sz="1400" dirty="0" smtClean="0">
              <a:solidFill>
                <a:srgbClr val="FF0000"/>
              </a:solidFill>
              <a:latin typeface="Meiryo UI" panose="020B0604030504040204" pitchFamily="50" charset="-128"/>
              <a:ea typeface="Meiryo UI" panose="020B0604030504040204" pitchFamily="50" charset="-128"/>
            </a:endParaRPr>
          </a:p>
        </p:txBody>
      </p:sp>
      <p:sp>
        <p:nvSpPr>
          <p:cNvPr id="42" name="Rectangle 11">
            <a:extLst>
              <a:ext uri="{FF2B5EF4-FFF2-40B4-BE49-F238E27FC236}">
                <a16:creationId xmlns:a16="http://schemas.microsoft.com/office/drawing/2014/main" id="{05F68A1C-1509-45BF-98EF-A2D7F5AC649A}"/>
              </a:ext>
            </a:extLst>
          </p:cNvPr>
          <p:cNvSpPr/>
          <p:nvPr/>
        </p:nvSpPr>
        <p:spPr>
          <a:xfrm>
            <a:off x="176575" y="1787704"/>
            <a:ext cx="6656304" cy="3633839"/>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43" name="正方形/長方形 42">
            <a:extLst>
              <a:ext uri="{FF2B5EF4-FFF2-40B4-BE49-F238E27FC236}">
                <a16:creationId xmlns:a16="http://schemas.microsoft.com/office/drawing/2014/main" id="{56EB6ED4-8BFE-4823-8A76-D79C100B7AF0}"/>
              </a:ext>
            </a:extLst>
          </p:cNvPr>
          <p:cNvSpPr/>
          <p:nvPr/>
        </p:nvSpPr>
        <p:spPr>
          <a:xfrm>
            <a:off x="169627" y="1374988"/>
            <a:ext cx="4179116" cy="51486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＜地域まるごとホテルの実施に必要な理由＞</a:t>
            </a:r>
            <a:endParaRPr lang="en-US" altLang="ja-JP" sz="1400" dirty="0">
              <a:solidFill>
                <a:schemeClr val="tx1"/>
              </a:solidFill>
              <a:latin typeface="Meiryo UI" panose="020B0604030504040204" pitchFamily="50" charset="-128"/>
              <a:ea typeface="Meiryo UI" panose="020B0604030504040204" pitchFamily="50" charset="-128"/>
            </a:endParaRPr>
          </a:p>
        </p:txBody>
      </p:sp>
      <p:graphicFrame>
        <p:nvGraphicFramePr>
          <p:cNvPr id="44" name="表 43"/>
          <p:cNvGraphicFramePr>
            <a:graphicFrameLocks noGrp="1"/>
          </p:cNvGraphicFramePr>
          <p:nvPr>
            <p:extLst>
              <p:ext uri="{D42A27DB-BD31-4B8C-83A1-F6EECF244321}">
                <p14:modId xmlns:p14="http://schemas.microsoft.com/office/powerpoint/2010/main" val="1600117353"/>
              </p:ext>
            </p:extLst>
          </p:nvPr>
        </p:nvGraphicFramePr>
        <p:xfrm>
          <a:off x="176574" y="880600"/>
          <a:ext cx="11792644" cy="444953"/>
        </p:xfrm>
        <a:graphic>
          <a:graphicData uri="http://schemas.openxmlformats.org/drawingml/2006/table">
            <a:tbl>
              <a:tblPr firstRow="1" bandRow="1">
                <a:tableStyleId>{073A0DAA-6AF3-43AB-8588-CEC1D06C72B9}</a:tableStyleId>
              </a:tblPr>
              <a:tblGrid>
                <a:gridCol w="3915125">
                  <a:extLst>
                    <a:ext uri="{9D8B030D-6E8A-4147-A177-3AD203B41FA5}">
                      <a16:colId xmlns:a16="http://schemas.microsoft.com/office/drawing/2014/main" val="1554784241"/>
                    </a:ext>
                  </a:extLst>
                </a:gridCol>
                <a:gridCol w="845662">
                  <a:extLst>
                    <a:ext uri="{9D8B030D-6E8A-4147-A177-3AD203B41FA5}">
                      <a16:colId xmlns:a16="http://schemas.microsoft.com/office/drawing/2014/main" val="1009877257"/>
                    </a:ext>
                  </a:extLst>
                </a:gridCol>
                <a:gridCol w="7031857">
                  <a:extLst>
                    <a:ext uri="{9D8B030D-6E8A-4147-A177-3AD203B41FA5}">
                      <a16:colId xmlns:a16="http://schemas.microsoft.com/office/drawing/2014/main" val="174965245"/>
                    </a:ext>
                  </a:extLst>
                </a:gridCol>
              </a:tblGrid>
              <a:tr h="444953">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補助事業名（</a:t>
                      </a:r>
                      <a:r>
                        <a:rPr kumimoji="1" lang="en-US" altLang="ja-JP" sz="1600" b="1" dirty="0" smtClean="0">
                          <a:solidFill>
                            <a:schemeClr val="bg1"/>
                          </a:solidFill>
                          <a:latin typeface="Meiryo UI" panose="020B0604030504040204" pitchFamily="50" charset="-128"/>
                          <a:ea typeface="Meiryo UI" panose="020B0604030504040204" pitchFamily="50" charset="-128"/>
                        </a:rPr>
                        <a:t>No.)</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r>
                        <a:rPr lang="en-US" altLang="ja-JP" sz="1400" b="0" u="none" dirty="0" smtClean="0">
                          <a:solidFill>
                            <a:schemeClr val="tx1">
                              <a:lumMod val="75000"/>
                              <a:lumOff val="25000"/>
                            </a:schemeClr>
                          </a:solidFill>
                          <a:latin typeface="Meiryo UI" panose="020B0604030504040204" pitchFamily="50" charset="-128"/>
                          <a:ea typeface="Meiryo UI" panose="020B0604030504040204" pitchFamily="50" charset="-128"/>
                        </a:rPr>
                        <a:t>No.</a:t>
                      </a:r>
                      <a:endParaRPr lang="ja-JP" altLang="en-US" sz="1400" b="0" u="none"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ja-JP" altLang="en-US" sz="1400" b="0" u="sng"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42585901"/>
                  </a:ext>
                </a:extLst>
              </a:tr>
            </a:tbl>
          </a:graphicData>
        </a:graphic>
      </p:graphicFrame>
      <p:sp>
        <p:nvSpPr>
          <p:cNvPr id="45" name="Rectangle 11">
            <a:extLst>
              <a:ext uri="{FF2B5EF4-FFF2-40B4-BE49-F238E27FC236}">
                <a16:creationId xmlns:a16="http://schemas.microsoft.com/office/drawing/2014/main" id="{05F68A1C-1509-45BF-98EF-A2D7F5AC649A}"/>
              </a:ext>
            </a:extLst>
          </p:cNvPr>
          <p:cNvSpPr/>
          <p:nvPr/>
        </p:nvSpPr>
        <p:spPr>
          <a:xfrm>
            <a:off x="7013748" y="1787704"/>
            <a:ext cx="4959175" cy="3633840"/>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46" name="正方形/長方形 45">
            <a:extLst>
              <a:ext uri="{FF2B5EF4-FFF2-40B4-BE49-F238E27FC236}">
                <a16:creationId xmlns:a16="http://schemas.microsoft.com/office/drawing/2014/main" id="{56EB6ED4-8BFE-4823-8A76-D79C100B7AF0}"/>
              </a:ext>
            </a:extLst>
          </p:cNvPr>
          <p:cNvSpPr/>
          <p:nvPr/>
        </p:nvSpPr>
        <p:spPr>
          <a:xfrm>
            <a:off x="7015600" y="1384060"/>
            <a:ext cx="4955470" cy="43690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solidFill>
                <a:latin typeface="Meiryo UI" panose="020B0604030504040204" pitchFamily="50" charset="-128"/>
                <a:ea typeface="Meiryo UI" panose="020B0604030504040204" pitchFamily="50" charset="-128"/>
              </a:rPr>
              <a:t>＜効果＞</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48" name="object 7"/>
          <p:cNvSpPr txBox="1">
            <a:spLocks/>
          </p:cNvSpPr>
          <p:nvPr/>
        </p:nvSpPr>
        <p:spPr>
          <a:xfrm>
            <a:off x="206463" y="6050278"/>
            <a:ext cx="11762756" cy="384107"/>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smtClean="0"/>
              <a:t>■</a:t>
            </a:r>
            <a:r>
              <a:rPr lang="ja-JP" altLang="en-US" sz="1400" dirty="0"/>
              <a:t>補助</a:t>
            </a:r>
            <a:r>
              <a:rPr lang="ja-JP" altLang="en-US" sz="1400" dirty="0" smtClean="0"/>
              <a:t>の内容が全体計画に沿った内容であり、地域まるごとホテル事業の実施に必要なものであるか、補助事業の実施の効果が地域にとってもプラスの効果を与えるかを</a:t>
            </a:r>
            <a:endParaRPr lang="en-US" altLang="ja-JP" sz="1400" dirty="0" smtClean="0"/>
          </a:p>
          <a:p>
            <a:pPr marL="0" indent="0">
              <a:lnSpc>
                <a:spcPts val="800"/>
              </a:lnSpc>
              <a:buNone/>
            </a:pPr>
            <a:r>
              <a:rPr lang="ja-JP" altLang="en-US" sz="1400" dirty="0" smtClean="0"/>
              <a:t>確認するページです。</a:t>
            </a:r>
            <a:endParaRPr lang="en-US" altLang="ja-JP" sz="1400" dirty="0" smtClean="0"/>
          </a:p>
        </p:txBody>
      </p:sp>
      <p:sp>
        <p:nvSpPr>
          <p:cNvPr id="49" name="正方形/長方形 48"/>
          <p:cNvSpPr/>
          <p:nvPr/>
        </p:nvSpPr>
        <p:spPr>
          <a:xfrm>
            <a:off x="169627" y="5555911"/>
            <a:ext cx="11799591"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50" name="正方形/長方形 49"/>
          <p:cNvSpPr/>
          <p:nvPr/>
        </p:nvSpPr>
        <p:spPr>
          <a:xfrm>
            <a:off x="169629" y="5555911"/>
            <a:ext cx="11799590" cy="953533"/>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706893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42</a:t>
            </a:fld>
            <a:endParaRPr lang="en-US" altLang="ja-JP">
              <a:solidFill>
                <a:srgbClr val="000000"/>
              </a:solidFill>
            </a:endParaRPr>
          </a:p>
        </p:txBody>
      </p:sp>
      <p:sp>
        <p:nvSpPr>
          <p:cNvPr id="5" name="テキスト ボックス 4"/>
          <p:cNvSpPr txBox="1"/>
          <p:nvPr/>
        </p:nvSpPr>
        <p:spPr bwMode="gray">
          <a:xfrm>
            <a:off x="-6350" y="2614850"/>
            <a:ext cx="12192000" cy="1723549"/>
          </a:xfrm>
          <a:prstGeom prst="rect">
            <a:avLst/>
          </a:prstGeom>
          <a:noFill/>
        </p:spPr>
        <p:txBody>
          <a:bodyPr wrap="square" rtlCol="0" anchor="ctr">
            <a:spAutoFit/>
          </a:bodyPr>
          <a:lstStyle/>
          <a:p>
            <a:pPr algn="ctr">
              <a:spcAft>
                <a:spcPts val="1200"/>
              </a:spcAft>
            </a:pPr>
            <a:r>
              <a:rPr lang="ja-JP" altLang="en-US" sz="4800" b="1" dirty="0" smtClean="0">
                <a:solidFill>
                  <a:srgbClr val="1D6FA9"/>
                </a:solidFill>
                <a:latin typeface="Meiryo UI" panose="020B0604030504040204" pitchFamily="50" charset="-128"/>
                <a:ea typeface="Meiryo UI" panose="020B0604030504040204" pitchFamily="50" charset="-128"/>
              </a:rPr>
              <a:t>③プロモーション</a:t>
            </a:r>
            <a:r>
              <a:rPr lang="ja-JP" altLang="en-US" sz="4800" b="1" dirty="0">
                <a:solidFill>
                  <a:srgbClr val="1D6FA9"/>
                </a:solidFill>
                <a:latin typeface="Meiryo UI" panose="020B0604030504040204" pitchFamily="50" charset="-128"/>
                <a:ea typeface="Meiryo UI" panose="020B0604030504040204" pitchFamily="50" charset="-128"/>
              </a:rPr>
              <a:t>・運営支援</a:t>
            </a:r>
            <a:r>
              <a:rPr lang="ja-JP" altLang="en-US" sz="4800" b="1" dirty="0" smtClean="0">
                <a:solidFill>
                  <a:srgbClr val="1D6FA9"/>
                </a:solidFill>
                <a:latin typeface="Meiryo UI" panose="020B0604030504040204" pitchFamily="50" charset="-128"/>
                <a:ea typeface="Meiryo UI" panose="020B0604030504040204" pitchFamily="50" charset="-128"/>
              </a:rPr>
              <a:t>事業</a:t>
            </a:r>
            <a:endParaRPr lang="en-US" altLang="ja-JP" sz="4800" b="1" dirty="0" smtClean="0">
              <a:solidFill>
                <a:srgbClr val="1D6FA9"/>
              </a:solidFill>
              <a:latin typeface="Meiryo UI" panose="020B0604030504040204" pitchFamily="50" charset="-128"/>
              <a:ea typeface="Meiryo UI" panose="020B0604030504040204" pitchFamily="50" charset="-128"/>
            </a:endParaRPr>
          </a:p>
          <a:p>
            <a:pPr algn="ctr">
              <a:spcAft>
                <a:spcPts val="1200"/>
              </a:spcAft>
            </a:pPr>
            <a:r>
              <a:rPr lang="ja-JP" altLang="en-US" sz="4800" b="1" dirty="0" smtClean="0">
                <a:solidFill>
                  <a:srgbClr val="1D6FA9"/>
                </a:solidFill>
                <a:latin typeface="Meiryo UI" panose="020B0604030504040204" pitchFamily="50" charset="-128"/>
                <a:ea typeface="Meiryo UI" panose="020B0604030504040204" pitchFamily="50" charset="-128"/>
              </a:rPr>
              <a:t>（ソフト）</a:t>
            </a:r>
            <a:endParaRPr lang="ja-JP" altLang="en-US" sz="4800" b="1" dirty="0">
              <a:solidFill>
                <a:srgbClr val="1D6FA9"/>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675178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43</a:t>
            </a:fld>
            <a:endParaRPr lang="en-US" altLang="ja-JP">
              <a:solidFill>
                <a:srgbClr val="000000"/>
              </a:solidFill>
            </a:endParaRPr>
          </a:p>
        </p:txBody>
      </p:sp>
      <p:sp>
        <p:nvSpPr>
          <p:cNvPr id="10" name="Rectangle 11">
            <a:extLst>
              <a:ext uri="{FF2B5EF4-FFF2-40B4-BE49-F238E27FC236}">
                <a16:creationId xmlns:a16="http://schemas.microsoft.com/office/drawing/2014/main" id="{05F68A1C-1509-45BF-98EF-A2D7F5AC649A}"/>
              </a:ext>
            </a:extLst>
          </p:cNvPr>
          <p:cNvSpPr/>
          <p:nvPr/>
        </p:nvSpPr>
        <p:spPr>
          <a:xfrm>
            <a:off x="176575" y="2770381"/>
            <a:ext cx="11796346" cy="3754245"/>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4" name="正方形/長方形 13">
            <a:extLst>
              <a:ext uri="{FF2B5EF4-FFF2-40B4-BE49-F238E27FC236}">
                <a16:creationId xmlns:a16="http://schemas.microsoft.com/office/drawing/2014/main" id="{56EB6ED4-8BFE-4823-8A76-D79C100B7AF0}"/>
              </a:ext>
            </a:extLst>
          </p:cNvPr>
          <p:cNvSpPr/>
          <p:nvPr/>
        </p:nvSpPr>
        <p:spPr>
          <a:xfrm>
            <a:off x="176574" y="2373658"/>
            <a:ext cx="2782157" cy="51486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solidFill>
                <a:latin typeface="Meiryo UI" panose="020B0604030504040204" pitchFamily="50" charset="-128"/>
                <a:ea typeface="Meiryo UI" panose="020B0604030504040204" pitchFamily="50" charset="-128"/>
              </a:rPr>
              <a:t>＜事業内容＞</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4" name="Rectangle 12">
            <a:extLst>
              <a:ext uri="{FF2B5EF4-FFF2-40B4-BE49-F238E27FC236}">
                <a16:creationId xmlns:a16="http://schemas.microsoft.com/office/drawing/2014/main" id="{32E2B3D7-9979-40E9-A4C8-81EA6EF6F599}"/>
              </a:ext>
            </a:extLst>
          </p:cNvPr>
          <p:cNvSpPr/>
          <p:nvPr/>
        </p:nvSpPr>
        <p:spPr>
          <a:xfrm>
            <a:off x="7567301" y="86861"/>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（様式３</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）補助事業計画</a:t>
            </a:r>
          </a:p>
        </p:txBody>
      </p:sp>
      <p:graphicFrame>
        <p:nvGraphicFramePr>
          <p:cNvPr id="25" name="表 24"/>
          <p:cNvGraphicFramePr>
            <a:graphicFrameLocks noGrp="1"/>
          </p:cNvGraphicFramePr>
          <p:nvPr>
            <p:extLst>
              <p:ext uri="{D42A27DB-BD31-4B8C-83A1-F6EECF244321}">
                <p14:modId xmlns:p14="http://schemas.microsoft.com/office/powerpoint/2010/main" val="1960392157"/>
              </p:ext>
            </p:extLst>
          </p:nvPr>
        </p:nvGraphicFramePr>
        <p:xfrm>
          <a:off x="176574" y="880599"/>
          <a:ext cx="6656305" cy="1493059"/>
        </p:xfrm>
        <a:graphic>
          <a:graphicData uri="http://schemas.openxmlformats.org/drawingml/2006/table">
            <a:tbl>
              <a:tblPr firstRow="1" bandRow="1">
                <a:tableStyleId>{073A0DAA-6AF3-43AB-8588-CEC1D06C72B9}</a:tableStyleId>
              </a:tblPr>
              <a:tblGrid>
                <a:gridCol w="2209875">
                  <a:extLst>
                    <a:ext uri="{9D8B030D-6E8A-4147-A177-3AD203B41FA5}">
                      <a16:colId xmlns:a16="http://schemas.microsoft.com/office/drawing/2014/main" val="1554784241"/>
                    </a:ext>
                  </a:extLst>
                </a:gridCol>
                <a:gridCol w="868028">
                  <a:extLst>
                    <a:ext uri="{9D8B030D-6E8A-4147-A177-3AD203B41FA5}">
                      <a16:colId xmlns:a16="http://schemas.microsoft.com/office/drawing/2014/main" val="1009877257"/>
                    </a:ext>
                  </a:extLst>
                </a:gridCol>
                <a:gridCol w="3578402">
                  <a:extLst>
                    <a:ext uri="{9D8B030D-6E8A-4147-A177-3AD203B41FA5}">
                      <a16:colId xmlns:a16="http://schemas.microsoft.com/office/drawing/2014/main" val="174965245"/>
                    </a:ext>
                  </a:extLst>
                </a:gridCol>
              </a:tblGrid>
              <a:tr h="556317">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補助事業名（</a:t>
                      </a:r>
                      <a:r>
                        <a:rPr kumimoji="1" lang="en-US" altLang="ja-JP" sz="1600" b="1" dirty="0" smtClean="0">
                          <a:solidFill>
                            <a:schemeClr val="bg1"/>
                          </a:solidFill>
                          <a:latin typeface="Meiryo UI" panose="020B0604030504040204" pitchFamily="50" charset="-128"/>
                          <a:ea typeface="Meiryo UI" panose="020B0604030504040204" pitchFamily="50" charset="-128"/>
                        </a:rPr>
                        <a:t>No.)</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r>
                        <a:rPr lang="en-US" altLang="ja-JP" sz="1400" b="0" u="none" dirty="0" smtClean="0">
                          <a:solidFill>
                            <a:schemeClr val="tx1">
                              <a:lumMod val="75000"/>
                              <a:lumOff val="25000"/>
                            </a:schemeClr>
                          </a:solidFill>
                          <a:latin typeface="Meiryo UI" panose="020B0604030504040204" pitchFamily="50" charset="-128"/>
                          <a:ea typeface="Meiryo UI" panose="020B0604030504040204" pitchFamily="50" charset="-128"/>
                        </a:rPr>
                        <a:t>No.</a:t>
                      </a:r>
                      <a:endParaRPr lang="ja-JP" altLang="en-US" sz="1400" b="0" u="none"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US" altLang="ja-JP" sz="1400" b="0" u="sng" dirty="0" smtClean="0">
                        <a:solidFill>
                          <a:schemeClr val="tx1">
                            <a:lumMod val="75000"/>
                            <a:lumOff val="25000"/>
                          </a:schemeClr>
                        </a:solidFill>
                        <a:latin typeface="Meiryo UI" panose="020B0604030504040204" pitchFamily="50" charset="-128"/>
                        <a:ea typeface="Meiryo UI" panose="020B0604030504040204" pitchFamily="50" charset="-128"/>
                      </a:endParaRPr>
                    </a:p>
                    <a:p>
                      <a:endParaRPr lang="ja-JP" altLang="en-US" sz="1400" b="0" u="sng"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42585901"/>
                  </a:ext>
                </a:extLst>
              </a:tr>
              <a:tr h="534335">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補助申請者</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2">
                  <a:txBody>
                    <a:bodyPr/>
                    <a:lstStyle/>
                    <a:p>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854480952"/>
                  </a:ext>
                </a:extLst>
              </a:tr>
              <a:tr h="402407">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補助事業実施期間</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gridSpan="2">
                  <a:txBody>
                    <a:bodyPr/>
                    <a:lstStyle/>
                    <a:p>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令和　　年　　月　　日～令和　　年　　月　　日</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516310597"/>
                  </a:ext>
                </a:extLst>
              </a:tr>
            </a:tbl>
          </a:graphicData>
        </a:graphic>
      </p:graphicFrame>
      <p:graphicFrame>
        <p:nvGraphicFramePr>
          <p:cNvPr id="27" name="表 26"/>
          <p:cNvGraphicFramePr>
            <a:graphicFrameLocks noGrp="1"/>
          </p:cNvGraphicFramePr>
          <p:nvPr>
            <p:extLst/>
          </p:nvPr>
        </p:nvGraphicFramePr>
        <p:xfrm>
          <a:off x="7013749" y="880601"/>
          <a:ext cx="4959172" cy="1828800"/>
        </p:xfrm>
        <a:graphic>
          <a:graphicData uri="http://schemas.openxmlformats.org/drawingml/2006/table">
            <a:tbl>
              <a:tblPr firstRow="1" bandRow="1">
                <a:tableStyleId>{073A0DAA-6AF3-43AB-8588-CEC1D06C72B9}</a:tableStyleId>
              </a:tblPr>
              <a:tblGrid>
                <a:gridCol w="964642">
                  <a:extLst>
                    <a:ext uri="{9D8B030D-6E8A-4147-A177-3AD203B41FA5}">
                      <a16:colId xmlns:a16="http://schemas.microsoft.com/office/drawing/2014/main" val="1009877257"/>
                    </a:ext>
                  </a:extLst>
                </a:gridCol>
                <a:gridCol w="2552282">
                  <a:extLst>
                    <a:ext uri="{9D8B030D-6E8A-4147-A177-3AD203B41FA5}">
                      <a16:colId xmlns:a16="http://schemas.microsoft.com/office/drawing/2014/main" val="2152198639"/>
                    </a:ext>
                  </a:extLst>
                </a:gridCol>
                <a:gridCol w="1442248">
                  <a:extLst>
                    <a:ext uri="{9D8B030D-6E8A-4147-A177-3AD203B41FA5}">
                      <a16:colId xmlns:a16="http://schemas.microsoft.com/office/drawing/2014/main" val="2117194337"/>
                    </a:ext>
                  </a:extLst>
                </a:gridCol>
              </a:tblGrid>
              <a:tr h="272762">
                <a:tc gridSpan="2">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費用総額</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hMerge="1">
                  <a:txBody>
                    <a:bodyPr/>
                    <a:lstStyle/>
                    <a:p>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kumimoji="1" lang="ja-JP" altLang="en-US" sz="1400" b="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6266390"/>
                  </a:ext>
                </a:extLst>
              </a:tr>
              <a:tr h="272762">
                <a:tc rowSpan="3">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自主財源</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r>
                        <a:rPr kumimoji="1" lang="ja-JP" altLang="en-US" sz="1400" b="0" dirty="0" smtClean="0">
                          <a:solidFill>
                            <a:schemeClr val="tx1">
                              <a:lumMod val="75000"/>
                              <a:lumOff val="25000"/>
                            </a:schemeClr>
                          </a:solidFill>
                          <a:latin typeface="Meiryo UI" panose="020B0604030504040204" pitchFamily="50" charset="-128"/>
                          <a:ea typeface="Meiryo UI" panose="020B0604030504040204" pitchFamily="50" charset="-128"/>
                        </a:rPr>
                        <a:t>自己資金</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kumimoji="1" lang="ja-JP" altLang="en-US" sz="1400" b="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106417"/>
                  </a:ext>
                </a:extLst>
              </a:tr>
              <a:tr h="272762">
                <a:tc vMerge="1">
                  <a:txBody>
                    <a:bodyPr/>
                    <a:lstStyle/>
                    <a:p>
                      <a:endParaRPr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金融機関借入</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4480952"/>
                  </a:ext>
                </a:extLst>
              </a:tr>
              <a:tr h="272762">
                <a:tc vMerge="1">
                  <a:txBody>
                    <a:bodyPr/>
                    <a:lstStyle/>
                    <a:p>
                      <a:endParaRPr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その他（　　　　　　　　　　　　　）</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3300283"/>
                  </a:ext>
                </a:extLst>
              </a:tr>
              <a:tr h="272762">
                <a:tc rowSpan="2">
                  <a:txBody>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rPr>
                        <a:t>県補助金</a:t>
                      </a:r>
                      <a:endParaRPr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rPr>
                        <a:t>補助対象経費</a:t>
                      </a:r>
                      <a:endParaRPr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rPr>
                        <a:t>補助申請額</a:t>
                      </a:r>
                      <a:endParaRPr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extLst>
                  <a:ext uri="{0D108BD9-81ED-4DB2-BD59-A6C34878D82A}">
                    <a16:rowId xmlns:a16="http://schemas.microsoft.com/office/drawing/2014/main" val="2374186379"/>
                  </a:ext>
                </a:extLst>
              </a:tr>
              <a:tr h="272762">
                <a:tc vMerge="1">
                  <a:txBody>
                    <a:bodyPr/>
                    <a:lstStyle/>
                    <a:p>
                      <a:pPr algn="ctr"/>
                      <a:endParaRPr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05876619"/>
                  </a:ext>
                </a:extLst>
              </a:tr>
            </a:tbl>
          </a:graphicData>
        </a:graphic>
      </p:graphicFrame>
      <p:sp>
        <p:nvSpPr>
          <p:cNvPr id="15" name="タイトル 1">
            <a:extLst>
              <a:ext uri="{FF2B5EF4-FFF2-40B4-BE49-F238E27FC236}">
                <a16:creationId xmlns:a16="http://schemas.microsoft.com/office/drawing/2014/main" id="{33B3D292-C2BA-492B-B167-1A1D499541FB}"/>
              </a:ext>
            </a:extLst>
          </p:cNvPr>
          <p:cNvSpPr txBox="1">
            <a:spLocks/>
          </p:cNvSpPr>
          <p:nvPr/>
        </p:nvSpPr>
        <p:spPr>
          <a:xfrm>
            <a:off x="6924"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en-US" altLang="ja-JP" dirty="0" smtClean="0"/>
              <a:t>【</a:t>
            </a:r>
            <a:r>
              <a:rPr lang="ja-JP" altLang="en-US" dirty="0"/>
              <a:t> ③ソフト事業</a:t>
            </a:r>
            <a:r>
              <a:rPr lang="en-US" altLang="ja-JP" dirty="0" smtClean="0"/>
              <a:t>】</a:t>
            </a:r>
            <a:r>
              <a:rPr lang="ja-JP" altLang="en-US" dirty="0" smtClean="0"/>
              <a:t>補助</a:t>
            </a:r>
            <a:r>
              <a:rPr lang="ja-JP" altLang="en-US" dirty="0"/>
              <a:t>事業</a:t>
            </a:r>
            <a:r>
              <a:rPr lang="ja-JP" altLang="en-US" dirty="0" smtClean="0"/>
              <a:t>詳細①</a:t>
            </a:r>
            <a:endParaRPr lang="en-US" altLang="ja-JP" dirty="0"/>
          </a:p>
        </p:txBody>
      </p:sp>
      <p:sp>
        <p:nvSpPr>
          <p:cNvPr id="16" name="正方形/長方形 15">
            <a:extLst>
              <a:ext uri="{FF2B5EF4-FFF2-40B4-BE49-F238E27FC236}">
                <a16:creationId xmlns:a16="http://schemas.microsoft.com/office/drawing/2014/main" id="{56EB6ED4-8BFE-4823-8A76-D79C100B7AF0}"/>
              </a:ext>
            </a:extLst>
          </p:cNvPr>
          <p:cNvSpPr/>
          <p:nvPr/>
        </p:nvSpPr>
        <p:spPr>
          <a:xfrm>
            <a:off x="429142" y="2861338"/>
            <a:ext cx="5942455" cy="213518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rgbClr val="FF0000"/>
                </a:solidFill>
                <a:latin typeface="Meiryo UI" panose="020B0604030504040204" pitchFamily="50" charset="-128"/>
                <a:ea typeface="Meiryo UI" panose="020B0604030504040204" pitchFamily="50" charset="-128"/>
              </a:rPr>
              <a:t>記載内容</a:t>
            </a:r>
            <a:endParaRPr lang="en-US" altLang="ja-JP" sz="16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・具体的な実施内容を必要に応じて図や写真も交えながら記載してください。</a:t>
            </a:r>
            <a:endParaRPr lang="en-US" altLang="ja-JP" sz="1400" dirty="0" smtClean="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383238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44</a:t>
            </a:fld>
            <a:endParaRPr lang="en-US" altLang="ja-JP">
              <a:solidFill>
                <a:srgbClr val="000000"/>
              </a:solidFill>
            </a:endParaRPr>
          </a:p>
        </p:txBody>
      </p:sp>
      <p:sp>
        <p:nvSpPr>
          <p:cNvPr id="10" name="Rectangle 11">
            <a:extLst>
              <a:ext uri="{FF2B5EF4-FFF2-40B4-BE49-F238E27FC236}">
                <a16:creationId xmlns:a16="http://schemas.microsoft.com/office/drawing/2014/main" id="{05F68A1C-1509-45BF-98EF-A2D7F5AC649A}"/>
              </a:ext>
            </a:extLst>
          </p:cNvPr>
          <p:cNvSpPr/>
          <p:nvPr/>
        </p:nvSpPr>
        <p:spPr>
          <a:xfrm>
            <a:off x="176575" y="1787704"/>
            <a:ext cx="6656304" cy="3633839"/>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4" name="正方形/長方形 13">
            <a:extLst>
              <a:ext uri="{FF2B5EF4-FFF2-40B4-BE49-F238E27FC236}">
                <a16:creationId xmlns:a16="http://schemas.microsoft.com/office/drawing/2014/main" id="{56EB6ED4-8BFE-4823-8A76-D79C100B7AF0}"/>
              </a:ext>
            </a:extLst>
          </p:cNvPr>
          <p:cNvSpPr/>
          <p:nvPr/>
        </p:nvSpPr>
        <p:spPr>
          <a:xfrm>
            <a:off x="169627" y="1374988"/>
            <a:ext cx="4179116" cy="51486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＜地域まるごとホテルの実施に必要な理由＞</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4" name="Rectangle 12">
            <a:extLst>
              <a:ext uri="{FF2B5EF4-FFF2-40B4-BE49-F238E27FC236}">
                <a16:creationId xmlns:a16="http://schemas.microsoft.com/office/drawing/2014/main" id="{32E2B3D7-9979-40E9-A4C8-81EA6EF6F599}"/>
              </a:ext>
            </a:extLst>
          </p:cNvPr>
          <p:cNvSpPr/>
          <p:nvPr/>
        </p:nvSpPr>
        <p:spPr>
          <a:xfrm>
            <a:off x="7567301" y="86861"/>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（様式３</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）補助事業計画</a:t>
            </a:r>
          </a:p>
        </p:txBody>
      </p:sp>
      <p:graphicFrame>
        <p:nvGraphicFramePr>
          <p:cNvPr id="25" name="表 24"/>
          <p:cNvGraphicFramePr>
            <a:graphicFrameLocks noGrp="1"/>
          </p:cNvGraphicFramePr>
          <p:nvPr>
            <p:extLst>
              <p:ext uri="{D42A27DB-BD31-4B8C-83A1-F6EECF244321}">
                <p14:modId xmlns:p14="http://schemas.microsoft.com/office/powerpoint/2010/main" val="2071664817"/>
              </p:ext>
            </p:extLst>
          </p:nvPr>
        </p:nvGraphicFramePr>
        <p:xfrm>
          <a:off x="176574" y="880600"/>
          <a:ext cx="11792644" cy="444953"/>
        </p:xfrm>
        <a:graphic>
          <a:graphicData uri="http://schemas.openxmlformats.org/drawingml/2006/table">
            <a:tbl>
              <a:tblPr firstRow="1" bandRow="1">
                <a:tableStyleId>{073A0DAA-6AF3-43AB-8588-CEC1D06C72B9}</a:tableStyleId>
              </a:tblPr>
              <a:tblGrid>
                <a:gridCol w="3915125">
                  <a:extLst>
                    <a:ext uri="{9D8B030D-6E8A-4147-A177-3AD203B41FA5}">
                      <a16:colId xmlns:a16="http://schemas.microsoft.com/office/drawing/2014/main" val="1554784241"/>
                    </a:ext>
                  </a:extLst>
                </a:gridCol>
                <a:gridCol w="845662">
                  <a:extLst>
                    <a:ext uri="{9D8B030D-6E8A-4147-A177-3AD203B41FA5}">
                      <a16:colId xmlns:a16="http://schemas.microsoft.com/office/drawing/2014/main" val="1009877257"/>
                    </a:ext>
                  </a:extLst>
                </a:gridCol>
                <a:gridCol w="7031857">
                  <a:extLst>
                    <a:ext uri="{9D8B030D-6E8A-4147-A177-3AD203B41FA5}">
                      <a16:colId xmlns:a16="http://schemas.microsoft.com/office/drawing/2014/main" val="174965245"/>
                    </a:ext>
                  </a:extLst>
                </a:gridCol>
              </a:tblGrid>
              <a:tr h="444953">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補助事業名（</a:t>
                      </a:r>
                      <a:r>
                        <a:rPr kumimoji="1" lang="en-US" altLang="ja-JP" sz="1600" b="1" dirty="0" smtClean="0">
                          <a:solidFill>
                            <a:schemeClr val="bg1"/>
                          </a:solidFill>
                          <a:latin typeface="Meiryo UI" panose="020B0604030504040204" pitchFamily="50" charset="-128"/>
                          <a:ea typeface="Meiryo UI" panose="020B0604030504040204" pitchFamily="50" charset="-128"/>
                        </a:rPr>
                        <a:t>No.)</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r>
                        <a:rPr lang="en-US" altLang="ja-JP" sz="1400" b="0" u="none" dirty="0" smtClean="0">
                          <a:solidFill>
                            <a:schemeClr val="tx1">
                              <a:lumMod val="75000"/>
                              <a:lumOff val="25000"/>
                            </a:schemeClr>
                          </a:solidFill>
                          <a:latin typeface="Meiryo UI" panose="020B0604030504040204" pitchFamily="50" charset="-128"/>
                          <a:ea typeface="Meiryo UI" panose="020B0604030504040204" pitchFamily="50" charset="-128"/>
                        </a:rPr>
                        <a:t>No.</a:t>
                      </a:r>
                      <a:endParaRPr lang="ja-JP" altLang="en-US" sz="1400" b="0" u="none"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ja-JP" altLang="en-US" sz="1400" b="0" u="sng"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42585901"/>
                  </a:ext>
                </a:extLst>
              </a:tr>
            </a:tbl>
          </a:graphicData>
        </a:graphic>
      </p:graphicFrame>
      <p:sp>
        <p:nvSpPr>
          <p:cNvPr id="28" name="Rectangle 11">
            <a:extLst>
              <a:ext uri="{FF2B5EF4-FFF2-40B4-BE49-F238E27FC236}">
                <a16:creationId xmlns:a16="http://schemas.microsoft.com/office/drawing/2014/main" id="{05F68A1C-1509-45BF-98EF-A2D7F5AC649A}"/>
              </a:ext>
            </a:extLst>
          </p:cNvPr>
          <p:cNvSpPr/>
          <p:nvPr/>
        </p:nvSpPr>
        <p:spPr>
          <a:xfrm>
            <a:off x="7013748" y="1787704"/>
            <a:ext cx="4959175" cy="3633840"/>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30" name="正方形/長方形 29">
            <a:extLst>
              <a:ext uri="{FF2B5EF4-FFF2-40B4-BE49-F238E27FC236}">
                <a16:creationId xmlns:a16="http://schemas.microsoft.com/office/drawing/2014/main" id="{56EB6ED4-8BFE-4823-8A76-D79C100B7AF0}"/>
              </a:ext>
            </a:extLst>
          </p:cNvPr>
          <p:cNvSpPr/>
          <p:nvPr/>
        </p:nvSpPr>
        <p:spPr>
          <a:xfrm>
            <a:off x="7015600" y="1384060"/>
            <a:ext cx="4955470" cy="43690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solidFill>
                <a:latin typeface="Meiryo UI" panose="020B0604030504040204" pitchFamily="50" charset="-128"/>
                <a:ea typeface="Meiryo UI" panose="020B0604030504040204" pitchFamily="50" charset="-128"/>
              </a:rPr>
              <a:t>＜効果＞</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5" name="タイトル 1">
            <a:extLst>
              <a:ext uri="{FF2B5EF4-FFF2-40B4-BE49-F238E27FC236}">
                <a16:creationId xmlns:a16="http://schemas.microsoft.com/office/drawing/2014/main" id="{33B3D292-C2BA-492B-B167-1A1D499541FB}"/>
              </a:ext>
            </a:extLst>
          </p:cNvPr>
          <p:cNvSpPr txBox="1">
            <a:spLocks/>
          </p:cNvSpPr>
          <p:nvPr/>
        </p:nvSpPr>
        <p:spPr>
          <a:xfrm>
            <a:off x="6924"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en-US" altLang="ja-JP" dirty="0" smtClean="0"/>
              <a:t>【</a:t>
            </a:r>
            <a:r>
              <a:rPr lang="ja-JP" altLang="en-US" dirty="0"/>
              <a:t> ③ソフト事業</a:t>
            </a:r>
            <a:r>
              <a:rPr lang="en-US" altLang="ja-JP" dirty="0" smtClean="0"/>
              <a:t>】</a:t>
            </a:r>
            <a:r>
              <a:rPr lang="ja-JP" altLang="en-US" dirty="0" smtClean="0"/>
              <a:t>補助</a:t>
            </a:r>
            <a:r>
              <a:rPr lang="ja-JP" altLang="en-US" dirty="0"/>
              <a:t>事業</a:t>
            </a:r>
            <a:r>
              <a:rPr lang="ja-JP" altLang="en-US" dirty="0" smtClean="0"/>
              <a:t>詳細</a:t>
            </a:r>
            <a:r>
              <a:rPr lang="ja-JP" altLang="en-US" dirty="0"/>
              <a:t>②</a:t>
            </a:r>
            <a:endParaRPr lang="en-US" altLang="ja-JP" dirty="0"/>
          </a:p>
        </p:txBody>
      </p:sp>
      <p:sp>
        <p:nvSpPr>
          <p:cNvPr id="18" name="正方形/長方形 17">
            <a:extLst>
              <a:ext uri="{FF2B5EF4-FFF2-40B4-BE49-F238E27FC236}">
                <a16:creationId xmlns:a16="http://schemas.microsoft.com/office/drawing/2014/main" id="{56EB6ED4-8BFE-4823-8A76-D79C100B7AF0}"/>
              </a:ext>
            </a:extLst>
          </p:cNvPr>
          <p:cNvSpPr/>
          <p:nvPr/>
        </p:nvSpPr>
        <p:spPr>
          <a:xfrm>
            <a:off x="355813" y="1869624"/>
            <a:ext cx="6359947" cy="339385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rgbClr val="FF0000"/>
                </a:solidFill>
                <a:latin typeface="Meiryo UI" panose="020B0604030504040204" pitchFamily="50" charset="-128"/>
                <a:ea typeface="Meiryo UI" panose="020B0604030504040204" pitchFamily="50" charset="-128"/>
              </a:rPr>
              <a:t>記載内容</a:t>
            </a:r>
            <a:endParaRPr lang="en-US" altLang="ja-JP" sz="16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・地域</a:t>
            </a:r>
            <a:r>
              <a:rPr lang="ja-JP" altLang="en-US" sz="1400" dirty="0">
                <a:solidFill>
                  <a:srgbClr val="FF0000"/>
                </a:solidFill>
                <a:latin typeface="Meiryo UI" panose="020B0604030504040204" pitchFamily="50" charset="-128"/>
                <a:ea typeface="Meiryo UI" panose="020B0604030504040204" pitchFamily="50" charset="-128"/>
              </a:rPr>
              <a:t>まるごとホテルの実施に必要な補助事業である</a:t>
            </a:r>
            <a:r>
              <a:rPr lang="ja-JP" altLang="en-US" sz="1400" dirty="0" smtClean="0">
                <a:solidFill>
                  <a:srgbClr val="FF0000"/>
                </a:solidFill>
                <a:latin typeface="Meiryo UI" panose="020B0604030504040204" pitchFamily="50" charset="-128"/>
                <a:ea typeface="Meiryo UI" panose="020B0604030504040204" pitchFamily="50" charset="-128"/>
              </a:rPr>
              <a:t>理由</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プロモーションの場合：まるごと</a:t>
            </a:r>
            <a:r>
              <a:rPr lang="ja-JP" altLang="en-US" sz="1400" dirty="0">
                <a:solidFill>
                  <a:srgbClr val="FF0000"/>
                </a:solidFill>
                <a:latin typeface="Meiryo UI" panose="020B0604030504040204" pitchFamily="50" charset="-128"/>
                <a:ea typeface="Meiryo UI" panose="020B0604030504040204" pitchFamily="50" charset="-128"/>
              </a:rPr>
              <a:t>ホテル事業をエリアとして取組むために、新規の協力</a:t>
            </a:r>
            <a:r>
              <a:rPr lang="ja-JP" altLang="en-US" sz="1400" dirty="0" smtClean="0">
                <a:solidFill>
                  <a:srgbClr val="FF0000"/>
                </a:solidFill>
                <a:latin typeface="Meiryo UI" panose="020B0604030504040204" pitchFamily="50" charset="-128"/>
                <a:ea typeface="Meiryo UI" panose="020B0604030504040204" pitchFamily="50" charset="-128"/>
              </a:rPr>
              <a:t>事業者</a:t>
            </a:r>
            <a:r>
              <a:rPr lang="ja-JP" altLang="en-US" sz="1400" dirty="0">
                <a:solidFill>
                  <a:srgbClr val="FF0000"/>
                </a:solidFill>
                <a:latin typeface="Meiryo UI" panose="020B0604030504040204" pitchFamily="50" charset="-128"/>
                <a:ea typeface="Meiryo UI" panose="020B0604030504040204" pitchFamily="50" charset="-128"/>
              </a:rPr>
              <a:t>の獲得、まるごとホテル事業としての認知度向上、宿泊客及び観光客の</a:t>
            </a:r>
            <a:r>
              <a:rPr lang="ja-JP" altLang="en-US" sz="1400" dirty="0" smtClean="0">
                <a:solidFill>
                  <a:srgbClr val="FF0000"/>
                </a:solidFill>
                <a:latin typeface="Meiryo UI" panose="020B0604030504040204" pitchFamily="50" charset="-128"/>
                <a:ea typeface="Meiryo UI" panose="020B0604030504040204" pitchFamily="50" charset="-128"/>
              </a:rPr>
              <a:t>呼び込み</a:t>
            </a:r>
            <a:r>
              <a:rPr lang="ja-JP" altLang="en-US" sz="1400" dirty="0">
                <a:solidFill>
                  <a:srgbClr val="FF0000"/>
                </a:solidFill>
                <a:latin typeface="Meiryo UI" panose="020B0604030504040204" pitchFamily="50" charset="-128"/>
                <a:ea typeface="Meiryo UI" panose="020B0604030504040204" pitchFamily="50" charset="-128"/>
              </a:rPr>
              <a:t>に</a:t>
            </a:r>
            <a:r>
              <a:rPr lang="ja-JP" altLang="en-US" sz="1400" dirty="0" smtClean="0">
                <a:solidFill>
                  <a:srgbClr val="FF0000"/>
                </a:solidFill>
                <a:latin typeface="Meiryo UI" panose="020B0604030504040204" pitchFamily="50" charset="-128"/>
                <a:ea typeface="Meiryo UI" panose="020B0604030504040204" pitchFamily="50" charset="-128"/>
              </a:rPr>
              <a:t>必要なプロモーションであること</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運営支援の場合：エリア内</a:t>
            </a:r>
            <a:r>
              <a:rPr lang="ja-JP" altLang="en-US" sz="1400" dirty="0">
                <a:solidFill>
                  <a:srgbClr val="FF0000"/>
                </a:solidFill>
                <a:latin typeface="Meiryo UI" panose="020B0604030504040204" pitchFamily="50" charset="-128"/>
                <a:ea typeface="Meiryo UI" panose="020B0604030504040204" pitchFamily="50" charset="-128"/>
              </a:rPr>
              <a:t>での事業者連携や開業に向けて必要な運営</a:t>
            </a:r>
            <a:r>
              <a:rPr lang="ja-JP" altLang="en-US" sz="1400" dirty="0" smtClean="0">
                <a:solidFill>
                  <a:srgbClr val="FF0000"/>
                </a:solidFill>
                <a:latin typeface="Meiryo UI" panose="020B0604030504040204" pitchFamily="50" charset="-128"/>
                <a:ea typeface="Meiryo UI" panose="020B0604030504040204" pitchFamily="50" charset="-128"/>
              </a:rPr>
              <a:t>支援であること</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a:solidFill>
                  <a:srgbClr val="FF0000"/>
                </a:solidFill>
                <a:latin typeface="Meiryo UI" panose="020B0604030504040204" pitchFamily="50" charset="-128"/>
                <a:ea typeface="Meiryo UI" panose="020B0604030504040204" pitchFamily="50" charset="-128"/>
              </a:rPr>
              <a:t>が分かるように記載してください</a:t>
            </a:r>
            <a:r>
              <a:rPr lang="ja-JP" altLang="en-US" sz="1400" dirty="0" smtClean="0">
                <a:solidFill>
                  <a:srgbClr val="FF0000"/>
                </a:solidFill>
                <a:latin typeface="Meiryo UI" panose="020B0604030504040204" pitchFamily="50" charset="-128"/>
                <a:ea typeface="Meiryo UI" panose="020B0604030504040204" pitchFamily="50" charset="-128"/>
              </a:rPr>
              <a:t>。</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（様式１）全体計画のパッケージプラン概要＜パッケージに含まれるサービス一覧</a:t>
            </a:r>
            <a:r>
              <a:rPr lang="ja-JP" altLang="en-US" sz="1400" dirty="0" smtClean="0">
                <a:solidFill>
                  <a:srgbClr val="FF0000"/>
                </a:solidFill>
                <a:latin typeface="Meiryo UI" panose="020B0604030504040204" pitchFamily="50" charset="-128"/>
                <a:ea typeface="Meiryo UI" panose="020B0604030504040204" pitchFamily="50" charset="-128"/>
              </a:rPr>
              <a:t>＞に記載のサービスに関連する補助事業である場合は、そのサービス名が分かるように記載してください。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22" name="object 7"/>
          <p:cNvSpPr txBox="1">
            <a:spLocks/>
          </p:cNvSpPr>
          <p:nvPr/>
        </p:nvSpPr>
        <p:spPr>
          <a:xfrm>
            <a:off x="206463" y="6050278"/>
            <a:ext cx="11762756" cy="384107"/>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smtClean="0"/>
              <a:t>■</a:t>
            </a:r>
            <a:r>
              <a:rPr lang="ja-JP" altLang="en-US" sz="1400" dirty="0"/>
              <a:t>補助</a:t>
            </a:r>
            <a:r>
              <a:rPr lang="ja-JP" altLang="en-US" sz="1400" dirty="0" smtClean="0"/>
              <a:t>の内容が全体計画に沿った内容であり、地域まるごとホテル事業の実施に必要なものであるか、補助事業の実施の効果が地域にとってもプラスの効果を与えるかを</a:t>
            </a:r>
            <a:endParaRPr lang="en-US" altLang="ja-JP" sz="1400" dirty="0" smtClean="0"/>
          </a:p>
          <a:p>
            <a:pPr marL="0" indent="0">
              <a:lnSpc>
                <a:spcPts val="800"/>
              </a:lnSpc>
              <a:buNone/>
            </a:pPr>
            <a:r>
              <a:rPr lang="ja-JP" altLang="en-US" sz="1400" dirty="0" smtClean="0"/>
              <a:t>確認するページです。</a:t>
            </a:r>
            <a:endParaRPr lang="en-US" altLang="ja-JP" sz="1400" dirty="0" smtClean="0"/>
          </a:p>
        </p:txBody>
      </p:sp>
      <p:sp>
        <p:nvSpPr>
          <p:cNvPr id="26" name="正方形/長方形 25"/>
          <p:cNvSpPr/>
          <p:nvPr/>
        </p:nvSpPr>
        <p:spPr>
          <a:xfrm>
            <a:off x="169627" y="5555911"/>
            <a:ext cx="11799591"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27" name="正方形/長方形 26"/>
          <p:cNvSpPr/>
          <p:nvPr/>
        </p:nvSpPr>
        <p:spPr>
          <a:xfrm>
            <a:off x="169629" y="5555911"/>
            <a:ext cx="11799590" cy="953533"/>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729663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6933"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smtClean="0"/>
              <a:t>クロス</a:t>
            </a:r>
            <a:r>
              <a:rPr lang="en-US" altLang="ja-JP" dirty="0" smtClean="0"/>
              <a:t>SWOT</a:t>
            </a:r>
            <a:r>
              <a:rPr lang="ja-JP" altLang="en-US" dirty="0" smtClean="0"/>
              <a:t>分析</a:t>
            </a:r>
            <a:endParaRPr lang="ja-JP" altLang="en-US" dirty="0"/>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5</a:t>
            </a:fld>
            <a:endParaRPr lang="en-US" altLang="ja-JP">
              <a:solidFill>
                <a:srgbClr val="000000"/>
              </a:solidFill>
            </a:endParaRPr>
          </a:p>
        </p:txBody>
      </p:sp>
      <p:sp>
        <p:nvSpPr>
          <p:cNvPr id="13" name="Rectangle 12">
            <a:extLst>
              <a:ext uri="{FF2B5EF4-FFF2-40B4-BE49-F238E27FC236}">
                <a16:creationId xmlns:a16="http://schemas.microsoft.com/office/drawing/2014/main" id="{32E2B3D7-9979-40E9-A4C8-81EA6EF6F599}"/>
              </a:ext>
            </a:extLst>
          </p:cNvPr>
          <p:cNvSpPr/>
          <p:nvPr/>
        </p:nvSpPr>
        <p:spPr>
          <a:xfrm>
            <a:off x="7447221" y="60963"/>
            <a:ext cx="474477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）全体計画</a:t>
            </a:r>
          </a:p>
        </p:txBody>
      </p:sp>
      <p:graphicFrame>
        <p:nvGraphicFramePr>
          <p:cNvPr id="2" name="表 1"/>
          <p:cNvGraphicFramePr>
            <a:graphicFrameLocks noGrp="1"/>
          </p:cNvGraphicFramePr>
          <p:nvPr>
            <p:extLst>
              <p:ext uri="{D42A27DB-BD31-4B8C-83A1-F6EECF244321}">
                <p14:modId xmlns:p14="http://schemas.microsoft.com/office/powerpoint/2010/main" val="234253248"/>
              </p:ext>
            </p:extLst>
          </p:nvPr>
        </p:nvGraphicFramePr>
        <p:xfrm>
          <a:off x="130490" y="885350"/>
          <a:ext cx="11871009" cy="5624093"/>
        </p:xfrm>
        <a:graphic>
          <a:graphicData uri="http://schemas.openxmlformats.org/drawingml/2006/table">
            <a:tbl>
              <a:tblPr firstRow="1" bandRow="1">
                <a:tableStyleId>{5C22544A-7EE6-4342-B048-85BDC9FD1C3A}</a:tableStyleId>
              </a:tblPr>
              <a:tblGrid>
                <a:gridCol w="3098485">
                  <a:extLst>
                    <a:ext uri="{9D8B030D-6E8A-4147-A177-3AD203B41FA5}">
                      <a16:colId xmlns:a16="http://schemas.microsoft.com/office/drawing/2014/main" val="691575446"/>
                    </a:ext>
                  </a:extLst>
                </a:gridCol>
                <a:gridCol w="4267200">
                  <a:extLst>
                    <a:ext uri="{9D8B030D-6E8A-4147-A177-3AD203B41FA5}">
                      <a16:colId xmlns:a16="http://schemas.microsoft.com/office/drawing/2014/main" val="1965768221"/>
                    </a:ext>
                  </a:extLst>
                </a:gridCol>
                <a:gridCol w="4505324">
                  <a:extLst>
                    <a:ext uri="{9D8B030D-6E8A-4147-A177-3AD203B41FA5}">
                      <a16:colId xmlns:a16="http://schemas.microsoft.com/office/drawing/2014/main" val="3569606062"/>
                    </a:ext>
                  </a:extLst>
                </a:gridCol>
              </a:tblGrid>
              <a:tr h="1731042">
                <a:tc>
                  <a:txBody>
                    <a:bodyPr/>
                    <a:lstStyle/>
                    <a:p>
                      <a:pPr algn="l">
                        <a:lnSpc>
                          <a:spcPct val="100000"/>
                        </a:lnSpc>
                        <a:spcBef>
                          <a:spcPts val="600"/>
                        </a:spcBef>
                      </a:pPr>
                      <a:endParaRPr kumimoji="1" lang="en-US" altLang="ja-JP" sz="1600" b="0" dirty="0">
                        <a:solidFill>
                          <a:schemeClr val="tx1">
                            <a:lumMod val="75000"/>
                            <a:lumOff val="25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chemeClr val="bg1">
                        <a:lumMod val="95000"/>
                      </a:schemeClr>
                    </a:solidFill>
                  </a:tcPr>
                </a:tc>
                <a:tc>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強み（</a:t>
                      </a:r>
                      <a:r>
                        <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t>Strength</a:t>
                      </a:r>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p>
                    <a:p>
                      <a:pPr algn="l">
                        <a:lnSpc>
                          <a:spcPct val="100000"/>
                        </a:lnSpc>
                        <a:spcBef>
                          <a:spcPts val="600"/>
                        </a:spcBef>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弱み（</a:t>
                      </a:r>
                      <a:r>
                        <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t>Weakness</a:t>
                      </a:r>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p>
                      <a:pPr algn="l">
                        <a:lnSpc>
                          <a:spcPct val="100000"/>
                        </a:lnSpc>
                        <a:spcBef>
                          <a:spcPts val="600"/>
                        </a:spcBef>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78504517"/>
                  </a:ext>
                </a:extLst>
              </a:tr>
              <a:tr h="1893467">
                <a:tc>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機会（</a:t>
                      </a:r>
                      <a:r>
                        <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t>Opportunity</a:t>
                      </a:r>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p>
                      <a:pPr algn="l">
                        <a:lnSpc>
                          <a:spcPct val="100000"/>
                        </a:lnSpc>
                        <a:spcBef>
                          <a:spcPts val="600"/>
                        </a:spcBef>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t>S</a:t>
                      </a:r>
                      <a:r>
                        <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t>O</a:t>
                      </a: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戦略（強み</a:t>
                      </a:r>
                      <a:r>
                        <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機会）</a:t>
                      </a:r>
                      <a:endPar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p>
                      <a:pPr algn="l">
                        <a:lnSpc>
                          <a:spcPct val="100000"/>
                        </a:lnSpc>
                        <a:spcBef>
                          <a:spcPts val="600"/>
                        </a:spcBef>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t>W</a:t>
                      </a:r>
                      <a:r>
                        <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t>O</a:t>
                      </a: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戦略（弱み</a:t>
                      </a:r>
                      <a:r>
                        <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機会）</a:t>
                      </a:r>
                      <a:endPar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p>
                      <a:pPr algn="l">
                        <a:lnSpc>
                          <a:spcPct val="100000"/>
                        </a:lnSpc>
                        <a:spcBef>
                          <a:spcPts val="600"/>
                        </a:spcBef>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a:solidFill>
                          <a:schemeClr val="tx1">
                            <a:lumMod val="75000"/>
                            <a:lumOff val="25000"/>
                          </a:schemeClr>
                        </a:solidFill>
                        <a:latin typeface="Meiryo UI" panose="020B0604030504040204" pitchFamily="50" charset="-128"/>
                        <a:ea typeface="Meiryo UI" panose="020B0604030504040204" pitchFamily="50" charset="-128"/>
                      </a:endParaRPr>
                    </a:p>
                    <a:p>
                      <a:pPr algn="l"/>
                      <a:endParaRPr kumimoji="1" lang="ja-JP" altLang="en-US" sz="1600" b="0" dirty="0">
                        <a:solidFill>
                          <a:schemeClr val="tx1">
                            <a:lumMod val="75000"/>
                            <a:lumOff val="25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52391970"/>
                  </a:ext>
                </a:extLst>
              </a:tr>
              <a:tr h="19995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脅威（</a:t>
                      </a:r>
                      <a:r>
                        <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t>Threat</a:t>
                      </a:r>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p>
                      <a:pPr algn="l">
                        <a:lnSpc>
                          <a:spcPct val="100000"/>
                        </a:lnSpc>
                        <a:spcBef>
                          <a:spcPts val="600"/>
                        </a:spcBef>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t>ST</a:t>
                      </a:r>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戦略（強み</a:t>
                      </a:r>
                      <a:r>
                        <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脅威）</a:t>
                      </a:r>
                      <a:endPar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p>
                      <a:pPr algn="l">
                        <a:lnSpc>
                          <a:spcPct val="100000"/>
                        </a:lnSpc>
                        <a:spcBef>
                          <a:spcPts val="600"/>
                        </a:spcBef>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t>WT</a:t>
                      </a:r>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戦略（弱み</a:t>
                      </a:r>
                      <a:r>
                        <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脅威）</a:t>
                      </a:r>
                      <a:endPar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p>
                      <a:pPr algn="l">
                        <a:lnSpc>
                          <a:spcPct val="100000"/>
                        </a:lnSpc>
                        <a:spcBef>
                          <a:spcPts val="600"/>
                        </a:spcBef>
                      </a:pP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smtClean="0">
                        <a:solidFill>
                          <a:schemeClr val="tx1">
                            <a:lumMod val="75000"/>
                            <a:lumOff val="25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9966470"/>
                  </a:ext>
                </a:extLst>
              </a:tr>
            </a:tbl>
          </a:graphicData>
        </a:graphic>
      </p:graphicFrame>
      <p:sp>
        <p:nvSpPr>
          <p:cNvPr id="7" name="正方形/長方形 6">
            <a:extLst>
              <a:ext uri="{FF2B5EF4-FFF2-40B4-BE49-F238E27FC236}">
                <a16:creationId xmlns:a16="http://schemas.microsoft.com/office/drawing/2014/main" id="{EA449A5A-53CA-F310-3162-E0399B765CCF}"/>
              </a:ext>
            </a:extLst>
          </p:cNvPr>
          <p:cNvSpPr/>
          <p:nvPr/>
        </p:nvSpPr>
        <p:spPr>
          <a:xfrm>
            <a:off x="3824732" y="3305708"/>
            <a:ext cx="3108631" cy="783375"/>
          </a:xfrm>
          <a:prstGeom prst="rect">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強みと機会を最大限に活かしてできること</a:t>
            </a: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EA449A5A-53CA-F310-3162-E0399B765CCF}"/>
              </a:ext>
            </a:extLst>
          </p:cNvPr>
          <p:cNvSpPr/>
          <p:nvPr/>
        </p:nvSpPr>
        <p:spPr>
          <a:xfrm>
            <a:off x="8265294" y="3305708"/>
            <a:ext cx="3108631" cy="783375"/>
          </a:xfrm>
          <a:prstGeom prst="rect">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弱みによって機会を逃さないように</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gn="ct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できること</a:t>
            </a: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EA449A5A-53CA-F310-3162-E0399B765CCF}"/>
              </a:ext>
            </a:extLst>
          </p:cNvPr>
          <p:cNvSpPr/>
          <p:nvPr/>
        </p:nvSpPr>
        <p:spPr>
          <a:xfrm>
            <a:off x="3824731" y="5146231"/>
            <a:ext cx="3108631" cy="783375"/>
          </a:xfrm>
          <a:prstGeom prst="rect">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強みを活かして脅威をきりぬけるために</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gn="ct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できるこ</a:t>
            </a:r>
            <a:r>
              <a:rPr lang="ja-JP" altLang="en-US" sz="1400" dirty="0">
                <a:solidFill>
                  <a:srgbClr val="FF0000"/>
                </a:solidFill>
                <a:latin typeface="Meiryo UI" panose="020B0604030504040204" pitchFamily="50" charset="-128"/>
                <a:ea typeface="Meiryo UI" panose="020B0604030504040204" pitchFamily="50" charset="-128"/>
              </a:rPr>
              <a:t>と</a:t>
            </a: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EA449A5A-53CA-F310-3162-E0399B765CCF}"/>
              </a:ext>
            </a:extLst>
          </p:cNvPr>
          <p:cNvSpPr/>
          <p:nvPr/>
        </p:nvSpPr>
        <p:spPr>
          <a:xfrm>
            <a:off x="8265293" y="5146231"/>
            <a:ext cx="3108631" cy="783375"/>
          </a:xfrm>
          <a:prstGeom prst="rect">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弱みと脅威の影響を最小限に</a:t>
            </a:r>
            <a:r>
              <a:rPr lang="ja-JP" altLang="en-US" sz="1400" dirty="0">
                <a:solidFill>
                  <a:srgbClr val="FF0000"/>
                </a:solidFill>
                <a:latin typeface="Meiryo UI" panose="020B0604030504040204" pitchFamily="50" charset="-128"/>
                <a:ea typeface="Meiryo UI" panose="020B0604030504040204" pitchFamily="50" charset="-128"/>
              </a:rPr>
              <a:t>抑</a:t>
            </a:r>
            <a:r>
              <a:rPr lang="ja-JP" altLang="en-US" sz="1400" dirty="0" smtClean="0">
                <a:solidFill>
                  <a:srgbClr val="FF0000"/>
                </a:solidFill>
                <a:latin typeface="Meiryo UI" panose="020B0604030504040204" pitchFamily="50" charset="-128"/>
                <a:ea typeface="Meiryo UI" panose="020B0604030504040204" pitchFamily="50" charset="-128"/>
              </a:rPr>
              <a:t>えるために</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gn="ct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できるこ</a:t>
            </a:r>
            <a:r>
              <a:rPr lang="ja-JP" altLang="en-US" sz="1400" dirty="0">
                <a:solidFill>
                  <a:srgbClr val="FF0000"/>
                </a:solidFill>
                <a:latin typeface="Meiryo UI" panose="020B0604030504040204" pitchFamily="50" charset="-128"/>
                <a:ea typeface="Meiryo UI" panose="020B0604030504040204" pitchFamily="50" charset="-128"/>
              </a:rPr>
              <a:t>と</a:t>
            </a: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1828800" y="1195754"/>
            <a:ext cx="1005403" cy="338554"/>
          </a:xfrm>
          <a:prstGeom prst="rect">
            <a:avLst/>
          </a:prstGeom>
          <a:noFill/>
        </p:spPr>
        <p:txBody>
          <a:bodyPr wrap="none" rtlCol="0">
            <a:spAutoFit/>
          </a:bodyPr>
          <a:lstStyle/>
          <a:p>
            <a:pPr algn="l"/>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内部環境</a:t>
            </a:r>
            <a:endParaRPr kumimoji="1" lang="ja-JP" altLang="en-US" sz="16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463899" y="1870668"/>
            <a:ext cx="1005403" cy="338554"/>
          </a:xfrm>
          <a:prstGeom prst="rect">
            <a:avLst/>
          </a:prstGeom>
          <a:noFill/>
        </p:spPr>
        <p:txBody>
          <a:bodyPr wrap="none" rtlCol="0">
            <a:spAutoFit/>
          </a:bodyPr>
          <a:lstStyle/>
          <a:p>
            <a:pPr algn="l"/>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外部</a:t>
            </a:r>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環境</a:t>
            </a:r>
            <a:endParaRPr kumimoji="1" lang="ja-JP" altLang="en-US" sz="1600" b="1" dirty="0">
              <a:solidFill>
                <a:schemeClr val="tx1">
                  <a:lumMod val="75000"/>
                  <a:lumOff val="2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58456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313BF6-B4C2-7798-6156-B0EC5EC4CDB6}"/>
            </a:ext>
          </a:extLst>
        </p:cNvPr>
        <p:cNvGrpSpPr/>
        <p:nvPr/>
      </p:nvGrpSpPr>
      <p:grpSpPr>
        <a:xfrm>
          <a:off x="0" y="0"/>
          <a:ext cx="0" cy="0"/>
          <a:chOff x="0" y="0"/>
          <a:chExt cx="0" cy="0"/>
        </a:xfrm>
      </p:grpSpPr>
      <p:sp>
        <p:nvSpPr>
          <p:cNvPr id="17" name="タイトル 1">
            <a:extLst>
              <a:ext uri="{FF2B5EF4-FFF2-40B4-BE49-F238E27FC236}">
                <a16:creationId xmlns:a16="http://schemas.microsoft.com/office/drawing/2014/main" id="{5BC229CA-AA1F-63E0-3A20-414BC0DA99C3}"/>
              </a:ext>
            </a:extLst>
          </p:cNvPr>
          <p:cNvSpPr txBox="1">
            <a:spLocks/>
          </p:cNvSpPr>
          <p:nvPr/>
        </p:nvSpPr>
        <p:spPr>
          <a:xfrm>
            <a:off x="16172"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smtClean="0"/>
              <a:t>ストーリー・コンセプト</a:t>
            </a:r>
            <a:endParaRPr lang="ja-JP" altLang="en-US" dirty="0"/>
          </a:p>
        </p:txBody>
      </p:sp>
      <p:sp>
        <p:nvSpPr>
          <p:cNvPr id="3" name="Slide Number Placeholder 2">
            <a:extLst>
              <a:ext uri="{FF2B5EF4-FFF2-40B4-BE49-F238E27FC236}">
                <a16:creationId xmlns:a16="http://schemas.microsoft.com/office/drawing/2014/main" id="{D673C72E-1C0D-4D9E-BA7C-D67F4DA18E25}"/>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6</a:t>
            </a:fld>
            <a:endParaRPr lang="en-US" altLang="ja-JP">
              <a:solidFill>
                <a:srgbClr val="000000"/>
              </a:solidFill>
            </a:endParaRPr>
          </a:p>
        </p:txBody>
      </p:sp>
      <p:sp>
        <p:nvSpPr>
          <p:cNvPr id="11" name="正方形/長方形 10">
            <a:extLst>
              <a:ext uri="{FF2B5EF4-FFF2-40B4-BE49-F238E27FC236}">
                <a16:creationId xmlns:a16="http://schemas.microsoft.com/office/drawing/2014/main" id="{3348FB5A-06E6-9637-B8B5-7367A1B98E28}"/>
              </a:ext>
            </a:extLst>
          </p:cNvPr>
          <p:cNvSpPr/>
          <p:nvPr/>
        </p:nvSpPr>
        <p:spPr>
          <a:xfrm>
            <a:off x="4288152" y="727824"/>
            <a:ext cx="4719674"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コンセプト＞</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2" name="Rectangle 11">
            <a:extLst>
              <a:ext uri="{FF2B5EF4-FFF2-40B4-BE49-F238E27FC236}">
                <a16:creationId xmlns:a16="http://schemas.microsoft.com/office/drawing/2014/main" id="{151C9EBC-E721-C5B1-5208-EFCF92FADF2C}"/>
              </a:ext>
            </a:extLst>
          </p:cNvPr>
          <p:cNvSpPr/>
          <p:nvPr/>
        </p:nvSpPr>
        <p:spPr>
          <a:xfrm>
            <a:off x="4288151" y="1108756"/>
            <a:ext cx="7710704" cy="640145"/>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solidFill>
                <a:schemeClr val="tx1">
                  <a:lumMod val="75000"/>
                  <a:lumOff val="25000"/>
                </a:schemeClr>
              </a:solidFill>
              <a:latin typeface="Meiryo UI" panose="020B0604030504040204" pitchFamily="50" charset="-128"/>
              <a:ea typeface="Meiryo UI" panose="020B0604030504040204" pitchFamily="50" charset="-128"/>
              <a:cs typeface="メイリオ"/>
            </a:endParaRPr>
          </a:p>
        </p:txBody>
      </p:sp>
      <p:sp>
        <p:nvSpPr>
          <p:cNvPr id="13" name="Rectangle 12">
            <a:extLst>
              <a:ext uri="{FF2B5EF4-FFF2-40B4-BE49-F238E27FC236}">
                <a16:creationId xmlns:a16="http://schemas.microsoft.com/office/drawing/2014/main" id="{83DDEA10-2441-E350-A1CD-8FEDF039BA6A}"/>
              </a:ext>
            </a:extLst>
          </p:cNvPr>
          <p:cNvSpPr/>
          <p:nvPr/>
        </p:nvSpPr>
        <p:spPr>
          <a:xfrm>
            <a:off x="9470065" y="0"/>
            <a:ext cx="2721936" cy="731463"/>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a:latin typeface="游ゴシック" panose="020B0400000000000000" pitchFamily="50" charset="-128"/>
                <a:ea typeface="游ゴシック" panose="020B0400000000000000" pitchFamily="50" charset="-128"/>
                <a:cs typeface="メイリオ"/>
              </a:rPr>
              <a:t>全体計画</a:t>
            </a:r>
          </a:p>
        </p:txBody>
      </p:sp>
      <p:sp>
        <p:nvSpPr>
          <p:cNvPr id="7" name="正方形/長方形 6">
            <a:extLst>
              <a:ext uri="{FF2B5EF4-FFF2-40B4-BE49-F238E27FC236}">
                <a16:creationId xmlns:a16="http://schemas.microsoft.com/office/drawing/2014/main" id="{1190EA47-20D1-58EF-9E8E-D355C53E779B}"/>
              </a:ext>
            </a:extLst>
          </p:cNvPr>
          <p:cNvSpPr/>
          <p:nvPr/>
        </p:nvSpPr>
        <p:spPr>
          <a:xfrm>
            <a:off x="4288150" y="3666147"/>
            <a:ext cx="7878582" cy="39670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＜コンセプトを体現するカスタマーエクスペリエンス</a:t>
            </a:r>
            <a:r>
              <a:rPr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0" name="Rectangle 11">
            <a:extLst>
              <a:ext uri="{FF2B5EF4-FFF2-40B4-BE49-F238E27FC236}">
                <a16:creationId xmlns:a16="http://schemas.microsoft.com/office/drawing/2014/main" id="{F5101C43-6730-80A1-829F-369A7AB83944}"/>
              </a:ext>
            </a:extLst>
          </p:cNvPr>
          <p:cNvSpPr/>
          <p:nvPr/>
        </p:nvSpPr>
        <p:spPr>
          <a:xfrm>
            <a:off x="4288151" y="4040575"/>
            <a:ext cx="7710703" cy="2468868"/>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solidFill>
                <a:schemeClr val="tx1">
                  <a:lumMod val="75000"/>
                  <a:lumOff val="25000"/>
                </a:schemeClr>
              </a:solidFill>
              <a:latin typeface="Meiryo UI" panose="020B0604030504040204" pitchFamily="50" charset="-128"/>
              <a:ea typeface="Meiryo UI" panose="020B0604030504040204" pitchFamily="50" charset="-128"/>
              <a:cs typeface="メイリオ"/>
            </a:endParaRPr>
          </a:p>
        </p:txBody>
      </p:sp>
      <p:sp>
        <p:nvSpPr>
          <p:cNvPr id="14" name="正方形/長方形 13">
            <a:extLst>
              <a:ext uri="{FF2B5EF4-FFF2-40B4-BE49-F238E27FC236}">
                <a16:creationId xmlns:a16="http://schemas.microsoft.com/office/drawing/2014/main" id="{93F7E6E6-4A48-2F12-E5AE-EA346C5CFA52}"/>
              </a:ext>
            </a:extLst>
          </p:cNvPr>
          <p:cNvSpPr/>
          <p:nvPr/>
        </p:nvSpPr>
        <p:spPr>
          <a:xfrm>
            <a:off x="190919" y="728664"/>
            <a:ext cx="459593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＜分析を踏まえたエリアのストーリー＞</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6" name="Rectangle 11">
            <a:extLst>
              <a:ext uri="{FF2B5EF4-FFF2-40B4-BE49-F238E27FC236}">
                <a16:creationId xmlns:a16="http://schemas.microsoft.com/office/drawing/2014/main" id="{F5101C43-6730-80A1-829F-369A7AB83944}"/>
              </a:ext>
            </a:extLst>
          </p:cNvPr>
          <p:cNvSpPr/>
          <p:nvPr/>
        </p:nvSpPr>
        <p:spPr>
          <a:xfrm>
            <a:off x="190919" y="1104911"/>
            <a:ext cx="3626479" cy="2559417"/>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solidFill>
                <a:schemeClr val="tx1">
                  <a:lumMod val="75000"/>
                  <a:lumOff val="25000"/>
                </a:schemeClr>
              </a:solidFill>
              <a:latin typeface="Meiryo UI" panose="020B0604030504040204" pitchFamily="50" charset="-128"/>
              <a:ea typeface="Meiryo UI" panose="020B0604030504040204" pitchFamily="50" charset="-128"/>
              <a:cs typeface="メイリオ"/>
            </a:endParaRPr>
          </a:p>
        </p:txBody>
      </p:sp>
      <p:sp>
        <p:nvSpPr>
          <p:cNvPr id="18" name="フローチャート: 抜出し 17"/>
          <p:cNvSpPr/>
          <p:nvPr/>
        </p:nvSpPr>
        <p:spPr>
          <a:xfrm rot="5400000">
            <a:off x="2667315" y="3716622"/>
            <a:ext cx="2770919" cy="160782"/>
          </a:xfrm>
          <a:prstGeom prst="flowChartExtract">
            <a:avLst/>
          </a:prstGeom>
          <a:solidFill>
            <a:srgbClr val="1D6FA9"/>
          </a:solidFill>
          <a:ln w="28575">
            <a:noFill/>
          </a:ln>
        </p:spPr>
        <p:txBody>
          <a:bodyPr vertOverflow="overflow" horzOverflow="overflow" wrap="square" tIns="36000" bIns="36000" rtlCol="0" anchor="ctr">
            <a:noAutofit/>
          </a:bodyPr>
          <a:lstStyle/>
          <a:p>
            <a:pPr algn="l"/>
            <a:endParaRPr kumimoji="1" lang="ja-JP" altLang="en-US" sz="1200" dirty="0">
              <a:latin typeface="Meiryo UI" panose="020B0604030504040204" pitchFamily="50" charset="-128"/>
              <a:ea typeface="Meiryo UI" panose="020B0604030504040204" pitchFamily="50" charset="-128"/>
              <a:cs typeface="メイリオ"/>
            </a:endParaRPr>
          </a:p>
        </p:txBody>
      </p:sp>
      <p:sp>
        <p:nvSpPr>
          <p:cNvPr id="22" name="Rectangle 11">
            <a:extLst>
              <a:ext uri="{FF2B5EF4-FFF2-40B4-BE49-F238E27FC236}">
                <a16:creationId xmlns:a16="http://schemas.microsoft.com/office/drawing/2014/main" id="{151C9EBC-E721-C5B1-5208-EFCF92FADF2C}"/>
              </a:ext>
            </a:extLst>
          </p:cNvPr>
          <p:cNvSpPr/>
          <p:nvPr/>
        </p:nvSpPr>
        <p:spPr>
          <a:xfrm>
            <a:off x="4288151" y="2115583"/>
            <a:ext cx="7710703" cy="1548745"/>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solidFill>
                <a:schemeClr val="tx1">
                  <a:lumMod val="75000"/>
                  <a:lumOff val="25000"/>
                </a:schemeClr>
              </a:solidFill>
              <a:latin typeface="Meiryo UI" panose="020B0604030504040204" pitchFamily="50" charset="-128"/>
              <a:ea typeface="Meiryo UI" panose="020B0604030504040204" pitchFamily="50" charset="-128"/>
              <a:cs typeface="メイリオ"/>
            </a:endParaRPr>
          </a:p>
        </p:txBody>
      </p:sp>
      <p:sp>
        <p:nvSpPr>
          <p:cNvPr id="24" name="正方形/長方形 23">
            <a:extLst>
              <a:ext uri="{FF2B5EF4-FFF2-40B4-BE49-F238E27FC236}">
                <a16:creationId xmlns:a16="http://schemas.microsoft.com/office/drawing/2014/main" id="{3348FB5A-06E6-9637-B8B5-7367A1B98E28}"/>
              </a:ext>
            </a:extLst>
          </p:cNvPr>
          <p:cNvSpPr/>
          <p:nvPr/>
        </p:nvSpPr>
        <p:spPr>
          <a:xfrm>
            <a:off x="4288150" y="1743603"/>
            <a:ext cx="231683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コンセプトの補足説明＞</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56EB6ED4-8BFE-4823-8A76-D79C100B7AF0}"/>
              </a:ext>
            </a:extLst>
          </p:cNvPr>
          <p:cNvSpPr/>
          <p:nvPr/>
        </p:nvSpPr>
        <p:spPr>
          <a:xfrm>
            <a:off x="4468272" y="2230488"/>
            <a:ext cx="6703712" cy="74164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rgbClr val="FF0000"/>
                </a:solidFill>
                <a:latin typeface="Meiryo UI" panose="020B0604030504040204" pitchFamily="50" charset="-128"/>
                <a:ea typeface="Meiryo UI" panose="020B0604030504040204" pitchFamily="50" charset="-128"/>
              </a:rPr>
              <a:t>記載内容</a:t>
            </a:r>
            <a:endParaRPr lang="en-US" altLang="ja-JP" sz="16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コンセプトの詳細・補足について必要に応じて記載してください。</a:t>
            </a:r>
            <a:endParaRPr lang="en-US" altLang="ja-JP" sz="1400" dirty="0" smtClean="0">
              <a:solidFill>
                <a:srgbClr val="FF0000"/>
              </a:solidFill>
              <a:latin typeface="Meiryo UI" panose="020B0604030504040204" pitchFamily="50" charset="-128"/>
              <a:ea typeface="Meiryo UI" panose="020B0604030504040204" pitchFamily="50" charset="-128"/>
            </a:endParaRPr>
          </a:p>
        </p:txBody>
      </p:sp>
      <p:sp>
        <p:nvSpPr>
          <p:cNvPr id="19" name="Rectangle 11">
            <a:extLst>
              <a:ext uri="{FF2B5EF4-FFF2-40B4-BE49-F238E27FC236}">
                <a16:creationId xmlns:a16="http://schemas.microsoft.com/office/drawing/2014/main" id="{F5101C43-6730-80A1-829F-369A7AB83944}"/>
              </a:ext>
            </a:extLst>
          </p:cNvPr>
          <p:cNvSpPr/>
          <p:nvPr/>
        </p:nvSpPr>
        <p:spPr>
          <a:xfrm>
            <a:off x="202907" y="4040575"/>
            <a:ext cx="3614491" cy="2468867"/>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solidFill>
                <a:schemeClr val="tx1">
                  <a:lumMod val="75000"/>
                  <a:lumOff val="25000"/>
                </a:schemeClr>
              </a:solidFill>
              <a:latin typeface="Meiryo UI" panose="020B0604030504040204" pitchFamily="50" charset="-128"/>
              <a:ea typeface="Meiryo UI" panose="020B0604030504040204" pitchFamily="50" charset="-128"/>
              <a:cs typeface="メイリオ"/>
            </a:endParaRPr>
          </a:p>
        </p:txBody>
      </p:sp>
      <p:sp>
        <p:nvSpPr>
          <p:cNvPr id="20" name="正方形/長方形 19">
            <a:extLst>
              <a:ext uri="{FF2B5EF4-FFF2-40B4-BE49-F238E27FC236}">
                <a16:creationId xmlns:a16="http://schemas.microsoft.com/office/drawing/2014/main" id="{93F7E6E6-4A48-2F12-E5AE-EA346C5CFA52}"/>
              </a:ext>
            </a:extLst>
          </p:cNvPr>
          <p:cNvSpPr/>
          <p:nvPr/>
        </p:nvSpPr>
        <p:spPr>
          <a:xfrm>
            <a:off x="202907" y="3664328"/>
            <a:ext cx="459593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＜活用する地域資源＞</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56EB6ED4-8BFE-4823-8A76-D79C100B7AF0}"/>
              </a:ext>
            </a:extLst>
          </p:cNvPr>
          <p:cNvSpPr/>
          <p:nvPr/>
        </p:nvSpPr>
        <p:spPr>
          <a:xfrm>
            <a:off x="310152" y="4233136"/>
            <a:ext cx="3469085" cy="197081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rgbClr val="FF0000"/>
                </a:solidFill>
                <a:latin typeface="Meiryo UI" panose="020B0604030504040204" pitchFamily="50" charset="-128"/>
                <a:ea typeface="Meiryo UI" panose="020B0604030504040204" pitchFamily="50" charset="-128"/>
              </a:rPr>
              <a:t>記載内容</a:t>
            </a:r>
            <a:endParaRPr lang="en-US" altLang="ja-JP" sz="16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活用する地域資源の詳細を箇条書きで記載してください。</a:t>
            </a:r>
            <a:endParaRPr lang="en-US" altLang="ja-JP" sz="1400" dirty="0" smtClean="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96975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12">
            <a:extLst>
              <a:ext uri="{FF2B5EF4-FFF2-40B4-BE49-F238E27FC236}">
                <a16:creationId xmlns:a16="http://schemas.microsoft.com/office/drawing/2014/main" id="{32E2B3D7-9979-40E9-A4C8-81EA6EF6F599}"/>
              </a:ext>
            </a:extLst>
          </p:cNvPr>
          <p:cNvSpPr/>
          <p:nvPr/>
        </p:nvSpPr>
        <p:spPr>
          <a:xfrm>
            <a:off x="9144000" y="0"/>
            <a:ext cx="3048000" cy="731463"/>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）全体</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計画</a:t>
            </a:r>
          </a:p>
        </p:txBody>
      </p:sp>
      <p:sp>
        <p:nvSpPr>
          <p:cNvPr id="2" name="タイトル 1"/>
          <p:cNvSpPr>
            <a:spLocks noGrp="1"/>
          </p:cNvSpPr>
          <p:nvPr>
            <p:ph type="title"/>
          </p:nvPr>
        </p:nvSpPr>
        <p:spPr>
          <a:xfrm>
            <a:off x="-1" y="0"/>
            <a:ext cx="8445953" cy="746992"/>
          </a:xfrm>
        </p:spPr>
        <p:txBody>
          <a:bodyPr/>
          <a:lstStyle/>
          <a:p>
            <a:r>
              <a:rPr lang="ja-JP" altLang="en-US" dirty="0" smtClean="0"/>
              <a:t>パッケージプラン概要</a:t>
            </a:r>
            <a:endParaRPr kumimoji="1" lang="ja-JP" altLang="en-US" dirty="0"/>
          </a:p>
        </p:txBody>
      </p:sp>
      <p:sp>
        <p:nvSpPr>
          <p:cNvPr id="3" name="スライド番号プレースホルダー 2"/>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7</a:t>
            </a:fld>
            <a:endParaRPr lang="en-US" altLang="ja-JP">
              <a:solidFill>
                <a:srgbClr val="000000"/>
              </a:solidFill>
            </a:endParaRPr>
          </a:p>
        </p:txBody>
      </p:sp>
      <p:sp>
        <p:nvSpPr>
          <p:cNvPr id="20" name="正方形/長方形 19">
            <a:extLst>
              <a:ext uri="{FF2B5EF4-FFF2-40B4-BE49-F238E27FC236}">
                <a16:creationId xmlns:a16="http://schemas.microsoft.com/office/drawing/2014/main" id="{56EB6ED4-8BFE-4823-8A76-D79C100B7AF0}"/>
              </a:ext>
            </a:extLst>
          </p:cNvPr>
          <p:cNvSpPr/>
          <p:nvPr/>
        </p:nvSpPr>
        <p:spPr>
          <a:xfrm>
            <a:off x="104712" y="727468"/>
            <a:ext cx="5171336" cy="42703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＜パッケージプラン概要＞</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graphicFrame>
        <p:nvGraphicFramePr>
          <p:cNvPr id="24" name="表 23"/>
          <p:cNvGraphicFramePr>
            <a:graphicFrameLocks noGrp="1"/>
          </p:cNvGraphicFramePr>
          <p:nvPr>
            <p:extLst>
              <p:ext uri="{D42A27DB-BD31-4B8C-83A1-F6EECF244321}">
                <p14:modId xmlns:p14="http://schemas.microsoft.com/office/powerpoint/2010/main" val="1110812646"/>
              </p:ext>
            </p:extLst>
          </p:nvPr>
        </p:nvGraphicFramePr>
        <p:xfrm>
          <a:off x="104713" y="1089763"/>
          <a:ext cx="6524687" cy="2360719"/>
        </p:xfrm>
        <a:graphic>
          <a:graphicData uri="http://schemas.openxmlformats.org/drawingml/2006/table">
            <a:tbl>
              <a:tblPr firstRow="1" bandRow="1">
                <a:tableStyleId>{073A0DAA-6AF3-43AB-8588-CEC1D06C72B9}</a:tableStyleId>
              </a:tblPr>
              <a:tblGrid>
                <a:gridCol w="1667517">
                  <a:extLst>
                    <a:ext uri="{9D8B030D-6E8A-4147-A177-3AD203B41FA5}">
                      <a16:colId xmlns:a16="http://schemas.microsoft.com/office/drawing/2014/main" val="1554784241"/>
                    </a:ext>
                  </a:extLst>
                </a:gridCol>
                <a:gridCol w="4857170">
                  <a:extLst>
                    <a:ext uri="{9D8B030D-6E8A-4147-A177-3AD203B41FA5}">
                      <a16:colId xmlns:a16="http://schemas.microsoft.com/office/drawing/2014/main" val="1009877257"/>
                    </a:ext>
                  </a:extLst>
                </a:gridCol>
              </a:tblGrid>
              <a:tr h="581379">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パッケージ</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プラン名称</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106417"/>
                  </a:ext>
                </a:extLst>
              </a:tr>
              <a:tr h="1228560">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プラン概要</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（コンセプト）</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4480952"/>
                  </a:ext>
                </a:extLst>
              </a:tr>
              <a:tr h="550780">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提供開始時期</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Meiryo UI" panose="020B0604030504040204" pitchFamily="50" charset="-128"/>
                          <a:ea typeface="Meiryo UI" panose="020B0604030504040204" pitchFamily="50" charset="-128"/>
                        </a:rPr>
                        <a:t>提供開始時期</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9317832"/>
                  </a:ext>
                </a:extLst>
              </a:tr>
            </a:tbl>
          </a:graphicData>
        </a:graphic>
      </p:graphicFrame>
      <p:sp>
        <p:nvSpPr>
          <p:cNvPr id="31" name="Rectangle 11">
            <a:extLst>
              <a:ext uri="{FF2B5EF4-FFF2-40B4-BE49-F238E27FC236}">
                <a16:creationId xmlns:a16="http://schemas.microsoft.com/office/drawing/2014/main" id="{DAA348BB-F416-2170-C0D3-59A6F2DAAE98}"/>
              </a:ext>
            </a:extLst>
          </p:cNvPr>
          <p:cNvSpPr/>
          <p:nvPr/>
        </p:nvSpPr>
        <p:spPr>
          <a:xfrm>
            <a:off x="104712" y="3831101"/>
            <a:ext cx="6524687" cy="1919551"/>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solidFill>
                <a:schemeClr val="tx1">
                  <a:lumMod val="75000"/>
                  <a:lumOff val="25000"/>
                </a:schemeClr>
              </a:solidFill>
              <a:latin typeface="Meiryo UI" panose="020B0604030504040204" pitchFamily="50" charset="-128"/>
              <a:ea typeface="Meiryo UI" panose="020B0604030504040204" pitchFamily="50" charset="-128"/>
              <a:cs typeface="メイリオ"/>
            </a:endParaRPr>
          </a:p>
        </p:txBody>
      </p:sp>
      <p:sp>
        <p:nvSpPr>
          <p:cNvPr id="32" name="正方形/長方形 31">
            <a:extLst>
              <a:ext uri="{FF2B5EF4-FFF2-40B4-BE49-F238E27FC236}">
                <a16:creationId xmlns:a16="http://schemas.microsoft.com/office/drawing/2014/main" id="{56EB6ED4-8BFE-4823-8A76-D79C100B7AF0}"/>
              </a:ext>
            </a:extLst>
          </p:cNvPr>
          <p:cNvSpPr/>
          <p:nvPr/>
        </p:nvSpPr>
        <p:spPr>
          <a:xfrm>
            <a:off x="104712" y="3450483"/>
            <a:ext cx="6617527" cy="31939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＜プランの販売方法＞</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56EB6ED4-8BFE-4823-8A76-D79C100B7AF0}"/>
              </a:ext>
            </a:extLst>
          </p:cNvPr>
          <p:cNvSpPr/>
          <p:nvPr/>
        </p:nvSpPr>
        <p:spPr>
          <a:xfrm>
            <a:off x="172738" y="3843563"/>
            <a:ext cx="5700524" cy="1623461"/>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rgbClr val="FF0000"/>
                </a:solidFill>
                <a:latin typeface="Meiryo UI" panose="020B0604030504040204" pitchFamily="50" charset="-128"/>
                <a:ea typeface="Meiryo UI" panose="020B0604030504040204" pitchFamily="50" charset="-128"/>
              </a:rPr>
              <a:t>記載内容</a:t>
            </a:r>
            <a:endParaRPr lang="en-US" altLang="ja-JP" sz="16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・予約の受付方法（宿泊事業者の</a:t>
            </a:r>
            <a:r>
              <a:rPr lang="en-US" altLang="ja-JP" sz="1400" dirty="0" smtClean="0">
                <a:solidFill>
                  <a:srgbClr val="FF0000"/>
                </a:solidFill>
                <a:latin typeface="Meiryo UI" panose="020B0604030504040204" pitchFamily="50" charset="-128"/>
                <a:ea typeface="Meiryo UI" panose="020B0604030504040204" pitchFamily="50" charset="-128"/>
              </a:rPr>
              <a:t>HP</a:t>
            </a:r>
            <a:r>
              <a:rPr lang="ja-JP" altLang="en-US" sz="1400" dirty="0" smtClean="0">
                <a:solidFill>
                  <a:srgbClr val="FF0000"/>
                </a:solidFill>
                <a:latin typeface="Meiryo UI" panose="020B0604030504040204" pitchFamily="50" charset="-128"/>
                <a:ea typeface="Meiryo UI" panose="020B0604030504040204" pitchFamily="50" charset="-128"/>
              </a:rPr>
              <a:t>で一括予約、体験のみ別途予約、など）</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・予約受付期限（事前調整が必要で予約受付期限がある場合は記載）</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・料金徴収のタイミング（予約時に一括で支払い、宿泊、飲食、体験それぞれの事業者に当日支払い、一部当日支払い、など）</a:t>
            </a:r>
            <a:endParaRPr lang="en-US" altLang="ja-JP" sz="1400" dirty="0" smtClean="0">
              <a:solidFill>
                <a:srgbClr val="FF0000"/>
              </a:solidFill>
              <a:latin typeface="Meiryo UI" panose="020B0604030504040204" pitchFamily="50" charset="-128"/>
              <a:ea typeface="Meiryo UI" panose="020B0604030504040204" pitchFamily="50" charset="-128"/>
            </a:endParaRPr>
          </a:p>
        </p:txBody>
      </p:sp>
      <p:sp>
        <p:nvSpPr>
          <p:cNvPr id="34" name="object 7"/>
          <p:cNvSpPr txBox="1">
            <a:spLocks/>
          </p:cNvSpPr>
          <p:nvPr/>
        </p:nvSpPr>
        <p:spPr>
          <a:xfrm>
            <a:off x="172738" y="6333128"/>
            <a:ext cx="11862651" cy="114802"/>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smtClean="0"/>
              <a:t>■パッケージプランごとに作成してください。また、個別提供欄は、当該サービスを個別でも提供するものは「○」、パッケージ販売のみのものは「</a:t>
            </a:r>
            <a:r>
              <a:rPr lang="en-US" altLang="ja-JP" sz="1400" dirty="0" smtClean="0"/>
              <a:t>×</a:t>
            </a:r>
            <a:r>
              <a:rPr lang="ja-JP" altLang="en-US" sz="1400" dirty="0" smtClean="0"/>
              <a:t>」と記載してください。</a:t>
            </a:r>
            <a:endParaRPr lang="en-US" altLang="ja-JP" sz="1400" dirty="0" smtClean="0"/>
          </a:p>
        </p:txBody>
      </p:sp>
      <p:sp>
        <p:nvSpPr>
          <p:cNvPr id="35" name="正方形/長方形 34"/>
          <p:cNvSpPr/>
          <p:nvPr/>
        </p:nvSpPr>
        <p:spPr>
          <a:xfrm>
            <a:off x="110272" y="5864380"/>
            <a:ext cx="11925117"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36" name="正方形/長方形 35"/>
          <p:cNvSpPr/>
          <p:nvPr/>
        </p:nvSpPr>
        <p:spPr>
          <a:xfrm>
            <a:off x="112258" y="5859401"/>
            <a:ext cx="11923131" cy="660933"/>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8" name="正方形/長方形 17">
            <a:extLst>
              <a:ext uri="{FF2B5EF4-FFF2-40B4-BE49-F238E27FC236}">
                <a16:creationId xmlns:a16="http://schemas.microsoft.com/office/drawing/2014/main" id="{56EB6ED4-8BFE-4823-8A76-D79C100B7AF0}"/>
              </a:ext>
            </a:extLst>
          </p:cNvPr>
          <p:cNvSpPr/>
          <p:nvPr/>
        </p:nvSpPr>
        <p:spPr>
          <a:xfrm>
            <a:off x="6790264" y="689410"/>
            <a:ext cx="4983957"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＜パッケージに含まれるサービス一覧＞</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2853729649"/>
              </p:ext>
            </p:extLst>
          </p:nvPr>
        </p:nvGraphicFramePr>
        <p:xfrm>
          <a:off x="6790265" y="1089756"/>
          <a:ext cx="5245124" cy="4660900"/>
        </p:xfrm>
        <a:graphic>
          <a:graphicData uri="http://schemas.openxmlformats.org/drawingml/2006/table">
            <a:tbl>
              <a:tblPr firstRow="1" bandRow="1">
                <a:tableStyleId>{073A0DAA-6AF3-43AB-8588-CEC1D06C72B9}</a:tableStyleId>
              </a:tblPr>
              <a:tblGrid>
                <a:gridCol w="331016">
                  <a:extLst>
                    <a:ext uri="{9D8B030D-6E8A-4147-A177-3AD203B41FA5}">
                      <a16:colId xmlns:a16="http://schemas.microsoft.com/office/drawing/2014/main" val="1554784241"/>
                    </a:ext>
                  </a:extLst>
                </a:gridCol>
                <a:gridCol w="2461865">
                  <a:extLst>
                    <a:ext uri="{9D8B030D-6E8A-4147-A177-3AD203B41FA5}">
                      <a16:colId xmlns:a16="http://schemas.microsoft.com/office/drawing/2014/main" val="2959998068"/>
                    </a:ext>
                  </a:extLst>
                </a:gridCol>
                <a:gridCol w="1358984">
                  <a:extLst>
                    <a:ext uri="{9D8B030D-6E8A-4147-A177-3AD203B41FA5}">
                      <a16:colId xmlns:a16="http://schemas.microsoft.com/office/drawing/2014/main" val="2865017379"/>
                    </a:ext>
                  </a:extLst>
                </a:gridCol>
                <a:gridCol w="1093259">
                  <a:extLst>
                    <a:ext uri="{9D8B030D-6E8A-4147-A177-3AD203B41FA5}">
                      <a16:colId xmlns:a16="http://schemas.microsoft.com/office/drawing/2014/main" val="460606985"/>
                    </a:ext>
                  </a:extLst>
                </a:gridCol>
              </a:tblGrid>
              <a:tr h="428702">
                <a:tc>
                  <a:txBody>
                    <a:bodyPr/>
                    <a:lstStyle/>
                    <a:p>
                      <a:pPr algn="ctr"/>
                      <a:r>
                        <a:rPr kumimoji="1" lang="ja-JP" altLang="en-US" sz="1600" b="1" dirty="0">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b="1" dirty="0" smtClean="0">
                          <a:latin typeface="Meiryo UI" panose="020B0604030504040204" pitchFamily="50" charset="-128"/>
                          <a:ea typeface="Meiryo UI" panose="020B0604030504040204" pitchFamily="50" charset="-128"/>
                        </a:rPr>
                        <a:t>サービス名</a:t>
                      </a:r>
                      <a:endParaRPr kumimoji="1" lang="en-US" altLang="ja-JP" sz="1600" b="1"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b="1" dirty="0" smtClean="0">
                          <a:latin typeface="Meiryo UI" panose="020B0604030504040204" pitchFamily="50" charset="-128"/>
                          <a:ea typeface="Meiryo UI" panose="020B0604030504040204" pitchFamily="50" charset="-128"/>
                        </a:rPr>
                        <a:t>価格</a:t>
                      </a:r>
                      <a:r>
                        <a:rPr kumimoji="1" lang="ja-JP" altLang="en-US" sz="1100" b="1" dirty="0" smtClean="0">
                          <a:latin typeface="Meiryo UI" panose="020B0604030504040204" pitchFamily="50" charset="-128"/>
                          <a:ea typeface="Meiryo UI" panose="020B0604030504040204" pitchFamily="50" charset="-128"/>
                        </a:rPr>
                        <a:t>（／人）</a:t>
                      </a:r>
                      <a:endParaRPr kumimoji="1" lang="en-US" altLang="ja-JP" sz="1600" b="1" dirty="0" smtClean="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b="1" dirty="0" smtClean="0">
                          <a:latin typeface="Meiryo UI" panose="020B0604030504040204" pitchFamily="50" charset="-128"/>
                          <a:ea typeface="Meiryo UI" panose="020B0604030504040204" pitchFamily="50" charset="-128"/>
                        </a:rPr>
                        <a:t>個別提供</a:t>
                      </a:r>
                      <a:endParaRPr kumimoji="1" lang="en-US" altLang="ja-JP" sz="1600" b="1" dirty="0" smtClean="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extLst>
                  <a:ext uri="{0D108BD9-81ED-4DB2-BD59-A6C34878D82A}">
                    <a16:rowId xmlns:a16="http://schemas.microsoft.com/office/drawing/2014/main" val="4245026563"/>
                  </a:ext>
                </a:extLst>
              </a:tr>
              <a:tr h="383638">
                <a:tc>
                  <a:txBody>
                    <a:bodyPr/>
                    <a:lstStyle/>
                    <a:p>
                      <a:pPr algn="ctr"/>
                      <a:r>
                        <a:rPr kumimoji="1" lang="ja-JP" altLang="en-US" sz="1400" b="0" dirty="0">
                          <a:solidFill>
                            <a:srgbClr val="FF0000"/>
                          </a:solidFill>
                          <a:latin typeface="Meiryo UI" panose="020B0604030504040204" pitchFamily="50" charset="-128"/>
                          <a:ea typeface="Meiryo UI" panose="020B0604030504040204" pitchFamily="50" charset="-128"/>
                        </a:rPr>
                        <a:t>１</a:t>
                      </a:r>
                      <a:endParaRPr kumimoji="1" lang="en-US" altLang="ja-JP"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kumimoji="1" lang="ja-JP" altLang="en-US" sz="1400" b="0" dirty="0" smtClean="0">
                          <a:solidFill>
                            <a:srgbClr val="FF0000"/>
                          </a:solidFill>
                          <a:latin typeface="Meiryo UI" panose="020B0604030504040204" pitchFamily="50" charset="-128"/>
                          <a:ea typeface="Meiryo UI" panose="020B0604030504040204" pitchFamily="50" charset="-128"/>
                        </a:rPr>
                        <a:t>○○ホテル素泊まりプラン</a:t>
                      </a:r>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kumimoji="1" lang="en-US" altLang="ja-JP" sz="1400" b="0" dirty="0" smtClean="0">
                          <a:solidFill>
                            <a:srgbClr val="FF0000"/>
                          </a:solidFill>
                          <a:latin typeface="Meiryo UI" panose="020B0604030504040204" pitchFamily="50" charset="-128"/>
                          <a:ea typeface="Meiryo UI" panose="020B0604030504040204" pitchFamily="50" charset="-128"/>
                        </a:rPr>
                        <a:t>10000</a:t>
                      </a:r>
                      <a:r>
                        <a:rPr kumimoji="1" lang="ja-JP" altLang="en-US" sz="1400" b="0" dirty="0" smtClean="0">
                          <a:solidFill>
                            <a:srgbClr val="FF0000"/>
                          </a:solidFill>
                          <a:latin typeface="Meiryo UI" panose="020B0604030504040204" pitchFamily="50" charset="-128"/>
                          <a:ea typeface="Meiryo UI" panose="020B0604030504040204" pitchFamily="50" charset="-128"/>
                        </a:rPr>
                        <a:t>円</a:t>
                      </a:r>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rgbClr val="FF0000"/>
                          </a:solidFill>
                          <a:latin typeface="Meiryo UI" panose="020B0604030504040204" pitchFamily="50" charset="-128"/>
                          <a:ea typeface="Meiryo UI" panose="020B0604030504040204" pitchFamily="50" charset="-128"/>
                        </a:rPr>
                        <a:t>○</a:t>
                      </a:r>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106417"/>
                  </a:ext>
                </a:extLst>
              </a:tr>
              <a:tr h="383638">
                <a:tc>
                  <a:txBody>
                    <a:bodyPr/>
                    <a:lstStyle/>
                    <a:p>
                      <a:pPr algn="ctr"/>
                      <a:r>
                        <a:rPr kumimoji="1" lang="ja-JP" altLang="en-US" sz="1400" b="0" dirty="0">
                          <a:solidFill>
                            <a:srgbClr val="FF0000"/>
                          </a:solidFill>
                          <a:latin typeface="Meiryo UI" panose="020B0604030504040204" pitchFamily="50" charset="-128"/>
                          <a:ea typeface="Meiryo UI" panose="020B0604030504040204" pitchFamily="50" charset="-128"/>
                        </a:rPr>
                        <a:t>２</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kumimoji="1" lang="ja-JP" altLang="en-US" sz="1400" b="0" dirty="0" smtClean="0">
                          <a:solidFill>
                            <a:srgbClr val="FF0000"/>
                          </a:solidFill>
                          <a:latin typeface="Meiryo UI" panose="020B0604030504040204" pitchFamily="50" charset="-128"/>
                          <a:ea typeface="Meiryo UI" panose="020B0604030504040204" pitchFamily="50" charset="-128"/>
                        </a:rPr>
                        <a:t>まるごとホテル特別ランチコース</a:t>
                      </a:r>
                      <a:r>
                        <a:rPr kumimoji="1" lang="en-US" altLang="ja-JP" sz="1400" b="0" dirty="0" smtClean="0">
                          <a:solidFill>
                            <a:srgbClr val="FF0000"/>
                          </a:solidFill>
                          <a:latin typeface="Meiryo UI" panose="020B0604030504040204" pitchFamily="50" charset="-128"/>
                          <a:ea typeface="Meiryo UI" panose="020B0604030504040204" pitchFamily="50" charset="-128"/>
                        </a:rPr>
                        <a:t>A</a:t>
                      </a:r>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kumimoji="1" lang="en-US" altLang="ja-JP" sz="1400" b="0" dirty="0" smtClean="0">
                          <a:solidFill>
                            <a:srgbClr val="FF0000"/>
                          </a:solidFill>
                          <a:latin typeface="Meiryo UI" panose="020B0604030504040204" pitchFamily="50" charset="-128"/>
                          <a:ea typeface="Meiryo UI" panose="020B0604030504040204" pitchFamily="50" charset="-128"/>
                        </a:rPr>
                        <a:t>5500</a:t>
                      </a:r>
                      <a:r>
                        <a:rPr kumimoji="1" lang="ja-JP" altLang="en-US" sz="1400" b="0" dirty="0" smtClean="0">
                          <a:solidFill>
                            <a:srgbClr val="FF0000"/>
                          </a:solidFill>
                          <a:latin typeface="Meiryo UI" panose="020B0604030504040204" pitchFamily="50" charset="-128"/>
                          <a:ea typeface="Meiryo UI" panose="020B0604030504040204" pitchFamily="50" charset="-128"/>
                        </a:rPr>
                        <a:t>円</a:t>
                      </a:r>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400" b="0" dirty="0" smtClean="0">
                          <a:solidFill>
                            <a:srgbClr val="FF0000"/>
                          </a:solidFill>
                          <a:latin typeface="Meiryo UI" panose="020B0604030504040204" pitchFamily="50" charset="-128"/>
                          <a:ea typeface="Meiryo UI" panose="020B0604030504040204" pitchFamily="50" charset="-128"/>
                        </a:rPr>
                        <a:t>×</a:t>
                      </a:r>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4480952"/>
                  </a:ext>
                </a:extLst>
              </a:tr>
              <a:tr h="383638">
                <a:tc>
                  <a:txBody>
                    <a:bodyPr/>
                    <a:lstStyle/>
                    <a:p>
                      <a:pPr algn="ctr"/>
                      <a:r>
                        <a:rPr kumimoji="1" lang="ja-JP" altLang="en-US" sz="1400" b="0" dirty="0">
                          <a:solidFill>
                            <a:srgbClr val="FF0000"/>
                          </a:solidFill>
                          <a:latin typeface="Meiryo UI" panose="020B0604030504040204" pitchFamily="50" charset="-128"/>
                          <a:ea typeface="Meiryo UI" panose="020B0604030504040204" pitchFamily="50" charset="-128"/>
                        </a:rPr>
                        <a:t>３</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kumimoji="1" lang="ja-JP" altLang="en-US" sz="1400" b="0" dirty="0" smtClean="0">
                          <a:solidFill>
                            <a:srgbClr val="FF0000"/>
                          </a:solidFill>
                          <a:latin typeface="Meiryo UI" panose="020B0604030504040204" pitchFamily="50" charset="-128"/>
                          <a:ea typeface="Meiryo UI" panose="020B0604030504040204" pitchFamily="50" charset="-128"/>
                        </a:rPr>
                        <a:t>○○体験</a:t>
                      </a:r>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kumimoji="1" lang="en-US" altLang="ja-JP" sz="1400" b="0" dirty="0" smtClean="0">
                          <a:solidFill>
                            <a:srgbClr val="FF0000"/>
                          </a:solidFill>
                          <a:latin typeface="Meiryo UI" panose="020B0604030504040204" pitchFamily="50" charset="-128"/>
                          <a:ea typeface="Meiryo UI" panose="020B0604030504040204" pitchFamily="50" charset="-128"/>
                        </a:rPr>
                        <a:t>15000</a:t>
                      </a:r>
                      <a:r>
                        <a:rPr kumimoji="1" lang="ja-JP" altLang="en-US" sz="1400" b="0" dirty="0" smtClean="0">
                          <a:solidFill>
                            <a:srgbClr val="FF0000"/>
                          </a:solidFill>
                          <a:latin typeface="Meiryo UI" panose="020B0604030504040204" pitchFamily="50" charset="-128"/>
                          <a:ea typeface="Meiryo UI" panose="020B0604030504040204" pitchFamily="50" charset="-128"/>
                        </a:rPr>
                        <a:t>円</a:t>
                      </a:r>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rgbClr val="FF0000"/>
                          </a:solidFill>
                          <a:latin typeface="Meiryo UI" panose="020B0604030504040204" pitchFamily="50" charset="-128"/>
                          <a:ea typeface="Meiryo UI" panose="020B0604030504040204" pitchFamily="50" charset="-128"/>
                        </a:rPr>
                        <a:t>○</a:t>
                      </a:r>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3300283"/>
                  </a:ext>
                </a:extLst>
              </a:tr>
              <a:tr h="383638">
                <a:tc>
                  <a:txBody>
                    <a:bodyPr/>
                    <a:lstStyle/>
                    <a:p>
                      <a:pPr algn="ctr"/>
                      <a:r>
                        <a:rPr kumimoji="1" lang="ja-JP" altLang="en-US" sz="1400" b="0" dirty="0" smtClean="0">
                          <a:solidFill>
                            <a:srgbClr val="FF0000"/>
                          </a:solidFill>
                          <a:latin typeface="Meiryo UI" panose="020B0604030504040204" pitchFamily="50" charset="-128"/>
                          <a:ea typeface="Meiryo UI" panose="020B0604030504040204" pitchFamily="50" charset="-128"/>
                        </a:rPr>
                        <a:t>４</a:t>
                      </a:r>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kumimoji="1" lang="ja-JP" altLang="en-US" sz="1400" b="0" dirty="0" smtClean="0">
                          <a:solidFill>
                            <a:srgbClr val="FF0000"/>
                          </a:solidFill>
                          <a:latin typeface="Meiryo UI" panose="020B0604030504040204" pitchFamily="50" charset="-128"/>
                          <a:ea typeface="Meiryo UI" panose="020B0604030504040204" pitchFamily="50" charset="-128"/>
                        </a:rPr>
                        <a:t>・・・</a:t>
                      </a:r>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kumimoji="1" lang="ja-JP" altLang="en-US" sz="1400" b="0" dirty="0" smtClean="0">
                          <a:solidFill>
                            <a:srgbClr val="FF0000"/>
                          </a:solidFill>
                          <a:latin typeface="Meiryo UI" panose="020B0604030504040204" pitchFamily="50" charset="-128"/>
                          <a:ea typeface="Meiryo UI" panose="020B0604030504040204" pitchFamily="50" charset="-128"/>
                        </a:rPr>
                        <a:t>円</a:t>
                      </a:r>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400" b="0" dirty="0" smtClean="0">
                          <a:solidFill>
                            <a:srgbClr val="FF0000"/>
                          </a:solidFill>
                          <a:latin typeface="Meiryo UI" panose="020B0604030504040204" pitchFamily="50" charset="-128"/>
                          <a:ea typeface="Meiryo UI" panose="020B0604030504040204" pitchFamily="50" charset="-128"/>
                        </a:rPr>
                        <a:t>×</a:t>
                      </a:r>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6630049"/>
                  </a:ext>
                </a:extLst>
              </a:tr>
              <a:tr h="383638">
                <a:tc>
                  <a:txBody>
                    <a:bodyPr/>
                    <a:lstStyle/>
                    <a:p>
                      <a:pPr algn="ctr"/>
                      <a:r>
                        <a:rPr kumimoji="1" lang="ja-JP" altLang="en-US" sz="1400" b="0" dirty="0" smtClean="0">
                          <a:solidFill>
                            <a:srgbClr val="FF0000"/>
                          </a:solidFill>
                          <a:latin typeface="Meiryo UI" panose="020B0604030504040204" pitchFamily="50" charset="-128"/>
                          <a:ea typeface="Meiryo UI" panose="020B0604030504040204" pitchFamily="50" charset="-128"/>
                        </a:rPr>
                        <a:t>５</a:t>
                      </a:r>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rgbClr val="FF0000"/>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kumimoji="1" lang="ja-JP" altLang="en-US" sz="1400" b="0" dirty="0" smtClean="0">
                          <a:solidFill>
                            <a:srgbClr val="FF0000"/>
                          </a:solidFill>
                          <a:latin typeface="Meiryo UI" panose="020B0604030504040204" pitchFamily="50" charset="-128"/>
                          <a:ea typeface="Meiryo UI" panose="020B0604030504040204" pitchFamily="50" charset="-128"/>
                        </a:rPr>
                        <a:t>円</a:t>
                      </a:r>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rgbClr val="FF0000"/>
                          </a:solidFill>
                          <a:latin typeface="Meiryo UI" panose="020B0604030504040204" pitchFamily="50" charset="-128"/>
                          <a:ea typeface="Meiryo UI" panose="020B0604030504040204" pitchFamily="50" charset="-128"/>
                        </a:rPr>
                        <a:t>○</a:t>
                      </a:r>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2782437"/>
                  </a:ext>
                </a:extLst>
              </a:tr>
              <a:tr h="383638">
                <a:tc>
                  <a:txBody>
                    <a:bodyPr/>
                    <a:lstStyle/>
                    <a:p>
                      <a:pPr algn="ctr"/>
                      <a:r>
                        <a:rPr kumimoji="1" lang="ja-JP" altLang="en-US" sz="1400" b="0" dirty="0" smtClean="0">
                          <a:solidFill>
                            <a:srgbClr val="FF0000"/>
                          </a:solidFill>
                          <a:latin typeface="Meiryo UI" panose="020B0604030504040204" pitchFamily="50" charset="-128"/>
                          <a:ea typeface="Meiryo UI" panose="020B0604030504040204" pitchFamily="50" charset="-128"/>
                        </a:rPr>
                        <a:t>６</a:t>
                      </a:r>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rgbClr val="FF0000"/>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kumimoji="1" lang="ja-JP" altLang="en-US" sz="1400" b="0" dirty="0" smtClean="0">
                          <a:solidFill>
                            <a:srgbClr val="FF0000"/>
                          </a:solidFill>
                          <a:latin typeface="Meiryo UI" panose="020B0604030504040204" pitchFamily="50" charset="-128"/>
                          <a:ea typeface="Meiryo UI" panose="020B0604030504040204" pitchFamily="50" charset="-128"/>
                        </a:rPr>
                        <a:t>円</a:t>
                      </a:r>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rgbClr val="FF0000"/>
                          </a:solidFill>
                          <a:latin typeface="Meiryo UI" panose="020B0604030504040204" pitchFamily="50" charset="-128"/>
                          <a:ea typeface="Meiryo UI" panose="020B0604030504040204" pitchFamily="50" charset="-128"/>
                        </a:rPr>
                        <a:t>○</a:t>
                      </a:r>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0118323"/>
                  </a:ext>
                </a:extLst>
              </a:tr>
              <a:tr h="383638">
                <a:tc>
                  <a:txBody>
                    <a:bodyPr/>
                    <a:lstStyle/>
                    <a:p>
                      <a:pPr algn="ctr"/>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endParaRPr kumimoji="1" lang="ja-JP" altLang="en-US"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endParaRPr kumimoji="1" lang="ja-JP" altLang="en-US"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5396542"/>
                  </a:ext>
                </a:extLst>
              </a:tr>
              <a:tr h="383638">
                <a:tc>
                  <a:txBody>
                    <a:bodyPr/>
                    <a:lstStyle/>
                    <a:p>
                      <a:pPr algn="ctr"/>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endParaRPr kumimoji="1" lang="ja-JP" altLang="en-US"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endParaRPr kumimoji="1" lang="ja-JP" altLang="en-US"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60149898"/>
                  </a:ext>
                </a:extLst>
              </a:tr>
              <a:tr h="383638">
                <a:tc>
                  <a:txBody>
                    <a:bodyPr/>
                    <a:lstStyle/>
                    <a:p>
                      <a:pPr algn="ctr"/>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endParaRPr kumimoji="1" lang="ja-JP" altLang="en-US"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endParaRPr kumimoji="1" lang="ja-JP" altLang="en-US"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3511047"/>
                  </a:ext>
                </a:extLst>
              </a:tr>
              <a:tr h="389728">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chemeClr val="bg1">
                        <a:lumMod val="85000"/>
                      </a:schemeClr>
                    </a:solidFill>
                  </a:tcPr>
                </a:tc>
                <a:tc>
                  <a:txBody>
                    <a:bodyPr/>
                    <a:lstStyle/>
                    <a:p>
                      <a:pPr algn="ct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セット割引等（任意）</a:t>
                      </a:r>
                      <a:endParaRPr kumimoji="1" lang="ja-JP" altLang="en-US" sz="16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r>
                        <a:rPr kumimoji="1" lang="ja-JP" altLang="en-US" sz="1400" b="0"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chemeClr val="bg1">
                        <a:lumMod val="85000"/>
                      </a:schemeClr>
                    </a:solidFill>
                  </a:tcPr>
                </a:tc>
                <a:extLst>
                  <a:ext uri="{0D108BD9-81ED-4DB2-BD59-A6C34878D82A}">
                    <a16:rowId xmlns:a16="http://schemas.microsoft.com/office/drawing/2014/main" val="307181319"/>
                  </a:ext>
                </a:extLst>
              </a:tr>
              <a:tr h="389728">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chemeClr val="bg1">
                        <a:lumMod val="85000"/>
                      </a:schemeClr>
                    </a:solidFill>
                  </a:tcPr>
                </a:tc>
                <a:tc>
                  <a:txBody>
                    <a:bodyPr/>
                    <a:lstStyle/>
                    <a:p>
                      <a:pPr algn="ctr"/>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パッケージ料金</a:t>
                      </a:r>
                      <a:endParaRPr kumimoji="1" lang="ja-JP" altLang="en-US" sz="1600" b="1"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rPr>
                        <a:t>円</a:t>
                      </a:r>
                      <a:endParaRPr kumimoji="1" lang="ja-JP" altLang="en-US" sz="1400" b="1"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chemeClr val="bg1">
                        <a:lumMod val="85000"/>
                      </a:schemeClr>
                    </a:solidFill>
                  </a:tcPr>
                </a:tc>
                <a:extLst>
                  <a:ext uri="{0D108BD9-81ED-4DB2-BD59-A6C34878D82A}">
                    <a16:rowId xmlns:a16="http://schemas.microsoft.com/office/drawing/2014/main" val="1954419986"/>
                  </a:ext>
                </a:extLst>
              </a:tr>
            </a:tbl>
          </a:graphicData>
        </a:graphic>
      </p:graphicFrame>
    </p:spTree>
    <p:extLst>
      <p:ext uri="{BB962C8B-B14F-4D97-AF65-F5344CB8AC3E}">
        <p14:creationId xmlns:p14="http://schemas.microsoft.com/office/powerpoint/2010/main" val="2763696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2">
            <a:extLst>
              <a:ext uri="{FF2B5EF4-FFF2-40B4-BE49-F238E27FC236}">
                <a16:creationId xmlns:a16="http://schemas.microsoft.com/office/drawing/2014/main" id="{32E2B3D7-9979-40E9-A4C8-81EA6EF6F599}"/>
              </a:ext>
            </a:extLst>
          </p:cNvPr>
          <p:cNvSpPr/>
          <p:nvPr/>
        </p:nvSpPr>
        <p:spPr>
          <a:xfrm>
            <a:off x="9144000" y="0"/>
            <a:ext cx="3048000" cy="731463"/>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）全体</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計画</a:t>
            </a:r>
          </a:p>
        </p:txBody>
      </p:sp>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4666" y="904"/>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smtClean="0"/>
              <a:t>提供サービス詳細</a:t>
            </a:r>
            <a:endParaRPr lang="ja-JP" altLang="en-US" dirty="0"/>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8</a:t>
            </a:fld>
            <a:endParaRPr lang="en-US" altLang="ja-JP">
              <a:solidFill>
                <a:srgbClr val="000000"/>
              </a:solidFill>
            </a:endParaRPr>
          </a:p>
        </p:txBody>
      </p:sp>
      <p:sp>
        <p:nvSpPr>
          <p:cNvPr id="27" name="object 7"/>
          <p:cNvSpPr txBox="1">
            <a:spLocks/>
          </p:cNvSpPr>
          <p:nvPr/>
        </p:nvSpPr>
        <p:spPr>
          <a:xfrm>
            <a:off x="111228" y="6280119"/>
            <a:ext cx="11907001" cy="394110"/>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smtClean="0"/>
              <a:t>■</a:t>
            </a:r>
            <a:r>
              <a:rPr lang="zh-TW" altLang="en-US" sz="1400" dirty="0" smtClean="0"/>
              <a:t>（様式</a:t>
            </a:r>
            <a:r>
              <a:rPr lang="en-US" altLang="zh-TW" sz="1400" dirty="0" smtClean="0"/>
              <a:t>1</a:t>
            </a:r>
            <a:r>
              <a:rPr lang="zh-TW" altLang="en-US" sz="1400" dirty="0" smtClean="0"/>
              <a:t>）</a:t>
            </a:r>
            <a:r>
              <a:rPr lang="ja-JP" altLang="en-US" sz="1400" dirty="0" smtClean="0"/>
              <a:t>全体計画のパッケージプラン概要＜パッケージに含まれるサービス</a:t>
            </a:r>
            <a:r>
              <a:rPr lang="zh-TW" altLang="en-US" sz="1400" dirty="0" smtClean="0"/>
              <a:t>一覧</a:t>
            </a:r>
            <a:r>
              <a:rPr lang="ja-JP" altLang="en-US" sz="1400" dirty="0"/>
              <a:t>＞</a:t>
            </a:r>
            <a:r>
              <a:rPr lang="ja-JP" altLang="en-US" sz="1400" dirty="0" smtClean="0"/>
              <a:t>に記載の</a:t>
            </a:r>
            <a:r>
              <a:rPr lang="en-US" altLang="ja-JP" sz="1400" dirty="0" smtClean="0"/>
              <a:t>No.</a:t>
            </a:r>
            <a:r>
              <a:rPr lang="ja-JP" altLang="en-US" sz="1400" dirty="0" smtClean="0"/>
              <a:t>や</a:t>
            </a:r>
            <a:r>
              <a:rPr lang="ja-JP" altLang="en-US" sz="1400" dirty="0"/>
              <a:t>サービス</a:t>
            </a:r>
            <a:r>
              <a:rPr lang="ja-JP" altLang="en-US" sz="1400" dirty="0" smtClean="0"/>
              <a:t>名と一致するように、提供するサービスごとに作成してください。</a:t>
            </a:r>
            <a:endParaRPr lang="en-US" altLang="ja-JP" sz="1400" dirty="0" smtClean="0"/>
          </a:p>
          <a:p>
            <a:pPr marL="0" indent="0">
              <a:lnSpc>
                <a:spcPts val="800"/>
              </a:lnSpc>
              <a:buNone/>
            </a:pPr>
            <a:r>
              <a:rPr lang="ja-JP" altLang="en-US" sz="1400" dirty="0"/>
              <a:t>■写真等を用いて既存事業や提供サービスの内容が分かるよう記載してください。また、既存事業からの改善点や変更点等、新規部分が分かるように記載してください</a:t>
            </a:r>
            <a:r>
              <a:rPr lang="ja-JP" altLang="en-US" sz="1400" dirty="0" smtClean="0"/>
              <a:t>。</a:t>
            </a:r>
            <a:endParaRPr lang="en-US" altLang="ja-JP" sz="1400" dirty="0"/>
          </a:p>
        </p:txBody>
      </p:sp>
      <p:sp>
        <p:nvSpPr>
          <p:cNvPr id="28" name="正方形/長方形 27"/>
          <p:cNvSpPr/>
          <p:nvPr/>
        </p:nvSpPr>
        <p:spPr>
          <a:xfrm>
            <a:off x="109416" y="5790192"/>
            <a:ext cx="11908813"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29" name="正方形/長方形 28"/>
          <p:cNvSpPr/>
          <p:nvPr/>
        </p:nvSpPr>
        <p:spPr>
          <a:xfrm>
            <a:off x="111228" y="5790191"/>
            <a:ext cx="11907001" cy="898114"/>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0" name="Rectangle 11">
            <a:extLst>
              <a:ext uri="{FF2B5EF4-FFF2-40B4-BE49-F238E27FC236}">
                <a16:creationId xmlns:a16="http://schemas.microsoft.com/office/drawing/2014/main" id="{05F68A1C-1509-45BF-98EF-A2D7F5AC649A}"/>
              </a:ext>
            </a:extLst>
          </p:cNvPr>
          <p:cNvSpPr/>
          <p:nvPr/>
        </p:nvSpPr>
        <p:spPr>
          <a:xfrm>
            <a:off x="104151" y="1872943"/>
            <a:ext cx="3252588" cy="3787321"/>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31" name="タイトル 1">
            <a:extLst>
              <a:ext uri="{FF2B5EF4-FFF2-40B4-BE49-F238E27FC236}">
                <a16:creationId xmlns:a16="http://schemas.microsoft.com/office/drawing/2014/main" id="{40601DBE-BD84-7DD5-4E17-8F5EB1EB6BA8}"/>
              </a:ext>
            </a:extLst>
          </p:cNvPr>
          <p:cNvSpPr txBox="1">
            <a:spLocks/>
          </p:cNvSpPr>
          <p:nvPr/>
        </p:nvSpPr>
        <p:spPr>
          <a:xfrm>
            <a:off x="98771" y="1543550"/>
            <a:ext cx="5846560" cy="37516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ja-JP"/>
            </a:defPPr>
            <a:lvl1pPr>
              <a:lnSpc>
                <a:spcPct val="150000"/>
              </a:lnSpc>
              <a:buClr>
                <a:schemeClr val="accent1"/>
              </a:buClr>
              <a:defRPr sz="1600" b="1">
                <a:solidFill>
                  <a:schemeClr val="tx1">
                    <a:lumMod val="75000"/>
                    <a:lumOff val="25000"/>
                  </a:schemeClr>
                </a:solidFill>
                <a:latin typeface="Meiryo UI" panose="020B0604030504040204" pitchFamily="50" charset="-128"/>
                <a:ea typeface="Meiryo UI" panose="020B0604030504040204" pitchFamily="50" charset="-128"/>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dirty="0" smtClean="0"/>
              <a:t>＜既存事業＞</a:t>
            </a:r>
            <a:endParaRPr lang="ja-JP" altLang="en-US" dirty="0"/>
          </a:p>
        </p:txBody>
      </p:sp>
      <p:sp>
        <p:nvSpPr>
          <p:cNvPr id="34" name="フローチャート: 抜出し 33"/>
          <p:cNvSpPr/>
          <p:nvPr/>
        </p:nvSpPr>
        <p:spPr>
          <a:xfrm rot="5400000">
            <a:off x="2173689" y="3685156"/>
            <a:ext cx="2688587" cy="156143"/>
          </a:xfrm>
          <a:prstGeom prst="flowChartExtract">
            <a:avLst/>
          </a:prstGeom>
          <a:solidFill>
            <a:srgbClr val="1D6FA9"/>
          </a:solidFill>
          <a:ln w="28575">
            <a:noFill/>
          </a:ln>
        </p:spPr>
        <p:txBody>
          <a:bodyPr vertOverflow="overflow" horzOverflow="overflow" wrap="square" tIns="36000" bIns="36000" rtlCol="0" anchor="ctr">
            <a:noAutofit/>
          </a:bodyPr>
          <a:lstStyle/>
          <a:p>
            <a:pPr algn="l"/>
            <a:endParaRPr kumimoji="1" lang="ja-JP" altLang="en-US" sz="1200" dirty="0">
              <a:latin typeface="Meiryo UI" panose="020B0604030504040204" pitchFamily="50" charset="-128"/>
              <a:ea typeface="Meiryo UI" panose="020B0604030504040204" pitchFamily="50" charset="-128"/>
              <a:cs typeface="メイリオ"/>
            </a:endParaRPr>
          </a:p>
        </p:txBody>
      </p:sp>
      <p:sp>
        <p:nvSpPr>
          <p:cNvPr id="36" name="Rectangle 11">
            <a:extLst>
              <a:ext uri="{FF2B5EF4-FFF2-40B4-BE49-F238E27FC236}">
                <a16:creationId xmlns:a16="http://schemas.microsoft.com/office/drawing/2014/main" id="{05F68A1C-1509-45BF-98EF-A2D7F5AC649A}"/>
              </a:ext>
            </a:extLst>
          </p:cNvPr>
          <p:cNvSpPr/>
          <p:nvPr/>
        </p:nvSpPr>
        <p:spPr>
          <a:xfrm>
            <a:off x="3679228" y="1866194"/>
            <a:ext cx="5344822" cy="3794069"/>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1" name="タイトル 1">
            <a:extLst>
              <a:ext uri="{FF2B5EF4-FFF2-40B4-BE49-F238E27FC236}">
                <a16:creationId xmlns:a16="http://schemas.microsoft.com/office/drawing/2014/main" id="{40601DBE-BD84-7DD5-4E17-8F5EB1EB6BA8}"/>
              </a:ext>
            </a:extLst>
          </p:cNvPr>
          <p:cNvSpPr txBox="1">
            <a:spLocks/>
          </p:cNvSpPr>
          <p:nvPr/>
        </p:nvSpPr>
        <p:spPr>
          <a:xfrm>
            <a:off x="3679227" y="1488194"/>
            <a:ext cx="5351281" cy="37516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ja-JP"/>
            </a:defPPr>
            <a:lvl1pPr>
              <a:lnSpc>
                <a:spcPct val="150000"/>
              </a:lnSpc>
              <a:buClr>
                <a:schemeClr val="accent1"/>
              </a:buClr>
              <a:defRPr sz="1600" b="1">
                <a:solidFill>
                  <a:schemeClr val="tx1">
                    <a:lumMod val="75000"/>
                    <a:lumOff val="25000"/>
                  </a:schemeClr>
                </a:solidFill>
                <a:latin typeface="Meiryo UI" panose="020B0604030504040204" pitchFamily="50" charset="-128"/>
                <a:ea typeface="Meiryo UI" panose="020B0604030504040204" pitchFamily="50" charset="-128"/>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dirty="0" smtClean="0"/>
              <a:t>＜提供サービス（まるごとホテルとして取り組む内容）＞</a:t>
            </a:r>
            <a:endParaRPr lang="ja-JP" altLang="en-US" dirty="0"/>
          </a:p>
        </p:txBody>
      </p:sp>
      <p:graphicFrame>
        <p:nvGraphicFramePr>
          <p:cNvPr id="23" name="表 22"/>
          <p:cNvGraphicFramePr>
            <a:graphicFrameLocks noGrp="1"/>
          </p:cNvGraphicFramePr>
          <p:nvPr>
            <p:extLst>
              <p:ext uri="{D42A27DB-BD31-4B8C-83A1-F6EECF244321}">
                <p14:modId xmlns:p14="http://schemas.microsoft.com/office/powerpoint/2010/main" val="1141794388"/>
              </p:ext>
            </p:extLst>
          </p:nvPr>
        </p:nvGraphicFramePr>
        <p:xfrm>
          <a:off x="9113681" y="885402"/>
          <a:ext cx="2904548" cy="4774861"/>
        </p:xfrm>
        <a:graphic>
          <a:graphicData uri="http://schemas.openxmlformats.org/drawingml/2006/table">
            <a:tbl>
              <a:tblPr firstRow="1" bandRow="1">
                <a:tableStyleId>{073A0DAA-6AF3-43AB-8588-CEC1D06C72B9}</a:tableStyleId>
              </a:tblPr>
              <a:tblGrid>
                <a:gridCol w="1036159">
                  <a:extLst>
                    <a:ext uri="{9D8B030D-6E8A-4147-A177-3AD203B41FA5}">
                      <a16:colId xmlns:a16="http://schemas.microsoft.com/office/drawing/2014/main" val="1554784241"/>
                    </a:ext>
                  </a:extLst>
                </a:gridCol>
                <a:gridCol w="1868389">
                  <a:extLst>
                    <a:ext uri="{9D8B030D-6E8A-4147-A177-3AD203B41FA5}">
                      <a16:colId xmlns:a16="http://schemas.microsoft.com/office/drawing/2014/main" val="1009877257"/>
                    </a:ext>
                  </a:extLst>
                </a:gridCol>
              </a:tblGrid>
              <a:tr h="518917">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事業者名</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r>
                        <a:rPr kumimoji="1" lang="ja-JP" altLang="en-US" sz="1400" b="0" dirty="0" smtClean="0">
                          <a:solidFill>
                            <a:srgbClr val="FF0000"/>
                          </a:solidFill>
                          <a:latin typeface="Meiryo UI" panose="020B0604030504040204" pitchFamily="50" charset="-128"/>
                          <a:ea typeface="Meiryo UI" panose="020B0604030504040204" pitchFamily="50" charset="-128"/>
                        </a:rPr>
                        <a:t>株式会社○○</a:t>
                      </a:r>
                      <a:endParaRPr kumimoji="1" lang="en-US" altLang="ja-JP" sz="1400" b="0" dirty="0" smtClean="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106417"/>
                  </a:ext>
                </a:extLst>
              </a:tr>
              <a:tr h="534605">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施設名</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r>
                        <a:rPr lang="ja-JP" altLang="en-US" sz="1400" dirty="0" smtClean="0">
                          <a:solidFill>
                            <a:srgbClr val="FF0000"/>
                          </a:solidFill>
                          <a:latin typeface="Meiryo UI" panose="020B0604030504040204" pitchFamily="50" charset="-128"/>
                          <a:ea typeface="Meiryo UI" panose="020B0604030504040204" pitchFamily="50" charset="-128"/>
                        </a:rPr>
                        <a:t>○○</a:t>
                      </a:r>
                      <a:endParaRPr lang="ja-JP" altLang="en-US" sz="14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4480952"/>
                  </a:ext>
                </a:extLst>
              </a:tr>
              <a:tr h="766881">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施設</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所在地</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r>
                        <a:rPr lang="ja-JP" altLang="en-US" sz="1400" dirty="0" smtClean="0">
                          <a:solidFill>
                            <a:srgbClr val="FF0000"/>
                          </a:solidFill>
                          <a:latin typeface="Meiryo UI" panose="020B0604030504040204" pitchFamily="50" charset="-128"/>
                          <a:ea typeface="Meiryo UI" panose="020B0604030504040204" pitchFamily="50" charset="-128"/>
                        </a:rPr>
                        <a:t>○○市○○１－２－３</a:t>
                      </a:r>
                      <a:endParaRPr lang="en-US" altLang="ja-JP" sz="1400" dirty="0" smtClean="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3300283"/>
                  </a:ext>
                </a:extLst>
              </a:tr>
              <a:tr h="2954458">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実施体制</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r>
                        <a:rPr lang="ja-JP" altLang="en-US" sz="1400" dirty="0" smtClean="0">
                          <a:solidFill>
                            <a:srgbClr val="FF0000"/>
                          </a:solidFill>
                          <a:latin typeface="Meiryo UI" panose="020B0604030504040204" pitchFamily="50" charset="-128"/>
                          <a:ea typeface="Meiryo UI" panose="020B0604030504040204" pitchFamily="50" charset="-128"/>
                        </a:rPr>
                        <a:t>・コンテンツを提供できる頻度など（常時提供可能、毎週末のみ、など）</a:t>
                      </a:r>
                      <a:endParaRPr lang="en-US" altLang="ja-JP" sz="1400" dirty="0" smtClean="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rgbClr val="FF0000"/>
                          </a:solidFill>
                          <a:latin typeface="Meiryo UI" panose="020B0604030504040204" pitchFamily="50" charset="-128"/>
                          <a:ea typeface="Meiryo UI" panose="020B0604030504040204" pitchFamily="50" charset="-128"/>
                        </a:rPr>
                        <a:t>・利用可能人数</a:t>
                      </a:r>
                      <a:endParaRPr lang="en-US" altLang="ja-JP" sz="1400" dirty="0" smtClean="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rgbClr val="FF0000"/>
                          </a:solidFill>
                          <a:latin typeface="Meiryo UI" panose="020B0604030504040204" pitchFamily="50" charset="-128"/>
                          <a:ea typeface="Meiryo UI" panose="020B0604030504040204" pitchFamily="50" charset="-128"/>
                        </a:rPr>
                        <a:t>・年間販売数</a:t>
                      </a:r>
                    </a:p>
                    <a:p>
                      <a:endParaRPr lang="en-US" altLang="ja-JP" sz="1400" dirty="0" smtClean="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4053851"/>
                  </a:ext>
                </a:extLst>
              </a:tr>
            </a:tbl>
          </a:graphicData>
        </a:graphic>
      </p:graphicFrame>
      <p:sp>
        <p:nvSpPr>
          <p:cNvPr id="24" name="正方形/長方形 23">
            <a:extLst>
              <a:ext uri="{FF2B5EF4-FFF2-40B4-BE49-F238E27FC236}">
                <a16:creationId xmlns:a16="http://schemas.microsoft.com/office/drawing/2014/main" id="{56EB6ED4-8BFE-4823-8A76-D79C100B7AF0}"/>
              </a:ext>
            </a:extLst>
          </p:cNvPr>
          <p:cNvSpPr/>
          <p:nvPr/>
        </p:nvSpPr>
        <p:spPr>
          <a:xfrm>
            <a:off x="109416" y="738494"/>
            <a:ext cx="3408537"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＜サービス名（</a:t>
            </a:r>
            <a:r>
              <a:rPr lang="en-US" altLang="ja-JP" sz="1600" b="1" u="sng" dirty="0" smtClean="0">
                <a:solidFill>
                  <a:schemeClr val="tx1">
                    <a:lumMod val="75000"/>
                    <a:lumOff val="25000"/>
                  </a:schemeClr>
                </a:solidFill>
                <a:latin typeface="Meiryo UI" panose="020B0604030504040204" pitchFamily="50" charset="-128"/>
                <a:ea typeface="Meiryo UI" panose="020B0604030504040204" pitchFamily="50" charset="-128"/>
              </a:rPr>
              <a:t>No.</a:t>
            </a:r>
            <a:r>
              <a:rPr lang="ja-JP" altLang="en-US" sz="1600" b="1" u="sng" dirty="0" smtClean="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600" b="1" u="sng" dirty="0" smtClean="0">
                <a:solidFill>
                  <a:srgbClr val="FF0000"/>
                </a:solidFill>
                <a:latin typeface="Meiryo UI" panose="020B0604030504040204" pitchFamily="50" charset="-128"/>
                <a:ea typeface="Meiryo UI" panose="020B0604030504040204" pitchFamily="50" charset="-128"/>
              </a:rPr>
              <a:t>１</a:t>
            </a:r>
            <a:r>
              <a:rPr lang="ja-JP" altLang="en-US" sz="1600" b="1" u="sng" dirty="0" smtClean="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5" name="Rectangle 11">
            <a:extLst>
              <a:ext uri="{FF2B5EF4-FFF2-40B4-BE49-F238E27FC236}">
                <a16:creationId xmlns:a16="http://schemas.microsoft.com/office/drawing/2014/main" id="{CD6F1835-8A4D-4AD3-6E8A-BBB2966F2B91}"/>
              </a:ext>
            </a:extLst>
          </p:cNvPr>
          <p:cNvSpPr/>
          <p:nvPr/>
        </p:nvSpPr>
        <p:spPr>
          <a:xfrm>
            <a:off x="109416" y="1073012"/>
            <a:ext cx="8914634" cy="465413"/>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solidFill>
                <a:schemeClr val="tx1">
                  <a:lumMod val="75000"/>
                  <a:lumOff val="25000"/>
                </a:schemeClr>
              </a:solidFill>
              <a:latin typeface="Meiryo UI" panose="020B0604030504040204" pitchFamily="50" charset="-128"/>
              <a:ea typeface="Meiryo UI" panose="020B0604030504040204" pitchFamily="50" charset="-128"/>
              <a:cs typeface="メイリオ"/>
            </a:endParaRPr>
          </a:p>
        </p:txBody>
      </p:sp>
      <p:graphicFrame>
        <p:nvGraphicFramePr>
          <p:cNvPr id="38" name="表 37"/>
          <p:cNvGraphicFramePr>
            <a:graphicFrameLocks noGrp="1"/>
          </p:cNvGraphicFramePr>
          <p:nvPr>
            <p:extLst>
              <p:ext uri="{D42A27DB-BD31-4B8C-83A1-F6EECF244321}">
                <p14:modId xmlns:p14="http://schemas.microsoft.com/office/powerpoint/2010/main" val="87498"/>
              </p:ext>
            </p:extLst>
          </p:nvPr>
        </p:nvGraphicFramePr>
        <p:xfrm>
          <a:off x="111228" y="5214117"/>
          <a:ext cx="3245511" cy="446145"/>
        </p:xfrm>
        <a:graphic>
          <a:graphicData uri="http://schemas.openxmlformats.org/drawingml/2006/table">
            <a:tbl>
              <a:tblPr firstRow="1" bandRow="1">
                <a:tableStyleId>{073A0DAA-6AF3-43AB-8588-CEC1D06C72B9}</a:tableStyleId>
              </a:tblPr>
              <a:tblGrid>
                <a:gridCol w="1156412">
                  <a:extLst>
                    <a:ext uri="{9D8B030D-6E8A-4147-A177-3AD203B41FA5}">
                      <a16:colId xmlns:a16="http://schemas.microsoft.com/office/drawing/2014/main" val="1554784241"/>
                    </a:ext>
                  </a:extLst>
                </a:gridCol>
                <a:gridCol w="2089099">
                  <a:extLst>
                    <a:ext uri="{9D8B030D-6E8A-4147-A177-3AD203B41FA5}">
                      <a16:colId xmlns:a16="http://schemas.microsoft.com/office/drawing/2014/main" val="1009877257"/>
                    </a:ext>
                  </a:extLst>
                </a:gridCol>
              </a:tblGrid>
              <a:tr h="446145">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価格設定</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106417"/>
                  </a:ext>
                </a:extLst>
              </a:tr>
            </a:tbl>
          </a:graphicData>
        </a:graphic>
      </p:graphicFrame>
      <p:sp>
        <p:nvSpPr>
          <p:cNvPr id="39" name="正方形/長方形 38">
            <a:extLst>
              <a:ext uri="{FF2B5EF4-FFF2-40B4-BE49-F238E27FC236}">
                <a16:creationId xmlns:a16="http://schemas.microsoft.com/office/drawing/2014/main" id="{56EB6ED4-8BFE-4823-8A76-D79C100B7AF0}"/>
              </a:ext>
            </a:extLst>
          </p:cNvPr>
          <p:cNvSpPr/>
          <p:nvPr/>
        </p:nvSpPr>
        <p:spPr>
          <a:xfrm>
            <a:off x="3872935" y="1953607"/>
            <a:ext cx="5151115" cy="163996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rgbClr val="FF0000"/>
                </a:solidFill>
                <a:latin typeface="Meiryo UI" panose="020B0604030504040204" pitchFamily="50" charset="-128"/>
                <a:ea typeface="Meiryo UI" panose="020B0604030504040204" pitchFamily="50" charset="-128"/>
              </a:rPr>
              <a:t>記載内容</a:t>
            </a:r>
            <a:endParaRPr lang="en-US" altLang="ja-JP" sz="1600" b="1"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r>
              <a:rPr lang="ja-JP" altLang="en-US" sz="1400" dirty="0" smtClean="0">
                <a:solidFill>
                  <a:srgbClr val="FF0000"/>
                </a:solidFill>
                <a:latin typeface="Meiryo UI" panose="020B0604030504040204" pitchFamily="50" charset="-128"/>
                <a:ea typeface="Meiryo UI" panose="020B0604030504040204" pitchFamily="50" charset="-128"/>
              </a:rPr>
              <a:t>・まるごとホテルとして新規に提供するサービスや価値</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ct val="150000"/>
              </a:lnSpc>
              <a:buClr>
                <a:schemeClr val="accent1"/>
              </a:buClr>
            </a:pPr>
            <a:endParaRPr lang="en-US" altLang="ja-JP" sz="1400" dirty="0" smtClean="0">
              <a:solidFill>
                <a:srgbClr val="FF0000"/>
              </a:solidFill>
              <a:latin typeface="Meiryo UI" panose="020B0604030504040204" pitchFamily="50" charset="-128"/>
              <a:ea typeface="Meiryo UI" panose="020B0604030504040204" pitchFamily="50" charset="-128"/>
            </a:endParaRPr>
          </a:p>
        </p:txBody>
      </p:sp>
      <p:graphicFrame>
        <p:nvGraphicFramePr>
          <p:cNvPr id="40" name="表 39"/>
          <p:cNvGraphicFramePr>
            <a:graphicFrameLocks noGrp="1"/>
          </p:cNvGraphicFramePr>
          <p:nvPr>
            <p:extLst>
              <p:ext uri="{D42A27DB-BD31-4B8C-83A1-F6EECF244321}">
                <p14:modId xmlns:p14="http://schemas.microsoft.com/office/powerpoint/2010/main" val="2356719965"/>
              </p:ext>
            </p:extLst>
          </p:nvPr>
        </p:nvGraphicFramePr>
        <p:xfrm>
          <a:off x="3679227" y="5222346"/>
          <a:ext cx="5344823" cy="437916"/>
        </p:xfrm>
        <a:graphic>
          <a:graphicData uri="http://schemas.openxmlformats.org/drawingml/2006/table">
            <a:tbl>
              <a:tblPr firstRow="1" bandRow="1">
                <a:tableStyleId>{073A0DAA-6AF3-43AB-8588-CEC1D06C72B9}</a:tableStyleId>
              </a:tblPr>
              <a:tblGrid>
                <a:gridCol w="1344204">
                  <a:extLst>
                    <a:ext uri="{9D8B030D-6E8A-4147-A177-3AD203B41FA5}">
                      <a16:colId xmlns:a16="http://schemas.microsoft.com/office/drawing/2014/main" val="1554784241"/>
                    </a:ext>
                  </a:extLst>
                </a:gridCol>
                <a:gridCol w="4000619">
                  <a:extLst>
                    <a:ext uri="{9D8B030D-6E8A-4147-A177-3AD203B41FA5}">
                      <a16:colId xmlns:a16="http://schemas.microsoft.com/office/drawing/2014/main" val="1009877257"/>
                    </a:ext>
                  </a:extLst>
                </a:gridCol>
              </a:tblGrid>
              <a:tr h="437916">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価格設定</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endParaRPr kumimoji="1" lang="ja-JP" altLang="en-US" sz="1400" b="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106417"/>
                  </a:ext>
                </a:extLst>
              </a:tr>
            </a:tbl>
          </a:graphicData>
        </a:graphic>
      </p:graphicFrame>
      <p:sp>
        <p:nvSpPr>
          <p:cNvPr id="26" name="タイトル 1">
            <a:extLst>
              <a:ext uri="{FF2B5EF4-FFF2-40B4-BE49-F238E27FC236}">
                <a16:creationId xmlns:a16="http://schemas.microsoft.com/office/drawing/2014/main" id="{40601DBE-BD84-7DD5-4E17-8F5EB1EB6BA8}"/>
              </a:ext>
            </a:extLst>
          </p:cNvPr>
          <p:cNvSpPr txBox="1">
            <a:spLocks/>
          </p:cNvSpPr>
          <p:nvPr/>
        </p:nvSpPr>
        <p:spPr>
          <a:xfrm>
            <a:off x="260669" y="1107122"/>
            <a:ext cx="5846560" cy="37516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ja-JP"/>
            </a:defPPr>
            <a:lvl1pPr>
              <a:lnSpc>
                <a:spcPct val="150000"/>
              </a:lnSpc>
              <a:buClr>
                <a:schemeClr val="accent1"/>
              </a:buClr>
              <a:defRPr sz="1600" b="1">
                <a:solidFill>
                  <a:schemeClr val="tx1">
                    <a:lumMod val="75000"/>
                    <a:lumOff val="25000"/>
                  </a:schemeClr>
                </a:solidFill>
                <a:latin typeface="Meiryo UI" panose="020B0604030504040204" pitchFamily="50" charset="-128"/>
                <a:ea typeface="Meiryo UI" panose="020B0604030504040204" pitchFamily="50" charset="-128"/>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b="0" dirty="0" smtClean="0">
                <a:solidFill>
                  <a:srgbClr val="FF0000"/>
                </a:solidFill>
              </a:rPr>
              <a:t>○○ホテル素泊まりプラン</a:t>
            </a:r>
            <a:endParaRPr lang="ja-JP" altLang="en-US" b="0" dirty="0">
              <a:solidFill>
                <a:srgbClr val="FF0000"/>
              </a:solidFill>
            </a:endParaRPr>
          </a:p>
        </p:txBody>
      </p:sp>
    </p:spTree>
    <p:extLst>
      <p:ext uri="{BB962C8B-B14F-4D97-AF65-F5344CB8AC3E}">
        <p14:creationId xmlns:p14="http://schemas.microsoft.com/office/powerpoint/2010/main" val="3020279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9</a:t>
            </a:fld>
            <a:endParaRPr lang="en-US" altLang="ja-JP">
              <a:solidFill>
                <a:srgbClr val="000000"/>
              </a:solidFill>
            </a:endParaRPr>
          </a:p>
        </p:txBody>
      </p:sp>
      <p:grpSp>
        <p:nvGrpSpPr>
          <p:cNvPr id="20" name="グループ化 1"/>
          <p:cNvGrpSpPr/>
          <p:nvPr/>
        </p:nvGrpSpPr>
        <p:grpSpPr>
          <a:xfrm>
            <a:off x="9530059" y="3747765"/>
            <a:ext cx="2541046" cy="1419727"/>
            <a:chOff x="6902191" y="3927480"/>
            <a:chExt cx="2508533" cy="1419727"/>
          </a:xfrm>
        </p:grpSpPr>
        <p:sp>
          <p:nvSpPr>
            <p:cNvPr id="24" name="角丸四角形 3"/>
            <p:cNvSpPr/>
            <p:nvPr/>
          </p:nvSpPr>
          <p:spPr>
            <a:xfrm>
              <a:off x="6902191" y="3927480"/>
              <a:ext cx="2240280" cy="1419727"/>
            </a:xfrm>
            <a:prstGeom prst="roundRect">
              <a:avLst/>
            </a:prstGeom>
            <a:solidFill>
              <a:schemeClr val="bg1">
                <a:lumMod val="95000"/>
              </a:schemeClr>
            </a:solidFill>
            <a:ln w="28575">
              <a:noFill/>
            </a:ln>
          </p:spPr>
          <p:txBody>
            <a:bodyPr vertOverflow="overflow" horzOverflow="overflow" wrap="square" tIns="36000" bIns="36000" rtlCol="0" anchor="ctr">
              <a:noAutofit/>
            </a:bodyPr>
            <a:lstStyle/>
            <a:p>
              <a:pPr algn="l">
                <a:lnSpc>
                  <a:spcPts val="800"/>
                </a:lnSpc>
              </a:pPr>
              <a:endParaRPr kumimoji="1" lang="ja-JP" altLang="en-US" sz="1200" dirty="0">
                <a:latin typeface="Meiryo UI" panose="020B0604030504040204" pitchFamily="50" charset="-128"/>
                <a:ea typeface="Meiryo UI" panose="020B0604030504040204" pitchFamily="50" charset="-128"/>
                <a:cs typeface="メイリオ"/>
              </a:endParaRPr>
            </a:p>
          </p:txBody>
        </p:sp>
        <p:sp>
          <p:nvSpPr>
            <p:cNvPr id="26" name="TextBox 44">
              <a:extLst>
                <a:ext uri="{FF2B5EF4-FFF2-40B4-BE49-F238E27FC236}">
                  <a16:creationId xmlns:a16="http://schemas.microsoft.com/office/drawing/2014/main" id="{1569716E-F87E-40E8-A07C-0D80422D08D6}"/>
                </a:ext>
              </a:extLst>
            </p:cNvPr>
            <p:cNvSpPr txBox="1"/>
            <p:nvPr/>
          </p:nvSpPr>
          <p:spPr>
            <a:xfrm>
              <a:off x="7506087" y="5044603"/>
              <a:ext cx="1752883" cy="246221"/>
            </a:xfrm>
            <a:prstGeom prst="rect">
              <a:avLst/>
            </a:prstGeom>
            <a:noFill/>
          </p:spPr>
          <p:txBody>
            <a:bodyPr wrap="square" rtlCol="0">
              <a:spAutoFit/>
            </a:bodyPr>
            <a:lstStyle/>
            <a:p>
              <a:r>
                <a:rPr kumimoji="1" lang="ja-JP" altLang="en-US" sz="1000" dirty="0" smtClean="0">
                  <a:latin typeface="Meiryo UI" panose="020B0604030504040204" pitchFamily="50" charset="-128"/>
                  <a:ea typeface="Meiryo UI" panose="020B0604030504040204" pitchFamily="50" charset="-128"/>
                </a:rPr>
                <a:t>ルート</a:t>
              </a:r>
              <a:endParaRPr kumimoji="1" lang="ja-JP" altLang="en-US" sz="1000" dirty="0">
                <a:latin typeface="Meiryo UI" panose="020B0604030504040204" pitchFamily="50" charset="-128"/>
                <a:ea typeface="Meiryo UI" panose="020B0604030504040204" pitchFamily="50" charset="-128"/>
              </a:endParaRPr>
            </a:p>
          </p:txBody>
        </p:sp>
        <p:sp>
          <p:nvSpPr>
            <p:cNvPr id="27" name="Flowchart: Connector 65">
              <a:extLst>
                <a:ext uri="{FF2B5EF4-FFF2-40B4-BE49-F238E27FC236}">
                  <a16:creationId xmlns:a16="http://schemas.microsoft.com/office/drawing/2014/main" id="{08AB2274-9B9D-4D0D-9348-41B48C3D43FB}"/>
                </a:ext>
              </a:extLst>
            </p:cNvPr>
            <p:cNvSpPr/>
            <p:nvPr/>
          </p:nvSpPr>
          <p:spPr>
            <a:xfrm>
              <a:off x="7039816" y="4544871"/>
              <a:ext cx="181769" cy="180000"/>
            </a:xfrm>
            <a:prstGeom prst="flowChartConnector">
              <a:avLst/>
            </a:prstGeom>
            <a:solidFill>
              <a:srgbClr val="EB6E90"/>
            </a:solidFill>
            <a:ln w="28575">
              <a:noFill/>
            </a:ln>
          </p:spPr>
          <p:txBody>
            <a:bodyPr vertOverflow="overflow" horzOverflow="overflow" wrap="square" tIns="36000" bIns="36000" rtlCol="0" anchor="ctr">
              <a:spAutoFit/>
            </a:bodyPr>
            <a:lstStyle/>
            <a:p>
              <a:pPr algn="ctr"/>
              <a:endParaRPr kumimoji="1" lang="ja-JP" altLang="en-US" b="1">
                <a:solidFill>
                  <a:srgbClr val="000000"/>
                </a:solidFill>
                <a:latin typeface="メイリオ"/>
                <a:ea typeface="メイリオ"/>
                <a:cs typeface="メイリオ"/>
              </a:endParaRPr>
            </a:p>
          </p:txBody>
        </p:sp>
        <p:sp>
          <p:nvSpPr>
            <p:cNvPr id="28" name="TextBox 66">
              <a:extLst>
                <a:ext uri="{FF2B5EF4-FFF2-40B4-BE49-F238E27FC236}">
                  <a16:creationId xmlns:a16="http://schemas.microsoft.com/office/drawing/2014/main" id="{E5A496FF-A316-476B-B816-BE63755BBB02}"/>
                </a:ext>
              </a:extLst>
            </p:cNvPr>
            <p:cNvSpPr txBox="1"/>
            <p:nvPr/>
          </p:nvSpPr>
          <p:spPr>
            <a:xfrm>
              <a:off x="7183907" y="4041996"/>
              <a:ext cx="2226817" cy="1118255"/>
            </a:xfrm>
            <a:prstGeom prst="rect">
              <a:avLst/>
            </a:prstGeom>
            <a:noFill/>
          </p:spPr>
          <p:txBody>
            <a:bodyPr wrap="square" rtlCol="0">
              <a:spAutoFit/>
            </a:bodyPr>
            <a:lstStyle/>
            <a:p>
              <a:pPr>
                <a:lnSpc>
                  <a:spcPts val="1000"/>
                </a:lnSpc>
              </a:pPr>
              <a:r>
                <a:rPr kumimoji="1" lang="ja-JP" altLang="en-US" sz="1000" dirty="0">
                  <a:latin typeface="Meiryo UI" panose="020B0604030504040204" pitchFamily="50" charset="-128"/>
                  <a:ea typeface="Meiryo UI" panose="020B0604030504040204" pitchFamily="50" charset="-128"/>
                </a:rPr>
                <a:t>本事業に参加している宿泊施設</a:t>
              </a:r>
              <a:endParaRPr kumimoji="1" lang="en-US" altLang="ja-JP" sz="1000" dirty="0">
                <a:latin typeface="Meiryo UI" panose="020B0604030504040204" pitchFamily="50" charset="-128"/>
                <a:ea typeface="Meiryo UI" panose="020B0604030504040204" pitchFamily="50" charset="-128"/>
              </a:endParaRPr>
            </a:p>
            <a:p>
              <a:pPr>
                <a:lnSpc>
                  <a:spcPts val="1000"/>
                </a:lnSpc>
              </a:pPr>
              <a:endParaRPr lang="en-US" altLang="ja-JP" sz="1000" dirty="0">
                <a:latin typeface="Meiryo UI" panose="020B0604030504040204" pitchFamily="50" charset="-128"/>
                <a:ea typeface="Meiryo UI" panose="020B0604030504040204" pitchFamily="50" charset="-128"/>
              </a:endParaRPr>
            </a:p>
            <a:p>
              <a:pPr>
                <a:lnSpc>
                  <a:spcPts val="1000"/>
                </a:lnSpc>
              </a:pPr>
              <a:r>
                <a:rPr kumimoji="1" lang="ja-JP" altLang="en-US" sz="1000" dirty="0" smtClean="0">
                  <a:latin typeface="Meiryo UI" panose="020B0604030504040204" pitchFamily="50" charset="-128"/>
                  <a:ea typeface="Meiryo UI" panose="020B0604030504040204" pitchFamily="50" charset="-128"/>
                </a:rPr>
                <a:t>本事業</a:t>
              </a:r>
              <a:r>
                <a:rPr kumimoji="1" lang="ja-JP" altLang="en-US" sz="1000" dirty="0">
                  <a:latin typeface="Meiryo UI" panose="020B0604030504040204" pitchFamily="50" charset="-128"/>
                  <a:ea typeface="Meiryo UI" panose="020B0604030504040204" pitchFamily="50" charset="-128"/>
                </a:rPr>
                <a:t>に参加している飲食施設</a:t>
              </a:r>
              <a:endParaRPr kumimoji="1" lang="en-US" altLang="ja-JP" sz="1000" dirty="0">
                <a:latin typeface="Meiryo UI" panose="020B0604030504040204" pitchFamily="50" charset="-128"/>
                <a:ea typeface="Meiryo UI" panose="020B0604030504040204" pitchFamily="50" charset="-128"/>
              </a:endParaRPr>
            </a:p>
            <a:p>
              <a:pPr>
                <a:lnSpc>
                  <a:spcPts val="1000"/>
                </a:lnSpc>
              </a:pPr>
              <a:endParaRPr lang="en-US" altLang="ja-JP" sz="1000" dirty="0">
                <a:latin typeface="Meiryo UI" panose="020B0604030504040204" pitchFamily="50" charset="-128"/>
                <a:ea typeface="Meiryo UI" panose="020B0604030504040204" pitchFamily="50" charset="-128"/>
              </a:endParaRPr>
            </a:p>
            <a:p>
              <a:pPr>
                <a:lnSpc>
                  <a:spcPts val="1000"/>
                </a:lnSpc>
              </a:pPr>
              <a:r>
                <a:rPr kumimoji="1" lang="ja-JP" altLang="en-US" sz="1000" dirty="0" smtClean="0">
                  <a:latin typeface="Meiryo UI" panose="020B0604030504040204" pitchFamily="50" charset="-128"/>
                  <a:ea typeface="Meiryo UI" panose="020B0604030504040204" pitchFamily="50" charset="-128"/>
                </a:rPr>
                <a:t>本事業</a:t>
              </a:r>
              <a:r>
                <a:rPr kumimoji="1" lang="ja-JP" altLang="en-US" sz="1000" dirty="0">
                  <a:latin typeface="Meiryo UI" panose="020B0604030504040204" pitchFamily="50" charset="-128"/>
                  <a:ea typeface="Meiryo UI" panose="020B0604030504040204" pitchFamily="50" charset="-128"/>
                </a:rPr>
                <a:t>に参加しているその他</a:t>
              </a:r>
              <a:r>
                <a:rPr kumimoji="1" lang="ja-JP" altLang="en-US" sz="1000" dirty="0" smtClean="0">
                  <a:latin typeface="Meiryo UI" panose="020B0604030504040204" pitchFamily="50" charset="-128"/>
                  <a:ea typeface="Meiryo UI" panose="020B0604030504040204" pitchFamily="50" charset="-128"/>
                </a:rPr>
                <a:t>施設</a:t>
              </a:r>
              <a:endParaRPr kumimoji="1" lang="en-US" altLang="ja-JP" sz="1000" dirty="0" smtClean="0">
                <a:latin typeface="Meiryo UI" panose="020B0604030504040204" pitchFamily="50" charset="-128"/>
                <a:ea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endParaRPr>
            </a:p>
            <a:p>
              <a:pPr>
                <a:lnSpc>
                  <a:spcPts val="1000"/>
                </a:lnSpc>
              </a:pPr>
              <a:r>
                <a:rPr kumimoji="1" lang="ja-JP" altLang="en-US" sz="1000" dirty="0" smtClean="0">
                  <a:latin typeface="Meiryo UI" panose="020B0604030504040204" pitchFamily="50" charset="-128"/>
                  <a:ea typeface="Meiryo UI" panose="020B0604030504040204" pitchFamily="50" charset="-128"/>
                </a:rPr>
                <a:t>エリア内の主な施設</a:t>
              </a:r>
              <a:r>
                <a:rPr kumimoji="1" lang="ja-JP" altLang="en-US" sz="1000" dirty="0">
                  <a:latin typeface="Meiryo UI" panose="020B0604030504040204" pitchFamily="50" charset="-128"/>
                  <a:ea typeface="Meiryo UI" panose="020B0604030504040204" pitchFamily="50" charset="-128"/>
                </a:rPr>
                <a:t>　</a:t>
              </a:r>
              <a:endParaRPr kumimoji="1" lang="en-US" altLang="ja-JP" sz="1000" dirty="0">
                <a:latin typeface="Meiryo UI" panose="020B0604030504040204" pitchFamily="50" charset="-128"/>
                <a:ea typeface="Meiryo UI" panose="020B0604030504040204" pitchFamily="50" charset="-128"/>
              </a:endParaRPr>
            </a:p>
            <a:p>
              <a:pPr>
                <a:lnSpc>
                  <a:spcPts val="1000"/>
                </a:lnSpc>
              </a:pPr>
              <a:endParaRPr lang="en-US" altLang="ja-JP" sz="1000" dirty="0">
                <a:latin typeface="Meiryo UI" panose="020B0604030504040204" pitchFamily="50" charset="-128"/>
                <a:ea typeface="Meiryo UI" panose="020B0604030504040204" pitchFamily="50" charset="-128"/>
              </a:endParaRPr>
            </a:p>
          </p:txBody>
        </p:sp>
        <p:sp>
          <p:nvSpPr>
            <p:cNvPr id="29" name="Flowchart: Connector 67">
              <a:extLst>
                <a:ext uri="{FF2B5EF4-FFF2-40B4-BE49-F238E27FC236}">
                  <a16:creationId xmlns:a16="http://schemas.microsoft.com/office/drawing/2014/main" id="{C5E51593-D184-44D2-AA89-E1647C559F46}"/>
                </a:ext>
              </a:extLst>
            </p:cNvPr>
            <p:cNvSpPr/>
            <p:nvPr/>
          </p:nvSpPr>
          <p:spPr>
            <a:xfrm>
              <a:off x="7048792" y="4067775"/>
              <a:ext cx="181769" cy="180000"/>
            </a:xfrm>
            <a:prstGeom prst="flowChartConnector">
              <a:avLst/>
            </a:prstGeom>
            <a:solidFill>
              <a:srgbClr val="52C2F0"/>
            </a:solidFill>
            <a:ln w="28575">
              <a:noFill/>
            </a:ln>
          </p:spPr>
          <p:txBody>
            <a:bodyPr vertOverflow="overflow" horzOverflow="overflow" wrap="square" tIns="36000" bIns="36000" rtlCol="0" anchor="ctr">
              <a:spAutoFit/>
            </a:bodyPr>
            <a:lstStyle/>
            <a:p>
              <a:pPr algn="ctr"/>
              <a:endParaRPr kumimoji="1" lang="ja-JP" altLang="en-US" b="1">
                <a:solidFill>
                  <a:srgbClr val="000000"/>
                </a:solidFill>
                <a:latin typeface="メイリオ"/>
                <a:ea typeface="メイリオ"/>
                <a:cs typeface="メイリオ"/>
              </a:endParaRPr>
            </a:p>
          </p:txBody>
        </p:sp>
        <p:cxnSp>
          <p:nvCxnSpPr>
            <p:cNvPr id="30" name="Straight Connector 71">
              <a:extLst>
                <a:ext uri="{FF2B5EF4-FFF2-40B4-BE49-F238E27FC236}">
                  <a16:creationId xmlns:a16="http://schemas.microsoft.com/office/drawing/2014/main" id="{B3CD002B-8EF7-48E5-838A-7AA1BB795D46}"/>
                </a:ext>
              </a:extLst>
            </p:cNvPr>
            <p:cNvCxnSpPr>
              <a:cxnSpLocks/>
            </p:cNvCxnSpPr>
            <p:nvPr/>
          </p:nvCxnSpPr>
          <p:spPr>
            <a:xfrm>
              <a:off x="7044740" y="5148966"/>
              <a:ext cx="461347" cy="0"/>
            </a:xfrm>
            <a:prstGeom prst="line">
              <a:avLst/>
            </a:prstGeom>
            <a:solidFill>
              <a:srgbClr val="0066CC"/>
            </a:solidFill>
            <a:ln w="19050" cap="flat" cmpd="sng" algn="ctr">
              <a:solidFill>
                <a:schemeClr val="accent6"/>
              </a:solidFill>
              <a:prstDash val="sysDash"/>
              <a:round/>
              <a:headEnd type="none" w="med" len="med"/>
              <a:tailEnd type="none" w="med" len="med"/>
            </a:ln>
            <a:effectLst/>
          </p:spPr>
        </p:cxnSp>
        <p:sp>
          <p:nvSpPr>
            <p:cNvPr id="33" name="Flowchart: Connector 65">
              <a:extLst>
                <a:ext uri="{FF2B5EF4-FFF2-40B4-BE49-F238E27FC236}">
                  <a16:creationId xmlns:a16="http://schemas.microsoft.com/office/drawing/2014/main" id="{08AB2274-9B9D-4D0D-9348-41B48C3D43FB}"/>
                </a:ext>
              </a:extLst>
            </p:cNvPr>
            <p:cNvSpPr/>
            <p:nvPr/>
          </p:nvSpPr>
          <p:spPr>
            <a:xfrm>
              <a:off x="7044304" y="4309857"/>
              <a:ext cx="181769" cy="180000"/>
            </a:xfrm>
            <a:prstGeom prst="flowChartConnector">
              <a:avLst/>
            </a:prstGeom>
            <a:solidFill>
              <a:srgbClr val="FFC000"/>
            </a:solidFill>
            <a:ln w="28575">
              <a:noFill/>
            </a:ln>
          </p:spPr>
          <p:txBody>
            <a:bodyPr vertOverflow="overflow" horzOverflow="overflow" wrap="square" tIns="36000" bIns="36000" rtlCol="0" anchor="ctr">
              <a:spAutoFit/>
            </a:bodyPr>
            <a:lstStyle/>
            <a:p>
              <a:pPr algn="ctr"/>
              <a:endParaRPr kumimoji="1" lang="ja-JP" altLang="en-US" b="1">
                <a:solidFill>
                  <a:srgbClr val="000000"/>
                </a:solidFill>
                <a:latin typeface="メイリオ"/>
                <a:ea typeface="メイリオ"/>
                <a:cs typeface="メイリオ"/>
              </a:endParaRPr>
            </a:p>
          </p:txBody>
        </p:sp>
      </p:grpSp>
      <p:sp>
        <p:nvSpPr>
          <p:cNvPr id="16" name="Rectangle 11">
            <a:extLst>
              <a:ext uri="{FF2B5EF4-FFF2-40B4-BE49-F238E27FC236}">
                <a16:creationId xmlns:a16="http://schemas.microsoft.com/office/drawing/2014/main" id="{05F68A1C-1509-45BF-98EF-A2D7F5AC649A}"/>
              </a:ext>
            </a:extLst>
          </p:cNvPr>
          <p:cNvSpPr/>
          <p:nvPr/>
        </p:nvSpPr>
        <p:spPr>
          <a:xfrm>
            <a:off x="100311" y="1120141"/>
            <a:ext cx="11786889" cy="4114062"/>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8" name="タイトル 1"/>
          <p:cNvSpPr>
            <a:spLocks noGrp="1"/>
          </p:cNvSpPr>
          <p:nvPr>
            <p:ph type="title"/>
          </p:nvPr>
        </p:nvSpPr>
        <p:spPr>
          <a:xfrm>
            <a:off x="0" y="0"/>
            <a:ext cx="10173678" cy="746992"/>
          </a:xfrm>
        </p:spPr>
        <p:txBody>
          <a:bodyPr/>
          <a:lstStyle/>
          <a:p>
            <a:r>
              <a:rPr lang="ja-JP" altLang="en-US" dirty="0" smtClean="0"/>
              <a:t>エリアマップ</a:t>
            </a:r>
            <a:endParaRPr kumimoji="1" lang="ja-JP" altLang="en-US" dirty="0"/>
          </a:p>
        </p:txBody>
      </p:sp>
      <p:sp>
        <p:nvSpPr>
          <p:cNvPr id="19" name="Rectangle 12">
            <a:extLst>
              <a:ext uri="{FF2B5EF4-FFF2-40B4-BE49-F238E27FC236}">
                <a16:creationId xmlns:a16="http://schemas.microsoft.com/office/drawing/2014/main" id="{32E2B3D7-9979-40E9-A4C8-81EA6EF6F599}"/>
              </a:ext>
            </a:extLst>
          </p:cNvPr>
          <p:cNvSpPr/>
          <p:nvPr/>
        </p:nvSpPr>
        <p:spPr>
          <a:xfrm>
            <a:off x="9144000" y="0"/>
            <a:ext cx="3048000" cy="731463"/>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）全体</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計画</a:t>
            </a:r>
          </a:p>
        </p:txBody>
      </p:sp>
      <p:sp>
        <p:nvSpPr>
          <p:cNvPr id="22" name="正方形/長方形 21"/>
          <p:cNvSpPr/>
          <p:nvPr/>
        </p:nvSpPr>
        <p:spPr>
          <a:xfrm>
            <a:off x="114100" y="5368031"/>
            <a:ext cx="11773100"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23" name="正方形/長方形 22"/>
          <p:cNvSpPr/>
          <p:nvPr/>
        </p:nvSpPr>
        <p:spPr>
          <a:xfrm>
            <a:off x="102298" y="5374498"/>
            <a:ext cx="11784902" cy="1184854"/>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5" name="正方形/長方形 24">
            <a:extLst>
              <a:ext uri="{FF2B5EF4-FFF2-40B4-BE49-F238E27FC236}">
                <a16:creationId xmlns:a16="http://schemas.microsoft.com/office/drawing/2014/main" id="{56EB6ED4-8BFE-4823-8A76-D79C100B7AF0}"/>
              </a:ext>
            </a:extLst>
          </p:cNvPr>
          <p:cNvSpPr/>
          <p:nvPr/>
        </p:nvSpPr>
        <p:spPr>
          <a:xfrm>
            <a:off x="114100" y="786964"/>
            <a:ext cx="3449216"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＜エリアマップ＞</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37" name="Flowchart: Connector 65">
            <a:extLst>
              <a:ext uri="{FF2B5EF4-FFF2-40B4-BE49-F238E27FC236}">
                <a16:creationId xmlns:a16="http://schemas.microsoft.com/office/drawing/2014/main" id="{08AB2274-9B9D-4D0D-9348-41B48C3D43FB}"/>
              </a:ext>
            </a:extLst>
          </p:cNvPr>
          <p:cNvSpPr/>
          <p:nvPr/>
        </p:nvSpPr>
        <p:spPr>
          <a:xfrm>
            <a:off x="9666345" y="4634056"/>
            <a:ext cx="180000" cy="180000"/>
          </a:xfrm>
          <a:prstGeom prst="flowChartConnector">
            <a:avLst/>
          </a:prstGeom>
          <a:solidFill>
            <a:srgbClr val="00B050"/>
          </a:solidFill>
          <a:ln w="28575">
            <a:noFill/>
          </a:ln>
        </p:spPr>
        <p:txBody>
          <a:bodyPr vertOverflow="overflow" horzOverflow="overflow" wrap="square" tIns="36000" bIns="36000" rtlCol="0" anchor="ctr">
            <a:spAutoFit/>
          </a:bodyPr>
          <a:lstStyle/>
          <a:p>
            <a:pPr algn="ctr"/>
            <a:endParaRPr kumimoji="1" lang="ja-JP" altLang="en-US" b="1">
              <a:solidFill>
                <a:srgbClr val="000000"/>
              </a:solidFill>
              <a:latin typeface="メイリオ"/>
              <a:ea typeface="メイリオ"/>
              <a:cs typeface="メイリオ"/>
            </a:endParaRPr>
          </a:p>
        </p:txBody>
      </p:sp>
      <p:sp>
        <p:nvSpPr>
          <p:cNvPr id="31" name="object 7"/>
          <p:cNvSpPr txBox="1">
            <a:spLocks/>
          </p:cNvSpPr>
          <p:nvPr/>
        </p:nvSpPr>
        <p:spPr>
          <a:xfrm>
            <a:off x="100311" y="5864082"/>
            <a:ext cx="12091689" cy="653411"/>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smtClean="0"/>
              <a:t>■エリア</a:t>
            </a:r>
            <a:r>
              <a:rPr lang="ja-JP" altLang="en-US" sz="1400" dirty="0"/>
              <a:t>のアイデンティティを活かし、エリア全体の消費額を相乗的に高める</a:t>
            </a:r>
            <a:r>
              <a:rPr lang="ja-JP" altLang="en-US" sz="1400" dirty="0" smtClean="0"/>
              <a:t>範囲となるように設定してください。エリア</a:t>
            </a:r>
            <a:r>
              <a:rPr lang="ja-JP" altLang="en-US" sz="1400" dirty="0"/>
              <a:t>を○で囲い、範囲を明確に示してください</a:t>
            </a:r>
            <a:r>
              <a:rPr lang="ja-JP" altLang="en-US" sz="1400" dirty="0" smtClean="0"/>
              <a:t>。</a:t>
            </a:r>
            <a:endParaRPr lang="en-US" altLang="ja-JP" sz="1400" dirty="0" smtClean="0"/>
          </a:p>
          <a:p>
            <a:pPr marL="0" indent="0">
              <a:lnSpc>
                <a:spcPts val="800"/>
              </a:lnSpc>
              <a:buNone/>
            </a:pPr>
            <a:r>
              <a:rPr lang="ja-JP" altLang="en-US" sz="1400" dirty="0" smtClean="0"/>
              <a:t>■参加</a:t>
            </a:r>
            <a:r>
              <a:rPr lang="ja-JP" altLang="en-US" sz="1400" dirty="0"/>
              <a:t>施設以外にも地域</a:t>
            </a:r>
            <a:r>
              <a:rPr lang="ja-JP" altLang="en-US" sz="1400" dirty="0" smtClean="0"/>
              <a:t>の主</a:t>
            </a:r>
            <a:r>
              <a:rPr lang="ja-JP" altLang="en-US" sz="1400" dirty="0"/>
              <a:t>な施設が分かるように記載してください。</a:t>
            </a:r>
            <a:endParaRPr lang="en-US" altLang="ja-JP" sz="1400" dirty="0"/>
          </a:p>
          <a:p>
            <a:pPr marL="0" indent="0">
              <a:lnSpc>
                <a:spcPts val="800"/>
              </a:lnSpc>
              <a:buNone/>
            </a:pPr>
            <a:r>
              <a:rPr lang="ja-JP" altLang="en-US" sz="1400" dirty="0"/>
              <a:t>■計画内容の実現可能性を示すため、計画の対象となるエリアで、徒歩以外の手段で観光客を回遊させる場合、ルートに加え回遊手段を明確に示してください。</a:t>
            </a:r>
            <a:endParaRPr lang="ja-JP" altLang="en-US" sz="1400" strike="sngStrike" dirty="0"/>
          </a:p>
        </p:txBody>
      </p:sp>
    </p:spTree>
    <p:extLst>
      <p:ext uri="{BB962C8B-B14F-4D97-AF65-F5344CB8AC3E}">
        <p14:creationId xmlns:p14="http://schemas.microsoft.com/office/powerpoint/2010/main" val="3700465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CUSTOMLAYOUT" val="F"/>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23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solidFill>
          <a:schemeClr val="bg1">
            <a:lumMod val="95000"/>
          </a:schemeClr>
        </a:solidFill>
        <a:ln w="28575">
          <a:noFill/>
        </a:ln>
      </a:spPr>
      <a:bodyPr vertOverflow="overflow" horzOverflow="overflow" wrap="square" tIns="36000" bIns="36000" rtlCol="0" anchor="ctr">
        <a:noAutofit/>
      </a:bodyPr>
      <a:lstStyle>
        <a:defPPr algn="l">
          <a:defRPr kumimoji="1" sz="1200" dirty="0">
            <a:latin typeface="Meiryo UI" panose="020B0604030504040204" pitchFamily="50" charset="-128"/>
            <a:ea typeface="Meiryo UI" panose="020B0604030504040204" pitchFamily="50" charset="-128"/>
            <a:cs typeface="メイリオ"/>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txDef>
      <a:spPr>
        <a:noFill/>
      </a:spPr>
      <a:bodyPr wrap="square" rtlCol="0">
        <a:spAutoFit/>
      </a:bodyPr>
      <a:lstStyle>
        <a:defPPr algn="l">
          <a:defRPr kumimoji="1" sz="1200" dirty="0">
            <a:latin typeface="Meiryo UI" panose="020B0604030504040204" pitchFamily="50" charset="-128"/>
            <a:ea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97d214e1-938a-44bb-9cd3-01e38c5eb5c1">
      <Terms xmlns="http://schemas.microsoft.com/office/infopath/2007/PartnerControls"/>
    </lcf76f155ced4ddcb4097134ff3c332f>
    <TaxCatchAll xmlns="50c908b1-f277-4340-90a9-4611d0b0f078" xsi:nil="true"/>
    <_Flow_SignoffStatus xmlns="97d214e1-938a-44bb-9cd3-01e38c5eb5c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1D773CFC55E2B45B936EC0F85CDE04C" ma:contentTypeVersion="17" ma:contentTypeDescription="新しいドキュメントを作成します。" ma:contentTypeScope="" ma:versionID="a799766da7cfb821c39422fc70ff2b64">
  <xsd:schema xmlns:xsd="http://www.w3.org/2001/XMLSchema" xmlns:xs="http://www.w3.org/2001/XMLSchema" xmlns:p="http://schemas.microsoft.com/office/2006/metadata/properties" xmlns:ns2="97d214e1-938a-44bb-9cd3-01e38c5eb5c1" xmlns:ns3="518146f0-1ff6-4923-9176-4829f8c48e50" xmlns:ns4="50c908b1-f277-4340-90a9-4611d0b0f078" targetNamespace="http://schemas.microsoft.com/office/2006/metadata/properties" ma:root="true" ma:fieldsID="fef720b256ecc96ec6ade4d258df6e7e" ns2:_="" ns3:_="" ns4:_="">
    <xsd:import namespace="97d214e1-938a-44bb-9cd3-01e38c5eb5c1"/>
    <xsd:import namespace="518146f0-1ff6-4923-9176-4829f8c48e50"/>
    <xsd:import namespace="50c908b1-f277-4340-90a9-4611d0b0f07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Location" minOccurs="0"/>
                <xsd:element ref="ns2:MediaServiceAutoKeyPoints" minOccurs="0"/>
                <xsd:element ref="ns2:MediaServiceKeyPoints" minOccurs="0"/>
                <xsd:element ref="ns2:lcf76f155ced4ddcb4097134ff3c332f" minOccurs="0"/>
                <xsd:element ref="ns4:TaxCatchAll"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d214e1-938a-44bb-9cd3-01e38c5eb5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33ef62f9-2e07-484b-bd79-00aec90129fe" ma:termSetId="09814cd3-568e-fe90-9814-8d621ff8fb84" ma:anchorId="fba54fb3-c3e1-fe81-a776-ca4b69148c4d" ma:open="true" ma:isKeyword="false">
      <xsd:complexType>
        <xsd:sequence>
          <xsd:element ref="pc:Terms" minOccurs="0" maxOccurs="1"/>
        </xsd:sequence>
      </xsd:complexType>
    </xsd:element>
    <xsd:element name="_Flow_SignoffStatus" ma:index="24" nillable="true" ma:displayName="Sign-off status" ma:internalName="Sign_x002d_off_x0020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8146f0-1ff6-4923-9176-4829f8c48e50" elementFormDefault="qualified">
    <xsd:import namespace="http://schemas.microsoft.com/office/2006/documentManagement/types"/>
    <xsd:import namespace="http://schemas.microsoft.com/office/infopath/2007/PartnerControls"/>
    <xsd:element name="SharedWithUsers" ma:index="15"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共有相手の詳細情報"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0c908b1-f277-4340-90a9-4611d0b0f078"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fea6ec54-fa50-46af-8c35-c33d01b5b3a5}" ma:internalName="TaxCatchAll" ma:showField="CatchAllData" ma:web="518146f0-1ff6-4923-9176-4829f8c48e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0D9D8D9-D574-4D8B-8650-DFAF9F189C95}">
  <ds:schemaRefs>
    <ds:schemaRef ds:uri="http://www.w3.org/XML/1998/namespace"/>
    <ds:schemaRef ds:uri="http://purl.org/dc/terms/"/>
    <ds:schemaRef ds:uri="http://purl.org/dc/elements/1.1/"/>
    <ds:schemaRef ds:uri="http://schemas.microsoft.com/office/2006/documentManagement/types"/>
    <ds:schemaRef ds:uri="http://schemas.microsoft.com/office/2006/metadata/properties"/>
    <ds:schemaRef ds:uri="http://purl.org/dc/dcmitype/"/>
    <ds:schemaRef ds:uri="http://schemas.microsoft.com/office/infopath/2007/PartnerControls"/>
    <ds:schemaRef ds:uri="97d214e1-938a-44bb-9cd3-01e38c5eb5c1"/>
    <ds:schemaRef ds:uri="http://schemas.openxmlformats.org/package/2006/metadata/core-properties"/>
    <ds:schemaRef ds:uri="50c908b1-f277-4340-90a9-4611d0b0f078"/>
    <ds:schemaRef ds:uri="518146f0-1ff6-4923-9176-4829f8c48e50"/>
  </ds:schemaRefs>
</ds:datastoreItem>
</file>

<file path=customXml/itemProps2.xml><?xml version="1.0" encoding="utf-8"?>
<ds:datastoreItem xmlns:ds="http://schemas.openxmlformats.org/officeDocument/2006/customXml" ds:itemID="{5A05941D-8A9C-4D52-840E-4F6B773CB7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d214e1-938a-44bb-9cd3-01e38c5eb5c1"/>
    <ds:schemaRef ds:uri="518146f0-1ff6-4923-9176-4829f8c48e50"/>
    <ds:schemaRef ds:uri="50c908b1-f277-4340-90a9-4611d0b0f0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53B41C1-7CE2-46FE-A8A4-2551E728D7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観光庁</Template>
  <TotalTime>0</TotalTime>
  <Words>5265</Words>
  <Application>Microsoft Office PowerPoint</Application>
  <PresentationFormat>ワイド画面</PresentationFormat>
  <Paragraphs>832</Paragraphs>
  <Slides>44</Slides>
  <Notes>44</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44</vt:i4>
      </vt:variant>
    </vt:vector>
  </HeadingPairs>
  <TitlesOfParts>
    <vt:vector size="54" baseType="lpstr">
      <vt:lpstr>HGP創英角ｺﾞｼｯｸUB</vt:lpstr>
      <vt:lpstr>Meiryo UI</vt:lpstr>
      <vt:lpstr>ＭＳ Ｐゴシック</vt:lpstr>
      <vt:lpstr>メイリオ</vt:lpstr>
      <vt:lpstr>游ゴシック</vt:lpstr>
      <vt:lpstr>Arial</vt:lpstr>
      <vt:lpstr>Calibri</vt:lpstr>
      <vt:lpstr>Wingdings</vt:lpstr>
      <vt:lpstr>23_標準デザイン</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パッケージプラン概要</vt:lpstr>
      <vt:lpstr>PowerPoint プレゼンテーション</vt:lpstr>
      <vt:lpstr>エリアマップ</vt:lpstr>
      <vt:lpstr>PowerPoint プレゼンテーション</vt:lpstr>
      <vt:lpstr>ターゲット・プロモーション</vt:lpstr>
      <vt:lpstr>地域まるごとホテル開業までのスケジュール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2023-05-29T07:39:52Z</dcterms:created>
  <dcterms:modified xsi:type="dcterms:W3CDTF">2025-06-23T23:55:58Z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0x010100A1D773CFC55E2B45B936EC0F85CDE04C</vt:lpwstr>
  </property>
</Properties>
</file>