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59" r:id="rId4"/>
  </p:sldMasterIdLst>
  <p:notesMasterIdLst>
    <p:notesMasterId r:id="rId35"/>
  </p:notesMasterIdLst>
  <p:handoutMasterIdLst>
    <p:handoutMasterId r:id="rId36"/>
  </p:handoutMasterIdLst>
  <p:sldIdLst>
    <p:sldId id="2147471511" r:id="rId5"/>
    <p:sldId id="2147471469" r:id="rId6"/>
    <p:sldId id="2147471516" r:id="rId7"/>
    <p:sldId id="2147471456" r:id="rId8"/>
    <p:sldId id="2147471512" r:id="rId9"/>
    <p:sldId id="2147471479" r:id="rId10"/>
    <p:sldId id="2147471447" r:id="rId11"/>
    <p:sldId id="2147471448" r:id="rId12"/>
    <p:sldId id="2147471492" r:id="rId13"/>
    <p:sldId id="2147471449" r:id="rId14"/>
    <p:sldId id="2147471450" r:id="rId15"/>
    <p:sldId id="2147471509" r:id="rId16"/>
    <p:sldId id="2147471458" r:id="rId17"/>
    <p:sldId id="2147471499" r:id="rId18"/>
    <p:sldId id="2147471491" r:id="rId19"/>
    <p:sldId id="2147471452" r:id="rId20"/>
    <p:sldId id="2147471502" r:id="rId21"/>
    <p:sldId id="2147471503" r:id="rId22"/>
    <p:sldId id="2147471505" r:id="rId23"/>
    <p:sldId id="2147471504" r:id="rId24"/>
    <p:sldId id="2147471506" r:id="rId25"/>
    <p:sldId id="2147471486" r:id="rId26"/>
    <p:sldId id="2147471477" r:id="rId27"/>
    <p:sldId id="2147471515" r:id="rId28"/>
    <p:sldId id="2147471510" r:id="rId29"/>
    <p:sldId id="2147471471" r:id="rId30"/>
    <p:sldId id="2147471472" r:id="rId31"/>
    <p:sldId id="2147471507" r:id="rId32"/>
    <p:sldId id="2147471474" r:id="rId33"/>
    <p:sldId id="2147471514" r:id="rId34"/>
  </p:sldIdLst>
  <p:sldSz cx="12192000" cy="6858000"/>
  <p:notesSz cx="6735763" cy="9866313"/>
  <p:custDataLst>
    <p:tags r:id="rId37"/>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618" userDrawn="1">
          <p15:clr>
            <a:srgbClr val="A4A3A4"/>
          </p15:clr>
        </p15:guide>
        <p15:guide id="2" pos="3812" userDrawn="1">
          <p15:clr>
            <a:srgbClr val="A4A3A4"/>
          </p15:clr>
        </p15:guide>
        <p15:guide id="3" pos="351" userDrawn="1">
          <p15:clr>
            <a:srgbClr val="A4A3A4"/>
          </p15:clr>
        </p15:guide>
        <p15:guide id="4" pos="7329" userDrawn="1">
          <p15:clr>
            <a:srgbClr val="A4A3A4"/>
          </p15:clr>
        </p15:guide>
        <p15:guide id="5" orient="horz" pos="41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FA9"/>
    <a:srgbClr val="CCFFFF"/>
    <a:srgbClr val="DCDDDE"/>
    <a:srgbClr val="DFDFED"/>
    <a:srgbClr val="00B050"/>
    <a:srgbClr val="082C65"/>
    <a:srgbClr val="52C2F0"/>
    <a:srgbClr val="EB6E90"/>
    <a:srgbClr val="D6D6E8"/>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BD629-85F0-4F59-81B2-492406242CDD}" v="5" dt="2023-05-29T07:39:52.93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2007" autoAdjust="0"/>
  </p:normalViewPr>
  <p:slideViewPr>
    <p:cSldViewPr snapToGrid="0">
      <p:cViewPr varScale="1">
        <p:scale>
          <a:sx n="73" d="100"/>
          <a:sy n="73" d="100"/>
        </p:scale>
        <p:origin x="965" y="58"/>
      </p:cViewPr>
      <p:guideLst>
        <p:guide orient="horz" pos="618"/>
        <p:guide pos="3812"/>
        <p:guide pos="351"/>
        <p:guide pos="7329"/>
        <p:guide orient="horz" pos="411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viewProps" Target="view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00" tIns="45651" rIns="91300" bIns="45651" rtlCol="0"/>
          <a:lstStyle>
            <a:lvl1pPr algn="r">
              <a:defRPr sz="1200"/>
            </a:lvl1pPr>
          </a:lstStyle>
          <a:p>
            <a:fld id="{F8C17830-FF5B-43B3-94A6-14D7C78D0307}" type="datetimeFigureOut">
              <a:rPr kumimoji="1" lang="ja-JP" altLang="en-US" smtClean="0"/>
              <a:t>2024/6/20</a:t>
            </a:fld>
            <a:endParaRPr kumimoji="1" lang="ja-JP" altLang="en-US"/>
          </a:p>
        </p:txBody>
      </p:sp>
      <p:sp>
        <p:nvSpPr>
          <p:cNvPr id="1306" name="フッター プレースホルダー 3"/>
          <p:cNvSpPr>
            <a:spLocks noGrp="1"/>
          </p:cNvSpPr>
          <p:nvPr>
            <p:ph type="ftr" sz="quarter" idx="2"/>
          </p:nvPr>
        </p:nvSpPr>
        <p:spPr>
          <a:xfrm>
            <a:off x="9" y="9371018"/>
            <a:ext cx="2919413" cy="495300"/>
          </a:xfrm>
          <a:prstGeom prst="rect">
            <a:avLst/>
          </a:prstGeom>
        </p:spPr>
        <p:txBody>
          <a:bodyPr vert="horz" lIns="91300" tIns="45651" rIns="91300" bIns="45651"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00" tIns="45651" rIns="91300" bIns="45651"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9" y="0"/>
            <a:ext cx="2919413" cy="495300"/>
          </a:xfrm>
          <a:prstGeom prst="rect">
            <a:avLst/>
          </a:prstGeom>
        </p:spPr>
        <p:txBody>
          <a:bodyPr vert="horz" lIns="91300" tIns="45651" rIns="91300" bIns="45651"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00" tIns="45651" rIns="91300" bIns="45651" rtlCol="0"/>
          <a:lstStyle>
            <a:lvl1pPr algn="r">
              <a:defRPr sz="1200"/>
            </a:lvl1pPr>
          </a:lstStyle>
          <a:p>
            <a:fld id="{5D23B373-0D6E-4E06-951C-C3205AE916D0}" type="datetimeFigureOut">
              <a:rPr kumimoji="1" lang="ja-JP" altLang="en-US" smtClean="0"/>
              <a:t>2024/6/20</a:t>
            </a:fld>
            <a:endParaRPr kumimoji="1" lang="ja-JP" altLang="en-US"/>
          </a:p>
        </p:txBody>
      </p:sp>
      <p:sp>
        <p:nvSpPr>
          <p:cNvPr id="1299"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300" tIns="45651" rIns="91300" bIns="45651" rtlCol="0" anchor="ctr"/>
          <a:lstStyle/>
          <a:p>
            <a:endParaRPr lang="ja-JP" altLang="en-US"/>
          </a:p>
        </p:txBody>
      </p:sp>
      <p:sp>
        <p:nvSpPr>
          <p:cNvPr id="1300" name="ノート プレースホルダー 4"/>
          <p:cNvSpPr>
            <a:spLocks noGrp="1"/>
          </p:cNvSpPr>
          <p:nvPr>
            <p:ph type="body" sz="quarter" idx="3"/>
          </p:nvPr>
        </p:nvSpPr>
        <p:spPr>
          <a:xfrm>
            <a:off x="673100" y="4748213"/>
            <a:ext cx="5389563" cy="3884612"/>
          </a:xfrm>
          <a:prstGeom prst="rect">
            <a:avLst/>
          </a:prstGeom>
        </p:spPr>
        <p:txBody>
          <a:bodyPr vert="horz" lIns="91300" tIns="45651" rIns="91300" bIns="456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9" y="9371018"/>
            <a:ext cx="2919413" cy="495300"/>
          </a:xfrm>
          <a:prstGeom prst="rect">
            <a:avLst/>
          </a:prstGeom>
        </p:spPr>
        <p:txBody>
          <a:bodyPr vert="horz" lIns="91300" tIns="45651" rIns="91300" bIns="45651"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00" tIns="45651" rIns="91300" bIns="45651"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a:t>
            </a:fld>
            <a:endParaRPr kumimoji="1" lang="ja-JP" altLang="en-US"/>
          </a:p>
        </p:txBody>
      </p:sp>
    </p:spTree>
    <p:extLst>
      <p:ext uri="{BB962C8B-B14F-4D97-AF65-F5344CB8AC3E}">
        <p14:creationId xmlns:p14="http://schemas.microsoft.com/office/powerpoint/2010/main" val="21537774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11</a:t>
            </a:fld>
            <a:endParaRPr kumimoji="1" lang="ja-JP" altLang="en-US"/>
          </a:p>
        </p:txBody>
      </p:sp>
    </p:spTree>
    <p:extLst>
      <p:ext uri="{BB962C8B-B14F-4D97-AF65-F5344CB8AC3E}">
        <p14:creationId xmlns:p14="http://schemas.microsoft.com/office/powerpoint/2010/main" val="3367634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12</a:t>
            </a:fld>
            <a:endParaRPr kumimoji="1" lang="ja-JP" altLang="en-US"/>
          </a:p>
        </p:txBody>
      </p:sp>
    </p:spTree>
    <p:extLst>
      <p:ext uri="{BB962C8B-B14F-4D97-AF65-F5344CB8AC3E}">
        <p14:creationId xmlns:p14="http://schemas.microsoft.com/office/powerpoint/2010/main" val="1039159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13</a:t>
            </a:fld>
            <a:endParaRPr kumimoji="1" lang="ja-JP" altLang="en-US"/>
          </a:p>
        </p:txBody>
      </p:sp>
    </p:spTree>
    <p:extLst>
      <p:ext uri="{BB962C8B-B14F-4D97-AF65-F5344CB8AC3E}">
        <p14:creationId xmlns:p14="http://schemas.microsoft.com/office/powerpoint/2010/main" val="3134384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14</a:t>
            </a:fld>
            <a:endParaRPr kumimoji="1" lang="ja-JP" altLang="en-US"/>
          </a:p>
        </p:txBody>
      </p:sp>
    </p:spTree>
    <p:extLst>
      <p:ext uri="{BB962C8B-B14F-4D97-AF65-F5344CB8AC3E}">
        <p14:creationId xmlns:p14="http://schemas.microsoft.com/office/powerpoint/2010/main" val="2834933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16</a:t>
            </a:fld>
            <a:endParaRPr kumimoji="1" lang="ja-JP" altLang="en-US"/>
          </a:p>
        </p:txBody>
      </p:sp>
    </p:spTree>
    <p:extLst>
      <p:ext uri="{BB962C8B-B14F-4D97-AF65-F5344CB8AC3E}">
        <p14:creationId xmlns:p14="http://schemas.microsoft.com/office/powerpoint/2010/main" val="2423032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17</a:t>
            </a:fld>
            <a:endParaRPr kumimoji="1" lang="ja-JP" altLang="en-US"/>
          </a:p>
        </p:txBody>
      </p:sp>
    </p:spTree>
    <p:extLst>
      <p:ext uri="{BB962C8B-B14F-4D97-AF65-F5344CB8AC3E}">
        <p14:creationId xmlns:p14="http://schemas.microsoft.com/office/powerpoint/2010/main" val="980508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18</a:t>
            </a:fld>
            <a:endParaRPr kumimoji="1" lang="ja-JP" altLang="en-US"/>
          </a:p>
        </p:txBody>
      </p:sp>
    </p:spTree>
    <p:extLst>
      <p:ext uri="{BB962C8B-B14F-4D97-AF65-F5344CB8AC3E}">
        <p14:creationId xmlns:p14="http://schemas.microsoft.com/office/powerpoint/2010/main" val="2569010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19</a:t>
            </a:fld>
            <a:endParaRPr kumimoji="1" lang="ja-JP" altLang="en-US"/>
          </a:p>
        </p:txBody>
      </p:sp>
    </p:spTree>
    <p:extLst>
      <p:ext uri="{BB962C8B-B14F-4D97-AF65-F5344CB8AC3E}">
        <p14:creationId xmlns:p14="http://schemas.microsoft.com/office/powerpoint/2010/main" val="1829557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20</a:t>
            </a:fld>
            <a:endParaRPr kumimoji="1" lang="ja-JP" altLang="en-US"/>
          </a:p>
        </p:txBody>
      </p:sp>
    </p:spTree>
    <p:extLst>
      <p:ext uri="{BB962C8B-B14F-4D97-AF65-F5344CB8AC3E}">
        <p14:creationId xmlns:p14="http://schemas.microsoft.com/office/powerpoint/2010/main" val="928139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21</a:t>
            </a:fld>
            <a:endParaRPr kumimoji="1" lang="ja-JP" altLang="en-US"/>
          </a:p>
        </p:txBody>
      </p:sp>
    </p:spTree>
    <p:extLst>
      <p:ext uri="{BB962C8B-B14F-4D97-AF65-F5344CB8AC3E}">
        <p14:creationId xmlns:p14="http://schemas.microsoft.com/office/powerpoint/2010/main" val="2007278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a:t>
            </a:fld>
            <a:endParaRPr kumimoji="1" lang="ja-JP" altLang="en-US"/>
          </a:p>
        </p:txBody>
      </p:sp>
    </p:spTree>
    <p:extLst>
      <p:ext uri="{BB962C8B-B14F-4D97-AF65-F5344CB8AC3E}">
        <p14:creationId xmlns:p14="http://schemas.microsoft.com/office/powerpoint/2010/main" val="123971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22</a:t>
            </a:fld>
            <a:endParaRPr kumimoji="1" lang="ja-JP" altLang="en-US"/>
          </a:p>
        </p:txBody>
      </p:sp>
    </p:spTree>
    <p:extLst>
      <p:ext uri="{BB962C8B-B14F-4D97-AF65-F5344CB8AC3E}">
        <p14:creationId xmlns:p14="http://schemas.microsoft.com/office/powerpoint/2010/main" val="4484045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23</a:t>
            </a:fld>
            <a:endParaRPr kumimoji="1" lang="ja-JP" altLang="en-US"/>
          </a:p>
        </p:txBody>
      </p:sp>
    </p:spTree>
    <p:extLst>
      <p:ext uri="{BB962C8B-B14F-4D97-AF65-F5344CB8AC3E}">
        <p14:creationId xmlns:p14="http://schemas.microsoft.com/office/powerpoint/2010/main" val="2839127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24</a:t>
            </a:fld>
            <a:endParaRPr kumimoji="1" lang="ja-JP" altLang="en-US"/>
          </a:p>
        </p:txBody>
      </p:sp>
    </p:spTree>
    <p:extLst>
      <p:ext uri="{BB962C8B-B14F-4D97-AF65-F5344CB8AC3E}">
        <p14:creationId xmlns:p14="http://schemas.microsoft.com/office/powerpoint/2010/main" val="2543647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25</a:t>
            </a:fld>
            <a:endParaRPr kumimoji="1" lang="ja-JP" altLang="en-US"/>
          </a:p>
        </p:txBody>
      </p:sp>
    </p:spTree>
    <p:extLst>
      <p:ext uri="{BB962C8B-B14F-4D97-AF65-F5344CB8AC3E}">
        <p14:creationId xmlns:p14="http://schemas.microsoft.com/office/powerpoint/2010/main" val="1323697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26</a:t>
            </a:fld>
            <a:endParaRPr kumimoji="1" lang="ja-JP" altLang="en-US"/>
          </a:p>
        </p:txBody>
      </p:sp>
    </p:spTree>
    <p:extLst>
      <p:ext uri="{BB962C8B-B14F-4D97-AF65-F5344CB8AC3E}">
        <p14:creationId xmlns:p14="http://schemas.microsoft.com/office/powerpoint/2010/main" val="19913915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27</a:t>
            </a:fld>
            <a:endParaRPr kumimoji="1" lang="ja-JP" altLang="en-US"/>
          </a:p>
        </p:txBody>
      </p:sp>
    </p:spTree>
    <p:extLst>
      <p:ext uri="{BB962C8B-B14F-4D97-AF65-F5344CB8AC3E}">
        <p14:creationId xmlns:p14="http://schemas.microsoft.com/office/powerpoint/2010/main" val="41294678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28</a:t>
            </a:fld>
            <a:endParaRPr kumimoji="1" lang="ja-JP" altLang="en-US"/>
          </a:p>
        </p:txBody>
      </p:sp>
    </p:spTree>
    <p:extLst>
      <p:ext uri="{BB962C8B-B14F-4D97-AF65-F5344CB8AC3E}">
        <p14:creationId xmlns:p14="http://schemas.microsoft.com/office/powerpoint/2010/main" val="12167727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29</a:t>
            </a:fld>
            <a:endParaRPr kumimoji="1" lang="ja-JP" altLang="en-US"/>
          </a:p>
        </p:txBody>
      </p:sp>
    </p:spTree>
    <p:extLst>
      <p:ext uri="{BB962C8B-B14F-4D97-AF65-F5344CB8AC3E}">
        <p14:creationId xmlns:p14="http://schemas.microsoft.com/office/powerpoint/2010/main" val="16350312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30</a:t>
            </a:fld>
            <a:endParaRPr kumimoji="1" lang="ja-JP" altLang="en-US"/>
          </a:p>
        </p:txBody>
      </p:sp>
    </p:spTree>
    <p:extLst>
      <p:ext uri="{BB962C8B-B14F-4D97-AF65-F5344CB8AC3E}">
        <p14:creationId xmlns:p14="http://schemas.microsoft.com/office/powerpoint/2010/main" val="3079080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4</a:t>
            </a:fld>
            <a:endParaRPr kumimoji="1" lang="ja-JP" altLang="en-US"/>
          </a:p>
        </p:txBody>
      </p:sp>
    </p:spTree>
    <p:extLst>
      <p:ext uri="{BB962C8B-B14F-4D97-AF65-F5344CB8AC3E}">
        <p14:creationId xmlns:p14="http://schemas.microsoft.com/office/powerpoint/2010/main" val="2153959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5</a:t>
            </a:fld>
            <a:endParaRPr kumimoji="1" lang="ja-JP" altLang="en-US"/>
          </a:p>
        </p:txBody>
      </p:sp>
    </p:spTree>
    <p:extLst>
      <p:ext uri="{BB962C8B-B14F-4D97-AF65-F5344CB8AC3E}">
        <p14:creationId xmlns:p14="http://schemas.microsoft.com/office/powerpoint/2010/main" val="60761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6</a:t>
            </a:fld>
            <a:endParaRPr kumimoji="1" lang="ja-JP" altLang="en-US"/>
          </a:p>
        </p:txBody>
      </p:sp>
    </p:spTree>
    <p:extLst>
      <p:ext uri="{BB962C8B-B14F-4D97-AF65-F5344CB8AC3E}">
        <p14:creationId xmlns:p14="http://schemas.microsoft.com/office/powerpoint/2010/main" val="2955181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7</a:t>
            </a:fld>
            <a:endParaRPr kumimoji="1" lang="ja-JP" altLang="en-US"/>
          </a:p>
        </p:txBody>
      </p:sp>
    </p:spTree>
    <p:extLst>
      <p:ext uri="{BB962C8B-B14F-4D97-AF65-F5344CB8AC3E}">
        <p14:creationId xmlns:p14="http://schemas.microsoft.com/office/powerpoint/2010/main" val="721103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8</a:t>
            </a:fld>
            <a:endParaRPr kumimoji="1" lang="ja-JP" altLang="en-US"/>
          </a:p>
        </p:txBody>
      </p:sp>
    </p:spTree>
    <p:extLst>
      <p:ext uri="{BB962C8B-B14F-4D97-AF65-F5344CB8AC3E}">
        <p14:creationId xmlns:p14="http://schemas.microsoft.com/office/powerpoint/2010/main" val="3676628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9</a:t>
            </a:fld>
            <a:endParaRPr kumimoji="1" lang="ja-JP" altLang="en-US"/>
          </a:p>
        </p:txBody>
      </p:sp>
    </p:spTree>
    <p:extLst>
      <p:ext uri="{BB962C8B-B14F-4D97-AF65-F5344CB8AC3E}">
        <p14:creationId xmlns:p14="http://schemas.microsoft.com/office/powerpoint/2010/main" val="2992855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33488"/>
            <a:ext cx="5916613" cy="33289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8E5184A-5F3D-41FA-88B1-EE12723C0EBC}" type="slidenum">
              <a:rPr kumimoji="1" lang="ja-JP" altLang="en-US" smtClean="0"/>
              <a:t>10</a:t>
            </a:fld>
            <a:endParaRPr kumimoji="1" lang="ja-JP" altLang="en-US"/>
          </a:p>
        </p:txBody>
      </p:sp>
    </p:spTree>
    <p:extLst>
      <p:ext uri="{BB962C8B-B14F-4D97-AF65-F5344CB8AC3E}">
        <p14:creationId xmlns:p14="http://schemas.microsoft.com/office/powerpoint/2010/main" val="2706110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0656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0173678" cy="746992"/>
          </a:xfrm>
        </p:spPr>
        <p:txBody>
          <a:bodyPr/>
          <a:lstStyle>
            <a:lvl1pPr>
              <a:defRPr sz="3200" b="1">
                <a:solidFill>
                  <a:srgbClr val="1D6FA9"/>
                </a:solidFill>
                <a:latin typeface="游ゴシック" panose="020B0400000000000000" pitchFamily="50" charset="-128"/>
                <a:ea typeface="游ゴシック" panose="020B0400000000000000" pitchFamily="50" charset="-128"/>
              </a:defRPr>
            </a:lvl1pPr>
          </a:lstStyle>
          <a:p>
            <a:r>
              <a:rPr lang="ja-JP" altLang="en-US" dirty="0"/>
              <a:t>マスター タイトルの書式設定</a:t>
            </a:r>
          </a:p>
        </p:txBody>
      </p:sp>
      <p:cxnSp>
        <p:nvCxnSpPr>
          <p:cNvPr id="6" name="直線コネクタ 5">
            <a:extLst>
              <a:ext uri="{FF2B5EF4-FFF2-40B4-BE49-F238E27FC236}">
                <a16:creationId xmlns:a16="http://schemas.microsoft.com/office/drawing/2014/main" id="{1211FD40-1708-4A5C-9A67-5C157FF9B659}"/>
              </a:ext>
            </a:extLst>
          </p:cNvPr>
          <p:cNvCxnSpPr/>
          <p:nvPr userDrawn="1"/>
        </p:nvCxnSpPr>
        <p:spPr bwMode="auto">
          <a:xfrm>
            <a:off x="0" y="746992"/>
            <a:ext cx="12190404" cy="0"/>
          </a:xfrm>
          <a:prstGeom prst="line">
            <a:avLst/>
          </a:prstGeom>
          <a:noFill/>
          <a:ln w="19050" cap="flat" cmpd="sng" algn="ctr">
            <a:solidFill>
              <a:schemeClr val="tx1">
                <a:lumMod val="50000"/>
                <a:lumOff val="50000"/>
              </a:schemeClr>
            </a:solidFill>
            <a:prstDash val="solid"/>
            <a:round/>
            <a:headEnd type="none" w="med" len="med"/>
            <a:tailEnd type="none" w="med" len="med"/>
          </a:ln>
          <a:effectLst/>
        </p:spPr>
      </p:cxnSp>
      <p:sp>
        <p:nvSpPr>
          <p:cNvPr id="9" name="Slide Number Placeholder 8">
            <a:extLst>
              <a:ext uri="{FF2B5EF4-FFF2-40B4-BE49-F238E27FC236}">
                <a16:creationId xmlns:a16="http://schemas.microsoft.com/office/drawing/2014/main" id="{F2552A36-484A-4AA8-BDA8-77E1B73AB490}"/>
              </a:ext>
            </a:extLst>
          </p:cNvPr>
          <p:cNvSpPr>
            <a:spLocks noGrp="1"/>
          </p:cNvSpPr>
          <p:nvPr>
            <p:ph type="sldNum" sz="quarter" idx="12"/>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429398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84F7E6F4-64F1-4B70-8C89-43FFEAB0AC47}"/>
              </a:ext>
            </a:extLst>
          </p:cNvPr>
          <p:cNvGraphicFramePr>
            <a:graphicFrameLocks noChangeAspect="1"/>
          </p:cNvGraphicFramePr>
          <p:nvPr userDrawn="1">
            <p:custDataLst>
              <p:tags r:id="rId5"/>
            </p:custDataLst>
            <p:extLst>
              <p:ext uri="{D42A27DB-BD31-4B8C-83A1-F6EECF244321}">
                <p14:modId xmlns:p14="http://schemas.microsoft.com/office/powerpoint/2010/main" val="1617451316"/>
              </p:ext>
            </p:extLst>
          </p:nvPr>
        </p:nvGraphicFramePr>
        <p:xfrm>
          <a:off x="1955" y="1588"/>
          <a:ext cx="1954" cy="1588"/>
        </p:xfrm>
        <a:graphic>
          <a:graphicData uri="http://schemas.openxmlformats.org/presentationml/2006/ole">
            <mc:AlternateContent xmlns:mc="http://schemas.openxmlformats.org/markup-compatibility/2006">
              <mc:Choice xmlns:v="urn:schemas-microsoft-com:vml" Requires="v">
                <p:oleObj spid="_x0000_s1048" name="think-cell スライド" r:id="rId6" imgW="592" imgH="591" progId="TCLayout.ActiveDocument.1">
                  <p:embed/>
                </p:oleObj>
              </mc:Choice>
              <mc:Fallback>
                <p:oleObj name="think-cell スライド" r:id="rId6" imgW="592" imgH="591" progId="TCLayout.ActiveDocument.1">
                  <p:embed/>
                  <p:pic>
                    <p:nvPicPr>
                      <p:cNvPr id="3" name="オブジェクト 2" hidden="1">
                        <a:extLst>
                          <a:ext uri="{FF2B5EF4-FFF2-40B4-BE49-F238E27FC236}">
                            <a16:creationId xmlns:a16="http://schemas.microsoft.com/office/drawing/2014/main" id="{84F7E6F4-64F1-4B70-8C89-43FFEAB0AC47}"/>
                          </a:ext>
                        </a:extLst>
                      </p:cNvPr>
                      <p:cNvPicPr/>
                      <p:nvPr/>
                    </p:nvPicPr>
                    <p:blipFill>
                      <a:blip r:embed="rId7"/>
                      <a:stretch>
                        <a:fillRect/>
                      </a:stretch>
                    </p:blipFill>
                    <p:spPr>
                      <a:xfrm>
                        <a:off x="1955" y="1588"/>
                        <a:ext cx="1954" cy="1588"/>
                      </a:xfrm>
                      <a:prstGeom prst="rect">
                        <a:avLst/>
                      </a:prstGeom>
                    </p:spPr>
                  </p:pic>
                </p:oleObj>
              </mc:Fallback>
            </mc:AlternateContent>
          </a:graphicData>
        </a:graphic>
      </p:graphicFrame>
      <p:sp>
        <p:nvSpPr>
          <p:cNvPr id="1025" name="Rectangle 2"/>
          <p:cNvSpPr>
            <a:spLocks noGrp="1" noChangeArrowheads="1"/>
          </p:cNvSpPr>
          <p:nvPr>
            <p:ph type="body" idx="1"/>
          </p:nvPr>
        </p:nvSpPr>
        <p:spPr>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9" name="Rectangle 6"/>
          <p:cNvSpPr>
            <a:spLocks noChangeArrowheads="1"/>
          </p:cNvSpPr>
          <p:nvPr/>
        </p:nvSpPr>
        <p:spPr>
          <a:xfrm>
            <a:off x="0" y="1"/>
            <a:ext cx="12192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4" name="Rectangle 22"/>
          <p:cNvSpPr>
            <a:spLocks noGrp="1" noChangeArrowheads="1"/>
          </p:cNvSpPr>
          <p:nvPr>
            <p:ph type="title"/>
          </p:nvPr>
        </p:nvSpPr>
        <p:spPr>
          <a:xfrm>
            <a:off x="0" y="0"/>
            <a:ext cx="1017367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6" name="Slide Number Placeholder 8">
            <a:extLst>
              <a:ext uri="{FF2B5EF4-FFF2-40B4-BE49-F238E27FC236}">
                <a16:creationId xmlns:a16="http://schemas.microsoft.com/office/drawing/2014/main" id="{F2552A36-484A-4AA8-BDA8-77E1B73AB490}"/>
              </a:ext>
            </a:extLst>
          </p:cNvPr>
          <p:cNvSpPr>
            <a:spLocks noGrp="1"/>
          </p:cNvSpPr>
          <p:nvPr>
            <p:ph type="sldNum" sz="quarter" idx="4"/>
          </p:nvPr>
        </p:nvSpPr>
        <p:spPr>
          <a:xfrm>
            <a:off x="11582400" y="6509444"/>
            <a:ext cx="609600" cy="348557"/>
          </a:xfrm>
          <a:prstGeom prst="rect">
            <a:avLst/>
          </a:prstGeom>
        </p:spPr>
        <p:txBody>
          <a:bodyPr/>
          <a:lstStyle>
            <a:lvl1pPr algn="r">
              <a:defRPr sz="1400">
                <a:latin typeface="Meiryo UI" panose="020B0604030504040204" pitchFamily="50" charset="-128"/>
                <a:ea typeface="Meiryo UI" panose="020B0604030504040204" pitchFamily="50" charset="-128"/>
              </a:defRPr>
            </a:lvl1pPr>
          </a:lstStyle>
          <a:p>
            <a:pPr>
              <a:defRPr/>
            </a:pPr>
            <a:fld id="{7DE63CFC-9FCE-47C5-8094-560B2020585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72147544"/>
      </p:ext>
    </p:extLst>
  </p:cSld>
  <p:clrMap bg1="lt1" tx1="dk1" bg2="lt2" tx2="dk2" accent1="accent1" accent2="accent2" accent3="accent3" accent4="accent4" accent5="accent5" accent6="accent6" hlink="hlink" folHlink="folHlink"/>
  <p:sldLayoutIdLst>
    <p:sldLayoutId id="2147484160" r:id="rId1"/>
    <p:sldLayoutId id="2147484161" r:id="rId2"/>
  </p:sldLayoutIdLst>
  <p:hf hd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a:t>
            </a:fld>
            <a:endParaRPr lang="en-US" altLang="ja-JP">
              <a:solidFill>
                <a:srgbClr val="000000"/>
              </a:solidFill>
            </a:endParaRPr>
          </a:p>
        </p:txBody>
      </p:sp>
      <p:sp>
        <p:nvSpPr>
          <p:cNvPr id="5" name="テキスト ボックス 4"/>
          <p:cNvSpPr txBox="1"/>
          <p:nvPr/>
        </p:nvSpPr>
        <p:spPr bwMode="gray">
          <a:xfrm>
            <a:off x="2144973" y="3013502"/>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a:t>
            </a:r>
            <a:r>
              <a:rPr lang="ja-JP" altLang="en-US" sz="4800" b="1" dirty="0" smtClean="0">
                <a:solidFill>
                  <a:srgbClr val="1D6FA9"/>
                </a:solidFill>
                <a:latin typeface="Meiryo UI" panose="020B0604030504040204" pitchFamily="50" charset="-128"/>
                <a:ea typeface="Meiryo UI" panose="020B0604030504040204" pitchFamily="50" charset="-128"/>
              </a:rPr>
              <a:t>様式１）全体計画</a:t>
            </a:r>
            <a:endParaRPr kumimoji="1" lang="en-US" altLang="ja-JP" sz="4800" b="1" dirty="0">
              <a:solidFill>
                <a:srgbClr val="1D6FA9"/>
              </a:solidFill>
              <a:latin typeface="Meiryo UI" panose="020B0604030504040204" pitchFamily="50" charset="-128"/>
              <a:ea typeface="Meiryo UI" panose="020B0604030504040204" pitchFamily="50" charset="-128"/>
            </a:endParaRPr>
          </a:p>
        </p:txBody>
      </p:sp>
      <p:sp>
        <p:nvSpPr>
          <p:cNvPr id="2" name="正方形/長方形 1"/>
          <p:cNvSpPr/>
          <p:nvPr/>
        </p:nvSpPr>
        <p:spPr>
          <a:xfrm>
            <a:off x="7746124" y="136634"/>
            <a:ext cx="4288221"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586102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309"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全体計画ロードマップ</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10</a:t>
            </a:fld>
            <a:endParaRPr lang="en-US" altLang="ja-JP">
              <a:solidFill>
                <a:srgbClr val="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774353125"/>
              </p:ext>
            </p:extLst>
          </p:nvPr>
        </p:nvGraphicFramePr>
        <p:xfrm>
          <a:off x="100313" y="875825"/>
          <a:ext cx="11988001" cy="4649796"/>
        </p:xfrm>
        <a:graphic>
          <a:graphicData uri="http://schemas.openxmlformats.org/drawingml/2006/table">
            <a:tbl>
              <a:tblPr firstRow="1" bandRow="1"/>
              <a:tblGrid>
                <a:gridCol w="1661985">
                  <a:extLst>
                    <a:ext uri="{9D8B030D-6E8A-4147-A177-3AD203B41FA5}">
                      <a16:colId xmlns:a16="http://schemas.microsoft.com/office/drawing/2014/main" val="3217582565"/>
                    </a:ext>
                  </a:extLst>
                </a:gridCol>
                <a:gridCol w="2581504">
                  <a:extLst>
                    <a:ext uri="{9D8B030D-6E8A-4147-A177-3AD203B41FA5}">
                      <a16:colId xmlns:a16="http://schemas.microsoft.com/office/drawing/2014/main" val="20000"/>
                    </a:ext>
                  </a:extLst>
                </a:gridCol>
                <a:gridCol w="2581504">
                  <a:extLst>
                    <a:ext uri="{9D8B030D-6E8A-4147-A177-3AD203B41FA5}">
                      <a16:colId xmlns:a16="http://schemas.microsoft.com/office/drawing/2014/main" val="20001"/>
                    </a:ext>
                  </a:extLst>
                </a:gridCol>
                <a:gridCol w="2581504">
                  <a:extLst>
                    <a:ext uri="{9D8B030D-6E8A-4147-A177-3AD203B41FA5}">
                      <a16:colId xmlns:a16="http://schemas.microsoft.com/office/drawing/2014/main" val="3372736945"/>
                    </a:ext>
                  </a:extLst>
                </a:gridCol>
                <a:gridCol w="2581504">
                  <a:extLst>
                    <a:ext uri="{9D8B030D-6E8A-4147-A177-3AD203B41FA5}">
                      <a16:colId xmlns:a16="http://schemas.microsoft.com/office/drawing/2014/main" val="3298298439"/>
                    </a:ext>
                  </a:extLst>
                </a:gridCol>
              </a:tblGrid>
              <a:tr h="3424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FFFFFF"/>
                          </a:solidFill>
                          <a:latin typeface="Meiryo UI" panose="020B0604030504040204" pitchFamily="50" charset="-128"/>
                          <a:ea typeface="Meiryo UI" panose="020B0604030504040204" pitchFamily="50" charset="-128"/>
                        </a:rPr>
                        <a:t>事業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rgbClr val="FFFFFF"/>
                          </a:solidFill>
                          <a:latin typeface="Meiryo UI" panose="020B0604030504040204" pitchFamily="50" charset="-128"/>
                          <a:ea typeface="Meiryo UI" panose="020B0604030504040204" pitchFamily="50" charset="-128"/>
                        </a:rPr>
                        <a:t>2024</a:t>
                      </a:r>
                      <a:r>
                        <a:rPr kumimoji="1" lang="ja-JP" altLang="en-US" sz="1600" dirty="0">
                          <a:solidFill>
                            <a:srgbClr val="FFFFFF"/>
                          </a:solidFill>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600" b="1" dirty="0">
                          <a:solidFill>
                            <a:srgbClr val="FFFFFF"/>
                          </a:solidFill>
                          <a:latin typeface="Meiryo UI" panose="020B0604030504040204" pitchFamily="50" charset="-128"/>
                          <a:ea typeface="Meiryo UI" panose="020B0604030504040204" pitchFamily="50" charset="-128"/>
                        </a:rPr>
                        <a:t>2025</a:t>
                      </a:r>
                      <a:r>
                        <a:rPr kumimoji="1" lang="ja-JP" altLang="en-US" sz="1600" b="1" dirty="0">
                          <a:solidFill>
                            <a:srgbClr val="FFFFFF"/>
                          </a:solidFill>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en-US" altLang="ja-JP" sz="1600" b="1" dirty="0">
                          <a:solidFill>
                            <a:srgbClr val="FFFFFF"/>
                          </a:solidFill>
                          <a:latin typeface="Meiryo UI" panose="020B0604030504040204" pitchFamily="50" charset="-128"/>
                          <a:ea typeface="Meiryo UI" panose="020B0604030504040204" pitchFamily="50" charset="-128"/>
                        </a:rPr>
                        <a:t>2026</a:t>
                      </a:r>
                      <a:r>
                        <a:rPr kumimoji="1" lang="ja-JP" altLang="en-US" sz="1600" b="1" dirty="0">
                          <a:solidFill>
                            <a:srgbClr val="FFFFFF"/>
                          </a:solidFill>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en-US" altLang="ja-JP" sz="1600" b="1" dirty="0" smtClean="0">
                          <a:solidFill>
                            <a:srgbClr val="FFFFFF"/>
                          </a:solidFill>
                          <a:latin typeface="Meiryo UI" panose="020B0604030504040204" pitchFamily="50" charset="-128"/>
                          <a:ea typeface="Meiryo UI" panose="020B0604030504040204" pitchFamily="50" charset="-128"/>
                        </a:rPr>
                        <a:t>2027</a:t>
                      </a:r>
                      <a:r>
                        <a:rPr kumimoji="1" lang="ja-JP" altLang="en-US" sz="1600" b="1" dirty="0" smtClean="0">
                          <a:solidFill>
                            <a:srgbClr val="FFFFFF"/>
                          </a:solidFill>
                          <a:latin typeface="Meiryo UI" panose="020B0604030504040204" pitchFamily="50" charset="-128"/>
                          <a:ea typeface="Meiryo UI" panose="020B0604030504040204" pitchFamily="50" charset="-128"/>
                        </a:rPr>
                        <a:t>年度</a:t>
                      </a: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extLst>
                  <a:ext uri="{0D108BD9-81ED-4DB2-BD59-A6C34878D82A}">
                    <a16:rowId xmlns:a16="http://schemas.microsoft.com/office/drawing/2014/main" val="10000"/>
                  </a:ext>
                </a:extLst>
              </a:tr>
              <a:tr h="529170">
                <a:tc>
                  <a:txBody>
                    <a:bodyPr/>
                    <a:lstStyle/>
                    <a:p>
                      <a:pPr algn="ctr"/>
                      <a:r>
                        <a:rPr kumimoji="1" lang="ja-JP" altLang="en-US" sz="1400" dirty="0">
                          <a:latin typeface="Meiryo UI" panose="020B0604030504040204" pitchFamily="50" charset="-128"/>
                          <a:ea typeface="Meiryo UI" panose="020B0604030504040204" pitchFamily="50" charset="-128"/>
                        </a:rPr>
                        <a:t>計画実行</a:t>
                      </a:r>
                      <a:r>
                        <a:rPr kumimoji="1" lang="ja-JP" altLang="en-US" sz="1400" dirty="0" smtClean="0">
                          <a:latin typeface="Meiryo UI" panose="020B0604030504040204" pitchFamily="50" charset="-128"/>
                          <a:ea typeface="Meiryo UI" panose="020B0604030504040204" pitchFamily="50" charset="-128"/>
                        </a:rPr>
                        <a:t>に</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影響</a:t>
                      </a:r>
                      <a:r>
                        <a:rPr kumimoji="1" lang="ja-JP" altLang="en-US" sz="1400" dirty="0">
                          <a:latin typeface="Meiryo UI" panose="020B0604030504040204" pitchFamily="50" charset="-128"/>
                          <a:ea typeface="Meiryo UI" panose="020B0604030504040204" pitchFamily="50" charset="-128"/>
                        </a:rPr>
                        <a:t>を与える事業</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extLst>
                  <a:ext uri="{0D108BD9-81ED-4DB2-BD59-A6C34878D82A}">
                    <a16:rowId xmlns:a16="http://schemas.microsoft.com/office/drawing/2014/main" val="10001"/>
                  </a:ext>
                </a:extLst>
              </a:tr>
              <a:tr h="1182850">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en-US" altLang="ja-JP"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9019429"/>
                  </a:ext>
                </a:extLst>
              </a:tr>
              <a:tr h="865124">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259541"/>
                  </a:ext>
                </a:extLst>
              </a:tr>
              <a:tr h="865124">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2429729"/>
                  </a:ext>
                </a:extLst>
              </a:tr>
              <a:tr h="865124">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6533636"/>
                  </a:ext>
                </a:extLst>
              </a:tr>
            </a:tbl>
          </a:graphicData>
        </a:graphic>
      </p:graphicFrame>
      <p:sp>
        <p:nvSpPr>
          <p:cNvPr id="12" name="object 7"/>
          <p:cNvSpPr txBox="1">
            <a:spLocks/>
          </p:cNvSpPr>
          <p:nvPr/>
        </p:nvSpPr>
        <p:spPr>
          <a:xfrm>
            <a:off x="100311" y="6118531"/>
            <a:ext cx="9325629"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■事業</a:t>
            </a:r>
            <a:r>
              <a:rPr lang="ja-JP" altLang="en-US" sz="1400" dirty="0" smtClean="0"/>
              <a:t>は（様式２）個別事業計画（</a:t>
            </a:r>
            <a:r>
              <a:rPr lang="ja-JP" altLang="en-US" sz="1400" dirty="0"/>
              <a:t>個別事業一覧）と連動させる形で記載してください。</a:t>
            </a:r>
            <a:endParaRPr lang="en-US" altLang="ja-JP" sz="1400" dirty="0"/>
          </a:p>
          <a:p>
            <a:pPr marL="0" indent="0">
              <a:lnSpc>
                <a:spcPts val="800"/>
              </a:lnSpc>
              <a:buNone/>
            </a:pPr>
            <a:r>
              <a:rPr lang="ja-JP" altLang="en-US" sz="1400" dirty="0"/>
              <a:t>■中長期的な視点を踏まえて、設定したＫＰＩ達成に向けた各取組のロードマップを記載してください。</a:t>
            </a:r>
          </a:p>
        </p:txBody>
      </p:sp>
      <p:sp>
        <p:nvSpPr>
          <p:cNvPr id="15" name="正方形/長方形 14"/>
          <p:cNvSpPr/>
          <p:nvPr/>
        </p:nvSpPr>
        <p:spPr>
          <a:xfrm>
            <a:off x="100311" y="5642077"/>
            <a:ext cx="1198800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6" name="正方形/長方形 15"/>
          <p:cNvSpPr/>
          <p:nvPr/>
        </p:nvSpPr>
        <p:spPr>
          <a:xfrm>
            <a:off x="102298" y="5642076"/>
            <a:ext cx="11988000"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9425940" y="0"/>
            <a:ext cx="276606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Tree>
    <p:extLst>
      <p:ext uri="{BB962C8B-B14F-4D97-AF65-F5344CB8AC3E}">
        <p14:creationId xmlns:p14="http://schemas.microsoft.com/office/powerpoint/2010/main" val="41654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3"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実施体制</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11</a:t>
            </a:fld>
            <a:endParaRPr lang="en-US" altLang="ja-JP">
              <a:solidFill>
                <a:srgbClr val="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1942784648"/>
              </p:ext>
            </p:extLst>
          </p:nvPr>
        </p:nvGraphicFramePr>
        <p:xfrm>
          <a:off x="112112" y="990899"/>
          <a:ext cx="5795931" cy="2784792"/>
        </p:xfrm>
        <a:graphic>
          <a:graphicData uri="http://schemas.openxmlformats.org/drawingml/2006/table">
            <a:tbl>
              <a:tblPr firstRow="1" bandRow="1">
                <a:tableStyleId>{073A0DAA-6AF3-43AB-8588-CEC1D06C72B9}</a:tableStyleId>
              </a:tblPr>
              <a:tblGrid>
                <a:gridCol w="1866851">
                  <a:extLst>
                    <a:ext uri="{9D8B030D-6E8A-4147-A177-3AD203B41FA5}">
                      <a16:colId xmlns:a16="http://schemas.microsoft.com/office/drawing/2014/main" val="1554784241"/>
                    </a:ext>
                  </a:extLst>
                </a:gridCol>
                <a:gridCol w="3929080">
                  <a:extLst>
                    <a:ext uri="{9D8B030D-6E8A-4147-A177-3AD203B41FA5}">
                      <a16:colId xmlns:a16="http://schemas.microsoft.com/office/drawing/2014/main" val="1009877257"/>
                    </a:ext>
                  </a:extLst>
                </a:gridCol>
              </a:tblGrid>
              <a:tr h="431447">
                <a:tc>
                  <a:txBody>
                    <a:bodyPr/>
                    <a:lstStyle/>
                    <a:p>
                      <a:pPr algn="ctr"/>
                      <a:r>
                        <a:rPr kumimoji="1" lang="ja-JP" altLang="en-US" sz="1600" dirty="0">
                          <a:latin typeface="Meiryo UI" panose="020B0604030504040204" pitchFamily="50" charset="-128"/>
                          <a:ea typeface="Meiryo UI" panose="020B0604030504040204" pitchFamily="50" charset="-128"/>
                        </a:rPr>
                        <a:t>参加者</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dirty="0">
                          <a:latin typeface="Meiryo UI" panose="020B0604030504040204" pitchFamily="50" charset="-128"/>
                          <a:ea typeface="Meiryo UI" panose="020B0604030504040204" pitchFamily="50" charset="-128"/>
                        </a:rPr>
                        <a:t>役割</a:t>
                      </a:r>
                      <a:endParaRPr kumimoji="1" lang="en-US" altLang="ja-JP" sz="16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470669">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470669">
                <a:tc>
                  <a:txBody>
                    <a:bodyPr/>
                    <a:lstStyle/>
                    <a:p>
                      <a:endParaRPr kumimoji="1" lang="en-US" altLang="ja-JP"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470669">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470669">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470669">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bl>
          </a:graphicData>
        </a:graphic>
      </p:graphicFrame>
      <p:sp>
        <p:nvSpPr>
          <p:cNvPr id="14" name="Rectangle 11">
            <a:extLst>
              <a:ext uri="{FF2B5EF4-FFF2-40B4-BE49-F238E27FC236}">
                <a16:creationId xmlns:a16="http://schemas.microsoft.com/office/drawing/2014/main" id="{05F68A1C-1509-45BF-98EF-A2D7F5AC649A}"/>
              </a:ext>
            </a:extLst>
          </p:cNvPr>
          <p:cNvSpPr/>
          <p:nvPr/>
        </p:nvSpPr>
        <p:spPr>
          <a:xfrm>
            <a:off x="6198918" y="1130566"/>
            <a:ext cx="5843545" cy="2684975"/>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9" name="object 7"/>
          <p:cNvSpPr txBox="1">
            <a:spLocks/>
          </p:cNvSpPr>
          <p:nvPr/>
        </p:nvSpPr>
        <p:spPr>
          <a:xfrm>
            <a:off x="112113" y="6126905"/>
            <a:ext cx="11874147"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■計画に参加する</a:t>
            </a:r>
            <a:r>
              <a:rPr lang="ja-JP" altLang="en-US" sz="1400" dirty="0" smtClean="0"/>
              <a:t>個別事</a:t>
            </a:r>
            <a:r>
              <a:rPr lang="ja-JP" altLang="en-US" sz="1400" dirty="0"/>
              <a:t>業者と、</a:t>
            </a:r>
            <a:r>
              <a:rPr lang="ja-JP" altLang="en-US" sz="1400" dirty="0" smtClean="0"/>
              <a:t>それぞれの</a:t>
            </a:r>
            <a:r>
              <a:rPr lang="ja-JP" altLang="en-US" sz="1400" dirty="0"/>
              <a:t>役割について記載してください。</a:t>
            </a:r>
            <a:endParaRPr lang="en-US" altLang="ja-JP" sz="1400" dirty="0"/>
          </a:p>
          <a:p>
            <a:pPr marL="0" indent="0">
              <a:lnSpc>
                <a:spcPts val="800"/>
              </a:lnSpc>
              <a:buNone/>
            </a:pPr>
            <a:r>
              <a:rPr lang="ja-JP" altLang="en-US" sz="1400" dirty="0"/>
              <a:t>■継続的</a:t>
            </a:r>
            <a:r>
              <a:rPr lang="ja-JP" altLang="en-US" sz="1400" dirty="0" smtClean="0"/>
              <a:t>な</a:t>
            </a:r>
            <a:r>
              <a:rPr lang="ja-JP" altLang="en-US" sz="1400" dirty="0"/>
              <a:t>事業</a:t>
            </a:r>
            <a:r>
              <a:rPr lang="ja-JP" altLang="en-US" sz="1400" dirty="0" smtClean="0"/>
              <a:t>推進</a:t>
            </a:r>
            <a:r>
              <a:rPr lang="ja-JP" altLang="en-US" sz="1400" dirty="0"/>
              <a:t>に向けた組織体制の中で工夫されている点を記載してください。</a:t>
            </a:r>
          </a:p>
        </p:txBody>
      </p:sp>
      <p:sp>
        <p:nvSpPr>
          <p:cNvPr id="12" name="正方形/長方形 11"/>
          <p:cNvSpPr/>
          <p:nvPr/>
        </p:nvSpPr>
        <p:spPr>
          <a:xfrm>
            <a:off x="112112" y="56504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5" name="正方形/長方形 14"/>
          <p:cNvSpPr/>
          <p:nvPr/>
        </p:nvSpPr>
        <p:spPr>
          <a:xfrm>
            <a:off x="114100" y="5650450"/>
            <a:ext cx="11985532"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Rectangle 12">
            <a:extLst>
              <a:ext uri="{FF2B5EF4-FFF2-40B4-BE49-F238E27FC236}">
                <a16:creationId xmlns:a16="http://schemas.microsoft.com/office/drawing/2014/main" id="{32E2B3D7-9979-40E9-A4C8-81EA6EF6F599}"/>
              </a:ext>
            </a:extLst>
          </p:cNvPr>
          <p:cNvSpPr/>
          <p:nvPr/>
        </p:nvSpPr>
        <p:spPr>
          <a:xfrm>
            <a:off x="9349563" y="0"/>
            <a:ext cx="2842437"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）全体計</a:t>
            </a:r>
            <a:r>
              <a:rPr lang="ja-JP" altLang="en-US" b="1" dirty="0" smtClean="0">
                <a:latin typeface="游ゴシック" panose="020B0400000000000000" pitchFamily="50" charset="-128"/>
                <a:ea typeface="游ゴシック" panose="020B0400000000000000" pitchFamily="50" charset="-128"/>
                <a:cs typeface="メイリオ"/>
              </a:rPr>
              <a:t>画</a:t>
            </a:r>
            <a:endParaRPr lang="ja-JP" altLang="en-US" b="1" dirty="0">
              <a:latin typeface="游ゴシック" panose="020B0400000000000000" pitchFamily="50" charset="-128"/>
              <a:ea typeface="游ゴシック" panose="020B0400000000000000" pitchFamily="50" charset="-128"/>
              <a:cs typeface="メイリオ"/>
            </a:endParaRPr>
          </a:p>
        </p:txBody>
      </p:sp>
      <p:sp>
        <p:nvSpPr>
          <p:cNvPr id="18" name="正方形/長方形 17">
            <a:extLst>
              <a:ext uri="{FF2B5EF4-FFF2-40B4-BE49-F238E27FC236}">
                <a16:creationId xmlns:a16="http://schemas.microsoft.com/office/drawing/2014/main" id="{56EB6ED4-8BFE-4823-8A76-D79C100B7AF0}"/>
              </a:ext>
            </a:extLst>
          </p:cNvPr>
          <p:cNvSpPr/>
          <p:nvPr/>
        </p:nvSpPr>
        <p:spPr>
          <a:xfrm>
            <a:off x="6098876" y="809052"/>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＜体制図＞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56EB6ED4-8BFE-4823-8A76-D79C100B7AF0}"/>
              </a:ext>
            </a:extLst>
          </p:cNvPr>
          <p:cNvSpPr/>
          <p:nvPr/>
        </p:nvSpPr>
        <p:spPr>
          <a:xfrm>
            <a:off x="112112" y="3958408"/>
            <a:ext cx="4888199"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＜体制理由及び想定されるシナジー効果＞</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Rectangle 11">
            <a:extLst>
              <a:ext uri="{FF2B5EF4-FFF2-40B4-BE49-F238E27FC236}">
                <a16:creationId xmlns:a16="http://schemas.microsoft.com/office/drawing/2014/main" id="{05F68A1C-1509-45BF-98EF-A2D7F5AC649A}"/>
              </a:ext>
            </a:extLst>
          </p:cNvPr>
          <p:cNvSpPr/>
          <p:nvPr/>
        </p:nvSpPr>
        <p:spPr>
          <a:xfrm>
            <a:off x="112112" y="4274685"/>
            <a:ext cx="11930352" cy="1166278"/>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401290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2" y="25898"/>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県事業の活用</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12</a:t>
            </a:fld>
            <a:endParaRPr lang="en-US" altLang="ja-JP">
              <a:solidFill>
                <a:srgbClr val="000000"/>
              </a:solidFill>
            </a:endParaRPr>
          </a:p>
        </p:txBody>
      </p:sp>
      <p:sp>
        <p:nvSpPr>
          <p:cNvPr id="5" name="object 7"/>
          <p:cNvSpPr txBox="1">
            <a:spLocks/>
          </p:cNvSpPr>
          <p:nvPr/>
        </p:nvSpPr>
        <p:spPr>
          <a:xfrm>
            <a:off x="167837" y="6095357"/>
            <a:ext cx="12024163"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■地域まるごとホテル＠三浦半島事業以外の県事業の活用を確認するため</a:t>
            </a:r>
            <a:r>
              <a:rPr lang="ja-JP" altLang="en-US" sz="1400" dirty="0" smtClean="0"/>
              <a:t>、県の補助</a:t>
            </a:r>
            <a:r>
              <a:rPr lang="ja-JP" altLang="en-US" sz="1400" dirty="0"/>
              <a:t>金や事業、県主催の講座の受講等について記載してください。（過去の実績も可）</a:t>
            </a:r>
            <a:endParaRPr lang="en-US" altLang="ja-JP" sz="1400" dirty="0"/>
          </a:p>
          <a:p>
            <a:pPr marL="0" indent="0">
              <a:lnSpc>
                <a:spcPts val="800"/>
              </a:lnSpc>
              <a:buNone/>
            </a:pPr>
            <a:r>
              <a:rPr lang="ja-JP" altLang="en-US" sz="1400" dirty="0" smtClean="0"/>
              <a:t>■参加事業者すべての状況について記載</a:t>
            </a:r>
            <a:r>
              <a:rPr lang="ja-JP" altLang="en-US" sz="1400" dirty="0"/>
              <a:t>してください。</a:t>
            </a:r>
          </a:p>
        </p:txBody>
      </p:sp>
      <p:sp>
        <p:nvSpPr>
          <p:cNvPr id="6" name="正方形/長方形 5"/>
          <p:cNvSpPr/>
          <p:nvPr/>
        </p:nvSpPr>
        <p:spPr>
          <a:xfrm>
            <a:off x="118147" y="5601343"/>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7" name="正方形/長方形 6"/>
          <p:cNvSpPr/>
          <p:nvPr/>
        </p:nvSpPr>
        <p:spPr>
          <a:xfrm>
            <a:off x="120134" y="5599633"/>
            <a:ext cx="11985532" cy="909811"/>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Rectangle 11">
            <a:extLst>
              <a:ext uri="{FF2B5EF4-FFF2-40B4-BE49-F238E27FC236}">
                <a16:creationId xmlns:a16="http://schemas.microsoft.com/office/drawing/2014/main" id="{05F68A1C-1509-45BF-98EF-A2D7F5AC649A}"/>
              </a:ext>
            </a:extLst>
          </p:cNvPr>
          <p:cNvSpPr/>
          <p:nvPr/>
        </p:nvSpPr>
        <p:spPr>
          <a:xfrm>
            <a:off x="112113" y="863933"/>
            <a:ext cx="11987519" cy="464737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1"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Tree>
    <p:extLst>
      <p:ext uri="{BB962C8B-B14F-4D97-AF65-F5344CB8AC3E}">
        <p14:creationId xmlns:p14="http://schemas.microsoft.com/office/powerpoint/2010/main" val="2905080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2" y="25898"/>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地域の受け止め</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13</a:t>
            </a:fld>
            <a:endParaRPr lang="en-US" altLang="ja-JP">
              <a:solidFill>
                <a:srgbClr val="000000"/>
              </a:solidFill>
            </a:endParaRPr>
          </a:p>
        </p:txBody>
      </p:sp>
      <p:sp>
        <p:nvSpPr>
          <p:cNvPr id="5" name="object 7"/>
          <p:cNvSpPr txBox="1">
            <a:spLocks/>
          </p:cNvSpPr>
          <p:nvPr/>
        </p:nvSpPr>
        <p:spPr>
          <a:xfrm>
            <a:off x="161803" y="5833677"/>
            <a:ext cx="11874147"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■地域の受け止めには、地域（地域住民、商店街、市町や商工会・商工会議所等）からの理解を得るために実施した取組を記載してください。また、地域の方の受け止</a:t>
            </a:r>
            <a:endParaRPr lang="en-US" altLang="ja-JP" sz="1400" dirty="0" smtClean="0"/>
          </a:p>
          <a:p>
            <a:pPr marL="0" indent="0">
              <a:lnSpc>
                <a:spcPts val="800"/>
              </a:lnSpc>
              <a:buNone/>
            </a:pPr>
            <a:r>
              <a:rPr lang="ja-JP" altLang="en-US" sz="1400" dirty="0"/>
              <a:t>　</a:t>
            </a:r>
            <a:r>
              <a:rPr lang="ja-JP" altLang="en-US" sz="1400" dirty="0" smtClean="0"/>
              <a:t> </a:t>
            </a:r>
            <a:r>
              <a:rPr lang="ja-JP" altLang="en-US" sz="1400" dirty="0" err="1" smtClean="0"/>
              <a:t>めも</a:t>
            </a:r>
            <a:r>
              <a:rPr lang="ja-JP" altLang="en-US" sz="1400" dirty="0" smtClean="0"/>
              <a:t>具体的に記載してください。</a:t>
            </a:r>
            <a:endParaRPr lang="en-US" altLang="ja-JP" sz="1400" dirty="0" smtClean="0"/>
          </a:p>
          <a:p>
            <a:pPr marL="0" indent="0">
              <a:lnSpc>
                <a:spcPts val="800"/>
              </a:lnSpc>
              <a:buNone/>
            </a:pPr>
            <a:r>
              <a:rPr lang="ja-JP" altLang="en-US" sz="1400" dirty="0" smtClean="0"/>
              <a:t>■市町及び商工会・商工会議所との連動する取組は、事務局からも適宜アドバイスを行う場合がありますので、ご承知おきください。</a:t>
            </a:r>
            <a:endParaRPr lang="en-US" altLang="ja-JP" sz="1400" dirty="0"/>
          </a:p>
        </p:txBody>
      </p:sp>
      <p:sp>
        <p:nvSpPr>
          <p:cNvPr id="6" name="正方形/長方形 5"/>
          <p:cNvSpPr/>
          <p:nvPr/>
        </p:nvSpPr>
        <p:spPr>
          <a:xfrm>
            <a:off x="112113" y="53509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7" name="正方形/長方形 6"/>
          <p:cNvSpPr/>
          <p:nvPr/>
        </p:nvSpPr>
        <p:spPr>
          <a:xfrm>
            <a:off x="114100" y="5349240"/>
            <a:ext cx="11985532" cy="12184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Rectangle 11">
            <a:extLst>
              <a:ext uri="{FF2B5EF4-FFF2-40B4-BE49-F238E27FC236}">
                <a16:creationId xmlns:a16="http://schemas.microsoft.com/office/drawing/2014/main" id="{05F68A1C-1509-45BF-98EF-A2D7F5AC649A}"/>
              </a:ext>
            </a:extLst>
          </p:cNvPr>
          <p:cNvSpPr/>
          <p:nvPr/>
        </p:nvSpPr>
        <p:spPr>
          <a:xfrm>
            <a:off x="98122" y="1082123"/>
            <a:ext cx="11987519" cy="187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 name="Rectangle 11">
            <a:extLst>
              <a:ext uri="{FF2B5EF4-FFF2-40B4-BE49-F238E27FC236}">
                <a16:creationId xmlns:a16="http://schemas.microsoft.com/office/drawing/2014/main" id="{115382A0-382E-8079-E6D6-705F1C1753D9}"/>
              </a:ext>
            </a:extLst>
          </p:cNvPr>
          <p:cNvSpPr/>
          <p:nvPr/>
        </p:nvSpPr>
        <p:spPr>
          <a:xfrm>
            <a:off x="98122" y="3343226"/>
            <a:ext cx="11987519" cy="187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4" name="タイトル 1">
            <a:extLst>
              <a:ext uri="{FF2B5EF4-FFF2-40B4-BE49-F238E27FC236}">
                <a16:creationId xmlns:a16="http://schemas.microsoft.com/office/drawing/2014/main" id="{7DD00ED0-62F9-625E-03E9-1CB0AA28401F}"/>
              </a:ext>
            </a:extLst>
          </p:cNvPr>
          <p:cNvSpPr txBox="1">
            <a:spLocks/>
          </p:cNvSpPr>
          <p:nvPr/>
        </p:nvSpPr>
        <p:spPr>
          <a:xfrm>
            <a:off x="112113" y="3025406"/>
            <a:ext cx="9686166"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stStyle>
          <a:p>
            <a:r>
              <a:rPr lang="ja-JP" altLang="en-US" dirty="0" smtClean="0"/>
              <a:t>＜市町</a:t>
            </a:r>
            <a:r>
              <a:rPr lang="ja-JP" altLang="en-US" dirty="0"/>
              <a:t>及び商工会・商工会議所との連動する</a:t>
            </a:r>
            <a:r>
              <a:rPr lang="ja-JP" altLang="en-US" dirty="0" smtClean="0"/>
              <a:t>取組＞</a:t>
            </a:r>
            <a:endParaRPr lang="ja-JP" altLang="en-US" dirty="0"/>
          </a:p>
        </p:txBody>
      </p:sp>
      <p:sp>
        <p:nvSpPr>
          <p:cNvPr id="12" name="タイトル 1">
            <a:extLst>
              <a:ext uri="{FF2B5EF4-FFF2-40B4-BE49-F238E27FC236}">
                <a16:creationId xmlns:a16="http://schemas.microsoft.com/office/drawing/2014/main" id="{40601DBE-BD84-7DD5-4E17-8F5EB1EB6BA8}"/>
              </a:ext>
            </a:extLst>
          </p:cNvPr>
          <p:cNvSpPr txBox="1">
            <a:spLocks/>
          </p:cNvSpPr>
          <p:nvPr/>
        </p:nvSpPr>
        <p:spPr>
          <a:xfrm>
            <a:off x="112113" y="758697"/>
            <a:ext cx="9686166" cy="37516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a:defRPr lang="ja-JP"/>
            </a:defPPr>
            <a:lvl1pPr>
              <a:lnSpc>
                <a:spcPct val="150000"/>
              </a:lnSpc>
              <a:buClr>
                <a:schemeClr val="accent1"/>
              </a:buClr>
              <a:defRPr sz="1600" b="1">
                <a:solidFill>
                  <a:schemeClr val="tx1">
                    <a:lumMod val="75000"/>
                    <a:lumOff val="25000"/>
                  </a:schemeClr>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dirty="0" smtClean="0"/>
              <a:t>＜地域</a:t>
            </a:r>
            <a:r>
              <a:rPr lang="ja-JP" altLang="en-US" dirty="0"/>
              <a:t>の受け止め（地域向けの主な取組等</a:t>
            </a:r>
            <a:r>
              <a:rPr lang="ja-JP" altLang="en-US" dirty="0" smtClean="0"/>
              <a:t>）＞</a:t>
            </a:r>
            <a:endParaRPr lang="ja-JP" altLang="en-US" dirty="0"/>
          </a:p>
        </p:txBody>
      </p:sp>
      <p:sp>
        <p:nvSpPr>
          <p:cNvPr id="14"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Tree>
    <p:extLst>
      <p:ext uri="{BB962C8B-B14F-4D97-AF65-F5344CB8AC3E}">
        <p14:creationId xmlns:p14="http://schemas.microsoft.com/office/powerpoint/2010/main" val="3476514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14</a:t>
            </a:fld>
            <a:endParaRPr lang="en-US" altLang="ja-JP">
              <a:solidFill>
                <a:srgbClr val="000000"/>
              </a:solidFill>
            </a:endParaRPr>
          </a:p>
        </p:txBody>
      </p:sp>
      <p:sp>
        <p:nvSpPr>
          <p:cNvPr id="5" name="テキスト ボックス 4"/>
          <p:cNvSpPr txBox="1"/>
          <p:nvPr/>
        </p:nvSpPr>
        <p:spPr bwMode="gray">
          <a:xfrm>
            <a:off x="2144973" y="3013502"/>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（様式２）個別事業計画</a:t>
            </a:r>
            <a:endParaRPr kumimoji="1" lang="en-US" altLang="ja-JP" sz="4800" b="1" dirty="0">
              <a:solidFill>
                <a:srgbClr val="1D6FA9"/>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746124" y="126124"/>
            <a:ext cx="4288221"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4108651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個別事業一覧（補助事業含む）</a:t>
            </a:r>
          </a:p>
        </p:txBody>
      </p:sp>
      <p:sp>
        <p:nvSpPr>
          <p:cNvPr id="3" name="スライド番号プレースホルダー 2"/>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15</a:t>
            </a:fld>
            <a:endParaRPr lang="en-US" altLang="ja-JP">
              <a:solidFill>
                <a:srgbClr val="000000"/>
              </a:solidFill>
            </a:endParaRPr>
          </a:p>
        </p:txBody>
      </p:sp>
      <p:sp>
        <p:nvSpPr>
          <p:cNvPr id="4" name="Rectangle 12">
            <a:extLst>
              <a:ext uri="{FF2B5EF4-FFF2-40B4-BE49-F238E27FC236}">
                <a16:creationId xmlns:a16="http://schemas.microsoft.com/office/drawing/2014/main" id="{32E2B3D7-9979-40E9-A4C8-81EA6EF6F599}"/>
              </a:ext>
            </a:extLst>
          </p:cNvPr>
          <p:cNvSpPr/>
          <p:nvPr/>
        </p:nvSpPr>
        <p:spPr>
          <a:xfrm>
            <a:off x="8665029" y="0"/>
            <a:ext cx="3526971"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latin typeface="游ゴシック" panose="020B0400000000000000" pitchFamily="50" charset="-128"/>
                <a:ea typeface="游ゴシック" panose="020B0400000000000000" pitchFamily="50" charset="-128"/>
                <a:cs typeface="メイリオ"/>
              </a:rPr>
              <a:t>個別</a:t>
            </a:r>
            <a:r>
              <a:rPr lang="ja-JP" altLang="en-US" b="1" dirty="0" smtClean="0">
                <a:latin typeface="游ゴシック" panose="020B0400000000000000" pitchFamily="50" charset="-128"/>
                <a:ea typeface="游ゴシック" panose="020B0400000000000000" pitchFamily="50" charset="-128"/>
                <a:cs typeface="メイリオ"/>
              </a:rPr>
              <a:t>事業計画一覧</a:t>
            </a:r>
            <a:endParaRPr lang="ja-JP" altLang="en-US" b="1" dirty="0">
              <a:latin typeface="游ゴシック" panose="020B0400000000000000" pitchFamily="50" charset="-128"/>
              <a:ea typeface="游ゴシック" panose="020B0400000000000000" pitchFamily="50" charset="-128"/>
              <a:cs typeface="メイリオ"/>
            </a:endParaRPr>
          </a:p>
        </p:txBody>
      </p:sp>
      <p:sp>
        <p:nvSpPr>
          <p:cNvPr id="17" name="object 7"/>
          <p:cNvSpPr txBox="1">
            <a:spLocks/>
          </p:cNvSpPr>
          <p:nvPr/>
        </p:nvSpPr>
        <p:spPr>
          <a:xfrm>
            <a:off x="236002" y="5528011"/>
            <a:ext cx="7884931" cy="922716"/>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■補助事業を含む地域まるごとホテル事業として、エリア内で実施する事業をすべて記載してください。</a:t>
            </a:r>
            <a:endParaRPr lang="en-US" altLang="ja-JP" sz="1400" dirty="0"/>
          </a:p>
          <a:p>
            <a:pPr marL="0" indent="0">
              <a:lnSpc>
                <a:spcPts val="800"/>
              </a:lnSpc>
              <a:buNone/>
            </a:pPr>
            <a:r>
              <a:rPr lang="ja-JP" altLang="en-US" sz="1400" dirty="0"/>
              <a:t>■実施事業者が複数いる場合には、代表者を記載してください。</a:t>
            </a:r>
            <a:endParaRPr lang="en-US" altLang="ja-JP" sz="1400" dirty="0"/>
          </a:p>
          <a:p>
            <a:pPr marL="0" indent="0">
              <a:lnSpc>
                <a:spcPts val="800"/>
              </a:lnSpc>
              <a:buNone/>
            </a:pPr>
            <a:r>
              <a:rPr lang="ja-JP" altLang="en-US" sz="1400" dirty="0"/>
              <a:t>■種別には「宿泊事業者」、「飲食事業者」、「その他事業者」を記載してください。</a:t>
            </a:r>
            <a:endParaRPr lang="en-US" altLang="ja-JP" sz="1400" dirty="0"/>
          </a:p>
          <a:p>
            <a:pPr marL="0" indent="0">
              <a:lnSpc>
                <a:spcPts val="800"/>
              </a:lnSpc>
              <a:buNone/>
            </a:pPr>
            <a:r>
              <a:rPr lang="ja-JP" altLang="en-US" sz="1400" dirty="0"/>
              <a:t>■補助の有無は、「〇」</a:t>
            </a:r>
            <a:r>
              <a:rPr lang="en-US" altLang="ja-JP" sz="1400" dirty="0"/>
              <a:t>or</a:t>
            </a:r>
            <a:r>
              <a:rPr lang="ja-JP" altLang="en-US" sz="1400" dirty="0"/>
              <a:t>「</a:t>
            </a:r>
            <a:r>
              <a:rPr lang="en-US" altLang="ja-JP" sz="1400" dirty="0"/>
              <a:t>×</a:t>
            </a:r>
            <a:r>
              <a:rPr lang="ja-JP" altLang="en-US" sz="1400" dirty="0"/>
              <a:t>」で記載してください。</a:t>
            </a:r>
            <a:endParaRPr lang="en-US" altLang="ja-JP" sz="1400" dirty="0"/>
          </a:p>
        </p:txBody>
      </p:sp>
      <p:sp>
        <p:nvSpPr>
          <p:cNvPr id="18" name="正方形/長方形 17"/>
          <p:cNvSpPr/>
          <p:nvPr/>
        </p:nvSpPr>
        <p:spPr>
          <a:xfrm>
            <a:off x="236002" y="5051557"/>
            <a:ext cx="11732663"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9" name="正方形/長方形 18"/>
          <p:cNvSpPr/>
          <p:nvPr/>
        </p:nvSpPr>
        <p:spPr>
          <a:xfrm>
            <a:off x="237989" y="5051556"/>
            <a:ext cx="11744424" cy="1457888"/>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56EB6ED4-8BFE-4823-8A76-D79C100B7AF0}"/>
              </a:ext>
            </a:extLst>
          </p:cNvPr>
          <p:cNvSpPr/>
          <p:nvPr/>
        </p:nvSpPr>
        <p:spPr>
          <a:xfrm>
            <a:off x="236002" y="801060"/>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＜個別事業一覧（補助事業含む）＞</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608143295"/>
              </p:ext>
            </p:extLst>
          </p:nvPr>
        </p:nvGraphicFramePr>
        <p:xfrm>
          <a:off x="236002" y="1124848"/>
          <a:ext cx="11732663" cy="3733163"/>
        </p:xfrm>
        <a:graphic>
          <a:graphicData uri="http://schemas.openxmlformats.org/drawingml/2006/table">
            <a:tbl>
              <a:tblPr firstRow="1" bandRow="1">
                <a:tableStyleId>{073A0DAA-6AF3-43AB-8588-CEC1D06C72B9}</a:tableStyleId>
              </a:tblPr>
              <a:tblGrid>
                <a:gridCol w="486003">
                  <a:extLst>
                    <a:ext uri="{9D8B030D-6E8A-4147-A177-3AD203B41FA5}">
                      <a16:colId xmlns:a16="http://schemas.microsoft.com/office/drawing/2014/main" val="1554784241"/>
                    </a:ext>
                  </a:extLst>
                </a:gridCol>
                <a:gridCol w="4126157">
                  <a:extLst>
                    <a:ext uri="{9D8B030D-6E8A-4147-A177-3AD203B41FA5}">
                      <a16:colId xmlns:a16="http://schemas.microsoft.com/office/drawing/2014/main" val="1009877257"/>
                    </a:ext>
                  </a:extLst>
                </a:gridCol>
                <a:gridCol w="3135629">
                  <a:extLst>
                    <a:ext uri="{9D8B030D-6E8A-4147-A177-3AD203B41FA5}">
                      <a16:colId xmlns:a16="http://schemas.microsoft.com/office/drawing/2014/main" val="4210170280"/>
                    </a:ext>
                  </a:extLst>
                </a:gridCol>
                <a:gridCol w="2710456">
                  <a:extLst>
                    <a:ext uri="{9D8B030D-6E8A-4147-A177-3AD203B41FA5}">
                      <a16:colId xmlns:a16="http://schemas.microsoft.com/office/drawing/2014/main" val="496094452"/>
                    </a:ext>
                  </a:extLst>
                </a:gridCol>
                <a:gridCol w="1274418">
                  <a:extLst>
                    <a:ext uri="{9D8B030D-6E8A-4147-A177-3AD203B41FA5}">
                      <a16:colId xmlns:a16="http://schemas.microsoft.com/office/drawing/2014/main" val="2865017379"/>
                    </a:ext>
                  </a:extLst>
                </a:gridCol>
              </a:tblGrid>
              <a:tr h="380363">
                <a:tc>
                  <a:txBody>
                    <a:bodyPr/>
                    <a:lstStyle/>
                    <a:p>
                      <a:pPr algn="ctr"/>
                      <a:r>
                        <a:rPr kumimoji="1" lang="ja-JP" altLang="en-US" sz="1600" b="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事業名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実施事業者</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種別</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補助の有無</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１</a:t>
                      </a:r>
                      <a:endParaRPr kumimoji="1" lang="en-US" altLang="ja-JP"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４</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６</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1832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868472"/>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678474"/>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4846311"/>
                  </a:ext>
                </a:extLst>
              </a:tr>
              <a:tr h="306183">
                <a:tc>
                  <a:txBody>
                    <a:bodyPr/>
                    <a:lstStyle/>
                    <a:p>
                      <a:pPr algn="ctr"/>
                      <a:r>
                        <a:rPr kumimoji="1" lang="en-US" altLang="ja-JP" sz="1600" b="0" dirty="0">
                          <a:latin typeface="Meiryo UI" panose="020B0604030504040204" pitchFamily="50" charset="-128"/>
                          <a:ea typeface="Meiryo UI" panose="020B0604030504040204" pitchFamily="50" charset="-128"/>
                        </a:rPr>
                        <a:t>10</a:t>
                      </a: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4983112"/>
                  </a:ext>
                </a:extLst>
              </a:tr>
            </a:tbl>
          </a:graphicData>
        </a:graphic>
      </p:graphicFrame>
    </p:spTree>
    <p:extLst>
      <p:ext uri="{BB962C8B-B14F-4D97-AF65-F5344CB8AC3E}">
        <p14:creationId xmlns:p14="http://schemas.microsoft.com/office/powerpoint/2010/main" val="1809565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宿泊事業者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16</a:t>
            </a:fld>
            <a:endParaRPr lang="en-US" altLang="ja-JP">
              <a:solidFill>
                <a:srgbClr val="000000"/>
              </a:solidFill>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98120" y="1111003"/>
            <a:ext cx="11833859" cy="8186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24" name="正方形/長方形 23">
            <a:extLst>
              <a:ext uri="{FF2B5EF4-FFF2-40B4-BE49-F238E27FC236}">
                <a16:creationId xmlns:a16="http://schemas.microsoft.com/office/drawing/2014/main" id="{56EB6ED4-8BFE-4823-8A76-D79C100B7AF0}"/>
              </a:ext>
            </a:extLst>
          </p:cNvPr>
          <p:cNvSpPr/>
          <p:nvPr/>
        </p:nvSpPr>
        <p:spPr>
          <a:xfrm>
            <a:off x="5845299" y="2005815"/>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＜個別事業内容＞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Rectangle 11">
            <a:extLst>
              <a:ext uri="{FF2B5EF4-FFF2-40B4-BE49-F238E27FC236}">
                <a16:creationId xmlns:a16="http://schemas.microsoft.com/office/drawing/2014/main" id="{05F68A1C-1509-45BF-98EF-A2D7F5AC649A}"/>
              </a:ext>
            </a:extLst>
          </p:cNvPr>
          <p:cNvSpPr/>
          <p:nvPr/>
        </p:nvSpPr>
        <p:spPr>
          <a:xfrm>
            <a:off x="5845299" y="2372039"/>
            <a:ext cx="6186680" cy="418870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2" name="正方形/長方形 21">
            <a:extLst>
              <a:ext uri="{FF2B5EF4-FFF2-40B4-BE49-F238E27FC236}">
                <a16:creationId xmlns:a16="http://schemas.microsoft.com/office/drawing/2014/main" id="{56EB6ED4-8BFE-4823-8A76-D79C100B7AF0}"/>
              </a:ext>
            </a:extLst>
          </p:cNvPr>
          <p:cNvSpPr/>
          <p:nvPr/>
        </p:nvSpPr>
        <p:spPr>
          <a:xfrm>
            <a:off x="186547" y="205115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＜施設紹介＞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Rectangle 11">
            <a:extLst>
              <a:ext uri="{FF2B5EF4-FFF2-40B4-BE49-F238E27FC236}">
                <a16:creationId xmlns:a16="http://schemas.microsoft.com/office/drawing/2014/main" id="{05F68A1C-1509-45BF-98EF-A2D7F5AC649A}"/>
              </a:ext>
            </a:extLst>
          </p:cNvPr>
          <p:cNvSpPr/>
          <p:nvPr/>
        </p:nvSpPr>
        <p:spPr>
          <a:xfrm>
            <a:off x="198120" y="2372041"/>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sp>
        <p:nvSpPr>
          <p:cNvPr id="15" name="正方形/長方形 14">
            <a:extLst>
              <a:ext uri="{FF2B5EF4-FFF2-40B4-BE49-F238E27FC236}">
                <a16:creationId xmlns:a16="http://schemas.microsoft.com/office/drawing/2014/main" id="{56EB6ED4-8BFE-4823-8A76-D79C100B7AF0}"/>
              </a:ext>
            </a:extLst>
          </p:cNvPr>
          <p:cNvSpPr/>
          <p:nvPr/>
        </p:nvSpPr>
        <p:spPr>
          <a:xfrm>
            <a:off x="176019" y="428244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＜コンセプトとの整合性＞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1497189" y="2070060"/>
            <a:ext cx="3067430"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写真等を用いて施設の特徴等を記載すること</a:t>
            </a:r>
          </a:p>
        </p:txBody>
      </p:sp>
      <p:sp>
        <p:nvSpPr>
          <p:cNvPr id="21" name="Rectangle 11">
            <a:extLst>
              <a:ext uri="{FF2B5EF4-FFF2-40B4-BE49-F238E27FC236}">
                <a16:creationId xmlns:a16="http://schemas.microsoft.com/office/drawing/2014/main" id="{05F68A1C-1509-45BF-98EF-A2D7F5AC649A}"/>
              </a:ext>
            </a:extLst>
          </p:cNvPr>
          <p:cNvSpPr/>
          <p:nvPr/>
        </p:nvSpPr>
        <p:spPr>
          <a:xfrm>
            <a:off x="186547" y="4650344"/>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315634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宿泊事業者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17</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70063510"/>
              </p:ext>
            </p:extLst>
          </p:nvPr>
        </p:nvGraphicFramePr>
        <p:xfrm>
          <a:off x="236001" y="1126871"/>
          <a:ext cx="11732663" cy="3991111"/>
        </p:xfrm>
        <a:graphic>
          <a:graphicData uri="http://schemas.openxmlformats.org/drawingml/2006/table">
            <a:tbl>
              <a:tblPr firstRow="1" bandRow="1">
                <a:tableStyleId>{073A0DAA-6AF3-43AB-8588-CEC1D06C72B9}</a:tableStyleId>
              </a:tblPr>
              <a:tblGrid>
                <a:gridCol w="2321418">
                  <a:extLst>
                    <a:ext uri="{9D8B030D-6E8A-4147-A177-3AD203B41FA5}">
                      <a16:colId xmlns:a16="http://schemas.microsoft.com/office/drawing/2014/main" val="1009877257"/>
                    </a:ext>
                  </a:extLst>
                </a:gridCol>
                <a:gridCol w="2535822">
                  <a:extLst>
                    <a:ext uri="{9D8B030D-6E8A-4147-A177-3AD203B41FA5}">
                      <a16:colId xmlns:a16="http://schemas.microsoft.com/office/drawing/2014/main" val="4210170280"/>
                    </a:ext>
                  </a:extLst>
                </a:gridCol>
                <a:gridCol w="3298953">
                  <a:extLst>
                    <a:ext uri="{9D8B030D-6E8A-4147-A177-3AD203B41FA5}">
                      <a16:colId xmlns:a16="http://schemas.microsoft.com/office/drawing/2014/main" val="496094452"/>
                    </a:ext>
                  </a:extLst>
                </a:gridCol>
                <a:gridCol w="3576470">
                  <a:extLst>
                    <a:ext uri="{9D8B030D-6E8A-4147-A177-3AD203B41FA5}">
                      <a16:colId xmlns:a16="http://schemas.microsoft.com/office/drawing/2014/main" val="2865017379"/>
                    </a:ext>
                  </a:extLst>
                </a:gridCol>
              </a:tblGrid>
              <a:tr h="709441">
                <a:tc>
                  <a:txBody>
                    <a:bodyPr/>
                    <a:lstStyle/>
                    <a:p>
                      <a:pPr algn="ctr"/>
                      <a:r>
                        <a:rPr kumimoji="1" lang="ja-JP" altLang="en-US" sz="1600" b="0" dirty="0">
                          <a:latin typeface="Meiryo UI" panose="020B0604030504040204" pitchFamily="50" charset="-128"/>
                          <a:ea typeface="Meiryo UI" panose="020B0604030504040204" pitchFamily="50" charset="-128"/>
                        </a:rPr>
                        <a:t>項目</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事業実施後</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smtClean="0">
                          <a:solidFill>
                            <a:schemeClr val="bg1"/>
                          </a:solidFill>
                          <a:latin typeface="Meiryo UI" panose="020B0604030504040204" pitchFamily="50" charset="-128"/>
                          <a:ea typeface="Meiryo UI" panose="020B0604030504040204" pitchFamily="50" charset="-128"/>
                        </a:rPr>
                        <a:t>補</a:t>
                      </a:r>
                      <a:r>
                        <a:rPr kumimoji="1" lang="ja-JP" altLang="en-US" sz="1600" b="0" kern="1200" dirty="0" smtClean="0">
                          <a:solidFill>
                            <a:schemeClr val="bg1"/>
                          </a:solidFill>
                          <a:latin typeface="Meiryo UI" panose="020B0604030504040204" pitchFamily="50" charset="-128"/>
                          <a:ea typeface="Meiryo UI" panose="020B0604030504040204" pitchFamily="50" charset="-128"/>
                          <a:cs typeface="+mn-cs"/>
                        </a:rPr>
                        <a:t>足</a:t>
                      </a:r>
                      <a:endParaRPr kumimoji="1" lang="en-US" altLang="ja-JP" sz="1600" b="0" kern="1200" dirty="0">
                        <a:solidFill>
                          <a:schemeClr val="bg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546945">
                <a:tc>
                  <a:txBody>
                    <a:bodyPr/>
                    <a:lstStyle/>
                    <a:p>
                      <a:pPr algn="ctr"/>
                      <a:r>
                        <a:rPr kumimoji="1" lang="ja-JP" altLang="en-US" sz="1400" b="0" dirty="0">
                          <a:latin typeface="Meiryo UI" panose="020B0604030504040204" pitchFamily="50" charset="-128"/>
                          <a:ea typeface="Meiryo UI" panose="020B0604030504040204" pitchFamily="50" charset="-128"/>
                        </a:rPr>
                        <a:t>１人あたり平均単価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546945">
                <a:tc>
                  <a:txBody>
                    <a:bodyPr/>
                    <a:lstStyle/>
                    <a:p>
                      <a:pPr marL="0" algn="ctr" defTabSz="914400" rtl="0" eaLnBrk="1" latinLnBrk="0" hangingPunct="1"/>
                      <a:r>
                        <a:rPr kumimoji="1" lang="ja-JP" altLang="en-US" sz="1400" b="0" kern="1200" dirty="0" smtClean="0">
                          <a:solidFill>
                            <a:schemeClr val="dk1"/>
                          </a:solidFill>
                          <a:latin typeface="Meiryo UI" panose="020B0604030504040204" pitchFamily="50" charset="-128"/>
                          <a:ea typeface="Meiryo UI" panose="020B0604030504040204" pitchFamily="50" charset="-128"/>
                          <a:cs typeface="+mn-cs"/>
                        </a:rPr>
                        <a:t>年間</a:t>
                      </a: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宿泊数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546945">
                <a:tc>
                  <a:txBody>
                    <a:bodyPr/>
                    <a:lstStyle/>
                    <a:p>
                      <a:pPr marL="0" algn="ctr" defTabSz="914400" rtl="0" eaLnBrk="1" latinLnBrk="0" hangingPunct="1"/>
                      <a:r>
                        <a:rPr kumimoji="1" lang="zh-TW" altLang="en-US" sz="1400" b="0" kern="1200" dirty="0">
                          <a:solidFill>
                            <a:schemeClr val="dk1"/>
                          </a:solidFill>
                          <a:latin typeface="Meiryo UI" panose="020B0604030504040204" pitchFamily="50" charset="-128"/>
                          <a:ea typeface="Meiryo UI" panose="020B0604030504040204" pitchFamily="50" charset="-128"/>
                          <a:cs typeface="+mn-cs"/>
                        </a:rPr>
                        <a:t>年間客室稼働率</a:t>
                      </a:r>
                      <a:endParaRPr kumimoji="1" lang="ja-JP" altLang="en-US" sz="1400" b="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546945">
                <a:tc>
                  <a:txBody>
                    <a:bodyPr/>
                    <a:lstStyle/>
                    <a:p>
                      <a:pPr marL="0" algn="ctr" defTabSz="914400" rtl="0" eaLnBrk="1" latinLnBrk="0" hangingPunct="1"/>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売上高</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546945">
                <a:tc>
                  <a:txBody>
                    <a:bodyPr/>
                    <a:lstStyle/>
                    <a:p>
                      <a:pPr marL="0" algn="ctr" defTabSz="914400" rtl="0" eaLnBrk="1" latinLnBrk="0" hangingPunct="1"/>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営業利益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546945">
                <a:tc>
                  <a:txBody>
                    <a:bodyPr/>
                    <a:lstStyle/>
                    <a:p>
                      <a:pPr marL="0" algn="ctr" defTabSz="914400" rtl="0" eaLnBrk="1" latinLnBrk="0" hangingPunct="1"/>
                      <a:r>
                        <a:rPr kumimoji="1" lang="ja-JP" altLang="en-US" sz="1400" b="0" kern="1200" dirty="0" smtClean="0">
                          <a:solidFill>
                            <a:schemeClr val="dk1"/>
                          </a:solidFill>
                          <a:latin typeface="Meiryo UI" panose="020B0604030504040204" pitchFamily="50" charset="-128"/>
                          <a:ea typeface="Meiryo UI" panose="020B0604030504040204" pitchFamily="50" charset="-128"/>
                          <a:cs typeface="+mn-cs"/>
                        </a:rPr>
                        <a:t>税引前</a:t>
                      </a: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当期純利益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18323"/>
                  </a:ext>
                </a:extLst>
              </a:tr>
            </a:tbl>
          </a:graphicData>
        </a:graphic>
      </p:graphicFrame>
      <p:sp>
        <p:nvSpPr>
          <p:cNvPr id="19" name="object 7"/>
          <p:cNvSpPr txBox="1">
            <a:spLocks/>
          </p:cNvSpPr>
          <p:nvPr/>
        </p:nvSpPr>
        <p:spPr>
          <a:xfrm>
            <a:off x="234014" y="5710891"/>
            <a:ext cx="11732662"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■地域まるごとホテル＠三浦半島事業を取組むことにより、参加事業者の収益力が向上することを満たしているかを確認するページです。</a:t>
            </a:r>
            <a:endParaRPr lang="en-US" altLang="ja-JP" sz="1400" dirty="0"/>
          </a:p>
          <a:p>
            <a:pPr marL="0" indent="0">
              <a:lnSpc>
                <a:spcPts val="800"/>
              </a:lnSpc>
              <a:buNone/>
            </a:pPr>
            <a:r>
              <a:rPr lang="ja-JP" altLang="en-US" sz="1400" dirty="0"/>
              <a:t>■項目は任意であり、収益力が向上するような取組みであることが分かるようにしてください。</a:t>
            </a:r>
            <a:endParaRPr lang="en-US" altLang="ja-JP" sz="1400" dirty="0"/>
          </a:p>
          <a:p>
            <a:pPr marL="0" indent="0">
              <a:lnSpc>
                <a:spcPts val="800"/>
              </a:lnSpc>
              <a:buNone/>
            </a:pPr>
            <a:r>
              <a:rPr lang="ja-JP" altLang="en-US" sz="1400" dirty="0"/>
              <a:t>■ＫＰＩとの整合性を踏まえた形で記載してください。</a:t>
            </a:r>
            <a:endParaRPr lang="en-US" altLang="ja-JP" sz="1400" dirty="0"/>
          </a:p>
        </p:txBody>
      </p:sp>
      <p:sp>
        <p:nvSpPr>
          <p:cNvPr id="21" name="正方形/長方形 20"/>
          <p:cNvSpPr/>
          <p:nvPr/>
        </p:nvSpPr>
        <p:spPr>
          <a:xfrm>
            <a:off x="234014" y="5234437"/>
            <a:ext cx="11732663"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6" name="正方形/長方形 25"/>
          <p:cNvSpPr/>
          <p:nvPr/>
        </p:nvSpPr>
        <p:spPr>
          <a:xfrm>
            <a:off x="236001" y="5234436"/>
            <a:ext cx="11744424" cy="1219704"/>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99857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飲食事業者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18</a:t>
            </a:fld>
            <a:endParaRPr lang="en-US" altLang="ja-JP">
              <a:solidFill>
                <a:srgbClr val="000000"/>
              </a:solidFill>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98120" y="1111003"/>
            <a:ext cx="11833859" cy="8186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24" name="正方形/長方形 23">
            <a:extLst>
              <a:ext uri="{FF2B5EF4-FFF2-40B4-BE49-F238E27FC236}">
                <a16:creationId xmlns:a16="http://schemas.microsoft.com/office/drawing/2014/main" id="{56EB6ED4-8BFE-4823-8A76-D79C100B7AF0}"/>
              </a:ext>
            </a:extLst>
          </p:cNvPr>
          <p:cNvSpPr/>
          <p:nvPr/>
        </p:nvSpPr>
        <p:spPr>
          <a:xfrm>
            <a:off x="5845299" y="2005815"/>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＜個別事業内容＞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Rectangle 11">
            <a:extLst>
              <a:ext uri="{FF2B5EF4-FFF2-40B4-BE49-F238E27FC236}">
                <a16:creationId xmlns:a16="http://schemas.microsoft.com/office/drawing/2014/main" id="{05F68A1C-1509-45BF-98EF-A2D7F5AC649A}"/>
              </a:ext>
            </a:extLst>
          </p:cNvPr>
          <p:cNvSpPr/>
          <p:nvPr/>
        </p:nvSpPr>
        <p:spPr>
          <a:xfrm>
            <a:off x="5845299" y="2372039"/>
            <a:ext cx="6186680" cy="418870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2" name="正方形/長方形 21">
            <a:extLst>
              <a:ext uri="{FF2B5EF4-FFF2-40B4-BE49-F238E27FC236}">
                <a16:creationId xmlns:a16="http://schemas.microsoft.com/office/drawing/2014/main" id="{56EB6ED4-8BFE-4823-8A76-D79C100B7AF0}"/>
              </a:ext>
            </a:extLst>
          </p:cNvPr>
          <p:cNvSpPr/>
          <p:nvPr/>
        </p:nvSpPr>
        <p:spPr>
          <a:xfrm>
            <a:off x="186547" y="205115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＜施設紹介＞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Rectangle 11">
            <a:extLst>
              <a:ext uri="{FF2B5EF4-FFF2-40B4-BE49-F238E27FC236}">
                <a16:creationId xmlns:a16="http://schemas.microsoft.com/office/drawing/2014/main" id="{05F68A1C-1509-45BF-98EF-A2D7F5AC649A}"/>
              </a:ext>
            </a:extLst>
          </p:cNvPr>
          <p:cNvSpPr/>
          <p:nvPr/>
        </p:nvSpPr>
        <p:spPr>
          <a:xfrm>
            <a:off x="198120" y="2372041"/>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sp>
        <p:nvSpPr>
          <p:cNvPr id="15" name="正方形/長方形 14">
            <a:extLst>
              <a:ext uri="{FF2B5EF4-FFF2-40B4-BE49-F238E27FC236}">
                <a16:creationId xmlns:a16="http://schemas.microsoft.com/office/drawing/2014/main" id="{56EB6ED4-8BFE-4823-8A76-D79C100B7AF0}"/>
              </a:ext>
            </a:extLst>
          </p:cNvPr>
          <p:cNvSpPr/>
          <p:nvPr/>
        </p:nvSpPr>
        <p:spPr>
          <a:xfrm>
            <a:off x="176019" y="428244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＜コンセプトとの整合性＞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1497189" y="2070060"/>
            <a:ext cx="3067430"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写真等を用いて施設の特徴等を記載すること</a:t>
            </a:r>
          </a:p>
        </p:txBody>
      </p:sp>
      <p:sp>
        <p:nvSpPr>
          <p:cNvPr id="21" name="Rectangle 11">
            <a:extLst>
              <a:ext uri="{FF2B5EF4-FFF2-40B4-BE49-F238E27FC236}">
                <a16:creationId xmlns:a16="http://schemas.microsoft.com/office/drawing/2014/main" id="{05F68A1C-1509-45BF-98EF-A2D7F5AC649A}"/>
              </a:ext>
            </a:extLst>
          </p:cNvPr>
          <p:cNvSpPr/>
          <p:nvPr/>
        </p:nvSpPr>
        <p:spPr>
          <a:xfrm>
            <a:off x="186547" y="4650344"/>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3670112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飲食事業者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19</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2653837816"/>
              </p:ext>
            </p:extLst>
          </p:nvPr>
        </p:nvGraphicFramePr>
        <p:xfrm>
          <a:off x="236001" y="1126871"/>
          <a:ext cx="11732663" cy="3444166"/>
        </p:xfrm>
        <a:graphic>
          <a:graphicData uri="http://schemas.openxmlformats.org/drawingml/2006/table">
            <a:tbl>
              <a:tblPr firstRow="1" bandRow="1">
                <a:tableStyleId>{073A0DAA-6AF3-43AB-8588-CEC1D06C72B9}</a:tableStyleId>
              </a:tblPr>
              <a:tblGrid>
                <a:gridCol w="2321418">
                  <a:extLst>
                    <a:ext uri="{9D8B030D-6E8A-4147-A177-3AD203B41FA5}">
                      <a16:colId xmlns:a16="http://schemas.microsoft.com/office/drawing/2014/main" val="1009877257"/>
                    </a:ext>
                  </a:extLst>
                </a:gridCol>
                <a:gridCol w="2535822">
                  <a:extLst>
                    <a:ext uri="{9D8B030D-6E8A-4147-A177-3AD203B41FA5}">
                      <a16:colId xmlns:a16="http://schemas.microsoft.com/office/drawing/2014/main" val="4210170280"/>
                    </a:ext>
                  </a:extLst>
                </a:gridCol>
                <a:gridCol w="3298953">
                  <a:extLst>
                    <a:ext uri="{9D8B030D-6E8A-4147-A177-3AD203B41FA5}">
                      <a16:colId xmlns:a16="http://schemas.microsoft.com/office/drawing/2014/main" val="496094452"/>
                    </a:ext>
                  </a:extLst>
                </a:gridCol>
                <a:gridCol w="3576470">
                  <a:extLst>
                    <a:ext uri="{9D8B030D-6E8A-4147-A177-3AD203B41FA5}">
                      <a16:colId xmlns:a16="http://schemas.microsoft.com/office/drawing/2014/main" val="2865017379"/>
                    </a:ext>
                  </a:extLst>
                </a:gridCol>
              </a:tblGrid>
              <a:tr h="709441">
                <a:tc>
                  <a:txBody>
                    <a:bodyPr/>
                    <a:lstStyle/>
                    <a:p>
                      <a:pPr algn="ctr"/>
                      <a:r>
                        <a:rPr kumimoji="1" lang="ja-JP" altLang="en-US" sz="1600" b="0" dirty="0">
                          <a:latin typeface="Meiryo UI" panose="020B0604030504040204" pitchFamily="50" charset="-128"/>
                          <a:ea typeface="Meiryo UI" panose="020B0604030504040204" pitchFamily="50" charset="-128"/>
                        </a:rPr>
                        <a:t>項目</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事業実施後</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補足</a:t>
                      </a:r>
                      <a:endParaRPr kumimoji="1" lang="en-US" altLang="ja-JP" sz="1600" b="0" kern="1200" dirty="0">
                        <a:solidFill>
                          <a:schemeClr val="lt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546945">
                <a:tc>
                  <a:txBody>
                    <a:bodyPr/>
                    <a:lstStyle/>
                    <a:p>
                      <a:pPr algn="ctr"/>
                      <a:r>
                        <a:rPr kumimoji="1" lang="ja-JP" altLang="en-US" sz="1400" b="0" dirty="0">
                          <a:latin typeface="Meiryo UI" panose="020B0604030504040204" pitchFamily="50" charset="-128"/>
                          <a:ea typeface="Meiryo UI" panose="020B0604030504040204" pitchFamily="50" charset="-128"/>
                        </a:rPr>
                        <a:t>１人あたり平均単価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546945">
                <a:tc>
                  <a:txBody>
                    <a:bodyPr/>
                    <a:lstStyle/>
                    <a:p>
                      <a:pPr algn="ctr"/>
                      <a:r>
                        <a:rPr kumimoji="1" lang="ja-JP" altLang="en-US" sz="1400" b="0" kern="1200" dirty="0" smtClean="0">
                          <a:solidFill>
                            <a:schemeClr val="dk1"/>
                          </a:solidFill>
                          <a:latin typeface="Meiryo UI" panose="020B0604030504040204" pitchFamily="50" charset="-128"/>
                          <a:ea typeface="Meiryo UI" panose="020B0604030504040204" pitchFamily="50" charset="-128"/>
                          <a:cs typeface="+mn-cs"/>
                        </a:rPr>
                        <a:t>年間客数</a:t>
                      </a:r>
                      <a:endParaRPr kumimoji="1" lang="ja-JP" altLang="en-US" sz="1400" b="0" kern="1200" dirty="0">
                        <a:solidFill>
                          <a:schemeClr val="dk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546945">
                <a:tc>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売上高</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546945">
                <a:tc>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営業利益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546945">
                <a:tc>
                  <a:txBody>
                    <a:bodyPr/>
                    <a:lstStyle/>
                    <a:p>
                      <a:pPr algn="ctr"/>
                      <a:r>
                        <a:rPr kumimoji="1" lang="zh-CN" altLang="en-US" sz="1400" b="0" kern="1200" dirty="0" smtClean="0">
                          <a:solidFill>
                            <a:schemeClr val="dk1"/>
                          </a:solidFill>
                          <a:latin typeface="Meiryo UI" panose="020B0604030504040204" pitchFamily="50" charset="-128"/>
                          <a:ea typeface="Meiryo UI" panose="020B0604030504040204" pitchFamily="50" charset="-128"/>
                          <a:cs typeface="+mn-cs"/>
                        </a:rPr>
                        <a:t>税引前</a:t>
                      </a:r>
                      <a:r>
                        <a:rPr kumimoji="1" lang="zh-CN" altLang="en-US" sz="1400" b="0" kern="1200" dirty="0">
                          <a:solidFill>
                            <a:schemeClr val="dk1"/>
                          </a:solidFill>
                          <a:latin typeface="Meiryo UI" panose="020B0604030504040204" pitchFamily="50" charset="-128"/>
                          <a:ea typeface="Meiryo UI" panose="020B0604030504040204" pitchFamily="50" charset="-128"/>
                          <a:cs typeface="+mn-cs"/>
                        </a:rPr>
                        <a:t>当期純利益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18323"/>
                  </a:ext>
                </a:extLst>
              </a:tr>
            </a:tbl>
          </a:graphicData>
        </a:graphic>
      </p:graphicFrame>
      <p:sp>
        <p:nvSpPr>
          <p:cNvPr id="19" name="object 7"/>
          <p:cNvSpPr txBox="1">
            <a:spLocks/>
          </p:cNvSpPr>
          <p:nvPr/>
        </p:nvSpPr>
        <p:spPr>
          <a:xfrm>
            <a:off x="234014" y="5710891"/>
            <a:ext cx="11732662"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■地域まるごとホテル＠三浦半島事業を取組むことにより、参加事業者の収益力が向上することを満たしているかを確認するページです。</a:t>
            </a:r>
            <a:endParaRPr lang="en-US" altLang="ja-JP" sz="1400" dirty="0"/>
          </a:p>
          <a:p>
            <a:pPr marL="0" indent="0">
              <a:lnSpc>
                <a:spcPts val="800"/>
              </a:lnSpc>
              <a:buNone/>
            </a:pPr>
            <a:r>
              <a:rPr lang="ja-JP" altLang="en-US" sz="1400" dirty="0"/>
              <a:t>■項目は任意であり、収益力が向上するような取組みであることが分かるようにしてください。</a:t>
            </a:r>
            <a:endParaRPr lang="en-US" altLang="ja-JP" sz="1400" dirty="0"/>
          </a:p>
          <a:p>
            <a:pPr marL="0" indent="0">
              <a:lnSpc>
                <a:spcPts val="800"/>
              </a:lnSpc>
              <a:buNone/>
            </a:pPr>
            <a:r>
              <a:rPr lang="ja-JP" altLang="en-US" sz="1400" dirty="0"/>
              <a:t>■ＫＰＩとの整合性を踏まえた形で記載してください。</a:t>
            </a:r>
            <a:endParaRPr lang="en-US" altLang="ja-JP" sz="1400" dirty="0"/>
          </a:p>
        </p:txBody>
      </p:sp>
      <p:sp>
        <p:nvSpPr>
          <p:cNvPr id="21" name="正方形/長方形 20"/>
          <p:cNvSpPr/>
          <p:nvPr/>
        </p:nvSpPr>
        <p:spPr>
          <a:xfrm>
            <a:off x="234014" y="5234437"/>
            <a:ext cx="11732663"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6" name="正方形/長方形 25"/>
          <p:cNvSpPr/>
          <p:nvPr/>
        </p:nvSpPr>
        <p:spPr>
          <a:xfrm>
            <a:off x="236001" y="5234436"/>
            <a:ext cx="11744424" cy="1219704"/>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1235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16172"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総括</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93144" y="764583"/>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＜エリア名＞</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24564" y="1108755"/>
            <a:ext cx="5940000" cy="58047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470065" y="0"/>
            <a:ext cx="2721936"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latin typeface="游ゴシック" panose="020B0400000000000000" pitchFamily="50" charset="-128"/>
                <a:ea typeface="游ゴシック" panose="020B0400000000000000" pitchFamily="50" charset="-128"/>
                <a:cs typeface="メイリオ"/>
              </a:rPr>
              <a:t>全体計画</a:t>
            </a:r>
          </a:p>
        </p:txBody>
      </p:sp>
      <p:sp>
        <p:nvSpPr>
          <p:cNvPr id="22" name="正方形/長方形 21">
            <a:extLst>
              <a:ext uri="{FF2B5EF4-FFF2-40B4-BE49-F238E27FC236}">
                <a16:creationId xmlns:a16="http://schemas.microsoft.com/office/drawing/2014/main" id="{56EB6ED4-8BFE-4823-8A76-D79C100B7AF0}"/>
              </a:ext>
            </a:extLst>
          </p:cNvPr>
          <p:cNvSpPr/>
          <p:nvPr/>
        </p:nvSpPr>
        <p:spPr>
          <a:xfrm>
            <a:off x="6174320" y="3298565"/>
            <a:ext cx="2849948"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＜事業のストーリー・コンセプト＞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56EB6ED4-8BFE-4823-8A76-D79C100B7AF0}"/>
              </a:ext>
            </a:extLst>
          </p:cNvPr>
          <p:cNvSpPr/>
          <p:nvPr/>
        </p:nvSpPr>
        <p:spPr>
          <a:xfrm>
            <a:off x="124564" y="1747635"/>
            <a:ext cx="3766952"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エリア</a:t>
            </a:r>
            <a:r>
              <a:rPr lang="ja-JP" altLang="en-US" sz="1600" b="1"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ビジョン（目指す姿）＞</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56EB6ED4-8BFE-4823-8A76-D79C100B7AF0}"/>
              </a:ext>
            </a:extLst>
          </p:cNvPr>
          <p:cNvSpPr/>
          <p:nvPr/>
        </p:nvSpPr>
        <p:spPr>
          <a:xfrm>
            <a:off x="6230257" y="764583"/>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＜事業のターゲット＞</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7" name="Rectangle 11">
            <a:extLst>
              <a:ext uri="{FF2B5EF4-FFF2-40B4-BE49-F238E27FC236}">
                <a16:creationId xmlns:a16="http://schemas.microsoft.com/office/drawing/2014/main" id="{05F68A1C-1509-45BF-98EF-A2D7F5AC649A}"/>
              </a:ext>
            </a:extLst>
          </p:cNvPr>
          <p:cNvSpPr/>
          <p:nvPr/>
        </p:nvSpPr>
        <p:spPr>
          <a:xfrm>
            <a:off x="6198660" y="1108755"/>
            <a:ext cx="5940000" cy="2160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31" name="Rectangle 11">
            <a:extLst>
              <a:ext uri="{FF2B5EF4-FFF2-40B4-BE49-F238E27FC236}">
                <a16:creationId xmlns:a16="http://schemas.microsoft.com/office/drawing/2014/main" id="{05F68A1C-1509-45BF-98EF-A2D7F5AC649A}"/>
              </a:ext>
            </a:extLst>
          </p:cNvPr>
          <p:cNvSpPr/>
          <p:nvPr/>
        </p:nvSpPr>
        <p:spPr>
          <a:xfrm>
            <a:off x="6198660" y="3647122"/>
            <a:ext cx="5940000" cy="286232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7" name="正方形/長方形 6">
            <a:extLst>
              <a:ext uri="{FF2B5EF4-FFF2-40B4-BE49-F238E27FC236}">
                <a16:creationId xmlns:a16="http://schemas.microsoft.com/office/drawing/2014/main" id="{9B2AFD03-C4E9-FD5D-8566-E06A9AF83763}"/>
              </a:ext>
            </a:extLst>
          </p:cNvPr>
          <p:cNvSpPr/>
          <p:nvPr/>
        </p:nvSpPr>
        <p:spPr>
          <a:xfrm>
            <a:off x="167211" y="4146381"/>
            <a:ext cx="3766952"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＜地域の課題＞</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9" name="Rectangle 11">
            <a:extLst>
              <a:ext uri="{FF2B5EF4-FFF2-40B4-BE49-F238E27FC236}">
                <a16:creationId xmlns:a16="http://schemas.microsoft.com/office/drawing/2014/main" id="{DAA348BB-F416-2170-C0D3-59A6F2DAAE98}"/>
              </a:ext>
            </a:extLst>
          </p:cNvPr>
          <p:cNvSpPr/>
          <p:nvPr/>
        </p:nvSpPr>
        <p:spPr>
          <a:xfrm>
            <a:off x="124564" y="2089590"/>
            <a:ext cx="5940000" cy="199108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59BEBD17-FD1B-A947-53BC-EC9CECAA07C1}"/>
              </a:ext>
            </a:extLst>
          </p:cNvPr>
          <p:cNvSpPr/>
          <p:nvPr/>
        </p:nvSpPr>
        <p:spPr>
          <a:xfrm>
            <a:off x="124564" y="4518362"/>
            <a:ext cx="5940000" cy="199108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35757270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その他事業者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20</a:t>
            </a:fld>
            <a:endParaRPr lang="en-US" altLang="ja-JP">
              <a:solidFill>
                <a:srgbClr val="000000"/>
              </a:solidFill>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98120" y="1111003"/>
            <a:ext cx="11833859" cy="81863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24" name="正方形/長方形 23">
            <a:extLst>
              <a:ext uri="{FF2B5EF4-FFF2-40B4-BE49-F238E27FC236}">
                <a16:creationId xmlns:a16="http://schemas.microsoft.com/office/drawing/2014/main" id="{56EB6ED4-8BFE-4823-8A76-D79C100B7AF0}"/>
              </a:ext>
            </a:extLst>
          </p:cNvPr>
          <p:cNvSpPr/>
          <p:nvPr/>
        </p:nvSpPr>
        <p:spPr>
          <a:xfrm>
            <a:off x="5845299" y="2005815"/>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＜個別事業内容＞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Rectangle 11">
            <a:extLst>
              <a:ext uri="{FF2B5EF4-FFF2-40B4-BE49-F238E27FC236}">
                <a16:creationId xmlns:a16="http://schemas.microsoft.com/office/drawing/2014/main" id="{05F68A1C-1509-45BF-98EF-A2D7F5AC649A}"/>
              </a:ext>
            </a:extLst>
          </p:cNvPr>
          <p:cNvSpPr/>
          <p:nvPr/>
        </p:nvSpPr>
        <p:spPr>
          <a:xfrm>
            <a:off x="5845299" y="2372039"/>
            <a:ext cx="6186680" cy="418870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2" name="正方形/長方形 21">
            <a:extLst>
              <a:ext uri="{FF2B5EF4-FFF2-40B4-BE49-F238E27FC236}">
                <a16:creationId xmlns:a16="http://schemas.microsoft.com/office/drawing/2014/main" id="{56EB6ED4-8BFE-4823-8A76-D79C100B7AF0}"/>
              </a:ext>
            </a:extLst>
          </p:cNvPr>
          <p:cNvSpPr/>
          <p:nvPr/>
        </p:nvSpPr>
        <p:spPr>
          <a:xfrm>
            <a:off x="186547" y="205115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＜施設紹介＞</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3" name="Rectangle 11">
            <a:extLst>
              <a:ext uri="{FF2B5EF4-FFF2-40B4-BE49-F238E27FC236}">
                <a16:creationId xmlns:a16="http://schemas.microsoft.com/office/drawing/2014/main" id="{05F68A1C-1509-45BF-98EF-A2D7F5AC649A}"/>
              </a:ext>
            </a:extLst>
          </p:cNvPr>
          <p:cNvSpPr/>
          <p:nvPr/>
        </p:nvSpPr>
        <p:spPr>
          <a:xfrm>
            <a:off x="198120" y="2372041"/>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sp>
        <p:nvSpPr>
          <p:cNvPr id="15" name="正方形/長方形 14">
            <a:extLst>
              <a:ext uri="{FF2B5EF4-FFF2-40B4-BE49-F238E27FC236}">
                <a16:creationId xmlns:a16="http://schemas.microsoft.com/office/drawing/2014/main" id="{56EB6ED4-8BFE-4823-8A76-D79C100B7AF0}"/>
              </a:ext>
            </a:extLst>
          </p:cNvPr>
          <p:cNvSpPr/>
          <p:nvPr/>
        </p:nvSpPr>
        <p:spPr>
          <a:xfrm>
            <a:off x="176019" y="4282440"/>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＜コンセプトとの整合性＞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1497189" y="2070060"/>
            <a:ext cx="3067430"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写真等を用いて施設の特徴等を記載すること</a:t>
            </a:r>
          </a:p>
        </p:txBody>
      </p:sp>
      <p:sp>
        <p:nvSpPr>
          <p:cNvPr id="21" name="Rectangle 11">
            <a:extLst>
              <a:ext uri="{FF2B5EF4-FFF2-40B4-BE49-F238E27FC236}">
                <a16:creationId xmlns:a16="http://schemas.microsoft.com/office/drawing/2014/main" id="{05F68A1C-1509-45BF-98EF-A2D7F5AC649A}"/>
              </a:ext>
            </a:extLst>
          </p:cNvPr>
          <p:cNvSpPr/>
          <p:nvPr/>
        </p:nvSpPr>
        <p:spPr>
          <a:xfrm>
            <a:off x="186547" y="4650344"/>
            <a:ext cx="5487157" cy="1910399"/>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266166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4666" y="904"/>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その他事業者</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21</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9250680" y="61867"/>
            <a:ext cx="2933700"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２</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個別事業計画</a:t>
            </a:r>
          </a:p>
        </p:txBody>
      </p:sp>
      <p:sp>
        <p:nvSpPr>
          <p:cNvPr id="14" name="Rectangle 12">
            <a:extLst>
              <a:ext uri="{FF2B5EF4-FFF2-40B4-BE49-F238E27FC236}">
                <a16:creationId xmlns:a16="http://schemas.microsoft.com/office/drawing/2014/main" id="{32E2B3D7-9979-40E9-A4C8-81EA6EF6F599}"/>
              </a:ext>
            </a:extLst>
          </p:cNvPr>
          <p:cNvSpPr/>
          <p:nvPr/>
        </p:nvSpPr>
        <p:spPr>
          <a:xfrm>
            <a:off x="4666" y="746956"/>
            <a:ext cx="4036291" cy="362526"/>
          </a:xfrm>
          <a:prstGeom prst="rect">
            <a:avLst/>
          </a:prstGeom>
          <a:noFill/>
          <a:ln w="28575">
            <a:noFill/>
          </a:ln>
        </p:spPr>
        <p:txBody>
          <a:bodyPr vertOverflow="overflow" horzOverflow="overflow" wrap="square" tIns="36000" bIns="36000" rtlCol="0" anchor="ctr">
            <a:noAutofit/>
          </a:bodyPr>
          <a:lstStyle/>
          <a:p>
            <a:pPr algn="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参加事業者が複数ある場合は事業者ごとに作成してください</a:t>
            </a:r>
          </a:p>
        </p:txBody>
      </p:sp>
      <p:graphicFrame>
        <p:nvGraphicFramePr>
          <p:cNvPr id="16" name="表 15"/>
          <p:cNvGraphicFramePr>
            <a:graphicFrameLocks noGrp="1"/>
          </p:cNvGraphicFramePr>
          <p:nvPr>
            <p:extLst>
              <p:ext uri="{D42A27DB-BD31-4B8C-83A1-F6EECF244321}">
                <p14:modId xmlns:p14="http://schemas.microsoft.com/office/powerpoint/2010/main" val="1182004725"/>
              </p:ext>
            </p:extLst>
          </p:nvPr>
        </p:nvGraphicFramePr>
        <p:xfrm>
          <a:off x="236001" y="1126871"/>
          <a:ext cx="11732663" cy="3444166"/>
        </p:xfrm>
        <a:graphic>
          <a:graphicData uri="http://schemas.openxmlformats.org/drawingml/2006/table">
            <a:tbl>
              <a:tblPr firstRow="1" bandRow="1">
                <a:tableStyleId>{073A0DAA-6AF3-43AB-8588-CEC1D06C72B9}</a:tableStyleId>
              </a:tblPr>
              <a:tblGrid>
                <a:gridCol w="2321418">
                  <a:extLst>
                    <a:ext uri="{9D8B030D-6E8A-4147-A177-3AD203B41FA5}">
                      <a16:colId xmlns:a16="http://schemas.microsoft.com/office/drawing/2014/main" val="1009877257"/>
                    </a:ext>
                  </a:extLst>
                </a:gridCol>
                <a:gridCol w="2535822">
                  <a:extLst>
                    <a:ext uri="{9D8B030D-6E8A-4147-A177-3AD203B41FA5}">
                      <a16:colId xmlns:a16="http://schemas.microsoft.com/office/drawing/2014/main" val="4210170280"/>
                    </a:ext>
                  </a:extLst>
                </a:gridCol>
                <a:gridCol w="3298953">
                  <a:extLst>
                    <a:ext uri="{9D8B030D-6E8A-4147-A177-3AD203B41FA5}">
                      <a16:colId xmlns:a16="http://schemas.microsoft.com/office/drawing/2014/main" val="496094452"/>
                    </a:ext>
                  </a:extLst>
                </a:gridCol>
                <a:gridCol w="3576470">
                  <a:extLst>
                    <a:ext uri="{9D8B030D-6E8A-4147-A177-3AD203B41FA5}">
                      <a16:colId xmlns:a16="http://schemas.microsoft.com/office/drawing/2014/main" val="2865017379"/>
                    </a:ext>
                  </a:extLst>
                </a:gridCol>
              </a:tblGrid>
              <a:tr h="709441">
                <a:tc>
                  <a:txBody>
                    <a:bodyPr/>
                    <a:lstStyle/>
                    <a:p>
                      <a:pPr algn="ctr"/>
                      <a:r>
                        <a:rPr kumimoji="1" lang="ja-JP" altLang="en-US" sz="1600" b="0" dirty="0">
                          <a:latin typeface="Meiryo UI" panose="020B0604030504040204" pitchFamily="50" charset="-128"/>
                          <a:ea typeface="Meiryo UI" panose="020B0604030504040204" pitchFamily="50" charset="-128"/>
                        </a:rPr>
                        <a:t>項目</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地域まるごとホテル</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事業実施後</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補足</a:t>
                      </a:r>
                      <a:endParaRPr kumimoji="1" lang="en-US" altLang="ja-JP" sz="1600" b="0" kern="1200" dirty="0">
                        <a:solidFill>
                          <a:schemeClr val="lt1"/>
                        </a:solidFill>
                        <a:latin typeface="Meiryo UI" panose="020B0604030504040204" pitchFamily="50" charset="-128"/>
                        <a:ea typeface="Meiryo UI" panose="020B0604030504040204" pitchFamily="50" charset="-128"/>
                        <a:cs typeface="+mn-cs"/>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546945">
                <a:tc>
                  <a:txBody>
                    <a:bodyPr/>
                    <a:lstStyle/>
                    <a:p>
                      <a:pPr algn="ctr"/>
                      <a:r>
                        <a:rPr kumimoji="1" lang="ja-JP" altLang="en-US" sz="1400" b="0" dirty="0">
                          <a:latin typeface="Meiryo UI" panose="020B0604030504040204" pitchFamily="50" charset="-128"/>
                          <a:ea typeface="Meiryo UI" panose="020B0604030504040204" pitchFamily="50" charset="-128"/>
                        </a:rPr>
                        <a:t>１人あたり平均単価</a:t>
                      </a:r>
                      <a:endParaRPr kumimoji="1" lang="en-US" altLang="ja-JP" sz="14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546945">
                <a:tc>
                  <a:txBody>
                    <a:bodyPr/>
                    <a:lstStyle/>
                    <a:p>
                      <a:pPr algn="ctr"/>
                      <a:r>
                        <a:rPr kumimoji="1" lang="ja-JP" altLang="en-US" sz="1400" b="0" kern="1200" dirty="0" smtClean="0">
                          <a:solidFill>
                            <a:schemeClr val="dk1"/>
                          </a:solidFill>
                          <a:latin typeface="Meiryo UI" panose="020B0604030504040204" pitchFamily="50" charset="-128"/>
                          <a:ea typeface="Meiryo UI" panose="020B0604030504040204" pitchFamily="50" charset="-128"/>
                          <a:cs typeface="+mn-cs"/>
                        </a:rPr>
                        <a:t>年間</a:t>
                      </a: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利用人数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546945">
                <a:tc>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売上高</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546945">
                <a:tc>
                  <a:txBody>
                    <a:bodyPr/>
                    <a:lstStyle/>
                    <a:p>
                      <a:pPr algn="ctr"/>
                      <a:r>
                        <a:rPr kumimoji="1" lang="ja-JP" altLang="en-US" sz="1400" b="0" kern="1200" dirty="0">
                          <a:solidFill>
                            <a:schemeClr val="dk1"/>
                          </a:solidFill>
                          <a:latin typeface="Meiryo UI" panose="020B0604030504040204" pitchFamily="50" charset="-128"/>
                          <a:ea typeface="Meiryo UI" panose="020B0604030504040204" pitchFamily="50" charset="-128"/>
                          <a:cs typeface="+mn-cs"/>
                        </a:rPr>
                        <a:t>営業利益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546945">
                <a:tc>
                  <a:txBody>
                    <a:bodyPr/>
                    <a:lstStyle/>
                    <a:p>
                      <a:pPr algn="ctr"/>
                      <a:r>
                        <a:rPr kumimoji="1" lang="zh-CN" altLang="en-US" sz="1400" b="0" kern="1200" dirty="0" smtClean="0">
                          <a:solidFill>
                            <a:schemeClr val="dk1"/>
                          </a:solidFill>
                          <a:latin typeface="Meiryo UI" panose="020B0604030504040204" pitchFamily="50" charset="-128"/>
                          <a:ea typeface="Meiryo UI" panose="020B0604030504040204" pitchFamily="50" charset="-128"/>
                          <a:cs typeface="+mn-cs"/>
                        </a:rPr>
                        <a:t>税引前</a:t>
                      </a:r>
                      <a:r>
                        <a:rPr kumimoji="1" lang="zh-CN" altLang="en-US" sz="1400" b="0" kern="1200" dirty="0">
                          <a:solidFill>
                            <a:schemeClr val="dk1"/>
                          </a:solidFill>
                          <a:latin typeface="Meiryo UI" panose="020B0604030504040204" pitchFamily="50" charset="-128"/>
                          <a:ea typeface="Meiryo UI" panose="020B0604030504040204" pitchFamily="50" charset="-128"/>
                          <a:cs typeface="+mn-cs"/>
                        </a:rPr>
                        <a:t>当期純利益</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0118323"/>
                  </a:ext>
                </a:extLst>
              </a:tr>
            </a:tbl>
          </a:graphicData>
        </a:graphic>
      </p:graphicFrame>
      <p:sp>
        <p:nvSpPr>
          <p:cNvPr id="19" name="object 7"/>
          <p:cNvSpPr txBox="1">
            <a:spLocks/>
          </p:cNvSpPr>
          <p:nvPr/>
        </p:nvSpPr>
        <p:spPr>
          <a:xfrm>
            <a:off x="234014" y="5710891"/>
            <a:ext cx="11732662" cy="653411"/>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■地域まるごとホテル＠三浦半島事業を取組むことにより、参加事業者の収益力が向上することを満たしているかを確認するページです。</a:t>
            </a:r>
            <a:endParaRPr lang="en-US" altLang="ja-JP" sz="1400" dirty="0"/>
          </a:p>
          <a:p>
            <a:pPr marL="0" indent="0">
              <a:lnSpc>
                <a:spcPts val="800"/>
              </a:lnSpc>
              <a:buNone/>
            </a:pPr>
            <a:r>
              <a:rPr lang="ja-JP" altLang="en-US" sz="1400" dirty="0"/>
              <a:t>■項目は任意であり、収益力が向上するような取組みであることが分かるようにしてください。</a:t>
            </a:r>
            <a:endParaRPr lang="en-US" altLang="ja-JP" sz="1400" dirty="0"/>
          </a:p>
          <a:p>
            <a:pPr marL="0" indent="0">
              <a:lnSpc>
                <a:spcPts val="800"/>
              </a:lnSpc>
              <a:buNone/>
            </a:pPr>
            <a:r>
              <a:rPr lang="ja-JP" altLang="en-US" sz="1400" dirty="0"/>
              <a:t>■ＫＰＩとの整合性を踏まえた形で記載してください。</a:t>
            </a:r>
            <a:endParaRPr lang="en-US" altLang="ja-JP" sz="1400" dirty="0"/>
          </a:p>
        </p:txBody>
      </p:sp>
      <p:sp>
        <p:nvSpPr>
          <p:cNvPr id="21" name="正方形/長方形 20"/>
          <p:cNvSpPr/>
          <p:nvPr/>
        </p:nvSpPr>
        <p:spPr>
          <a:xfrm>
            <a:off x="234014" y="5234437"/>
            <a:ext cx="11732663"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6" name="正方形/長方形 25"/>
          <p:cNvSpPr/>
          <p:nvPr/>
        </p:nvSpPr>
        <p:spPr>
          <a:xfrm>
            <a:off x="236001" y="5234436"/>
            <a:ext cx="11744424" cy="1219704"/>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15884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22</a:t>
            </a:fld>
            <a:endParaRPr lang="en-US" altLang="ja-JP">
              <a:solidFill>
                <a:srgbClr val="000000"/>
              </a:solidFill>
            </a:endParaRPr>
          </a:p>
        </p:txBody>
      </p:sp>
      <p:sp>
        <p:nvSpPr>
          <p:cNvPr id="5" name="テキスト ボックス 4"/>
          <p:cNvSpPr txBox="1"/>
          <p:nvPr/>
        </p:nvSpPr>
        <p:spPr bwMode="gray">
          <a:xfrm>
            <a:off x="2144973" y="3013501"/>
            <a:ext cx="7902054" cy="830997"/>
          </a:xfrm>
          <a:prstGeom prst="rect">
            <a:avLst/>
          </a:prstGeom>
          <a:noFill/>
        </p:spPr>
        <p:txBody>
          <a:bodyPr wrap="square" rtlCol="0" anchor="ctr">
            <a:spAutoFit/>
          </a:bodyPr>
          <a:lstStyle/>
          <a:p>
            <a:pPr algn="ctr">
              <a:spcAft>
                <a:spcPts val="1200"/>
              </a:spcAft>
            </a:pPr>
            <a:r>
              <a:rPr lang="ja-JP" altLang="en-US" sz="4800" b="1" dirty="0">
                <a:solidFill>
                  <a:srgbClr val="1D6FA9"/>
                </a:solidFill>
                <a:latin typeface="Meiryo UI" panose="020B0604030504040204" pitchFamily="50" charset="-128"/>
                <a:ea typeface="Meiryo UI" panose="020B0604030504040204" pitchFamily="50" charset="-128"/>
              </a:rPr>
              <a:t>（</a:t>
            </a:r>
            <a:r>
              <a:rPr lang="ja-JP" altLang="en-US" sz="4800" b="1" dirty="0" smtClean="0">
                <a:solidFill>
                  <a:srgbClr val="1D6FA9"/>
                </a:solidFill>
                <a:latin typeface="Meiryo UI" panose="020B0604030504040204" pitchFamily="50" charset="-128"/>
                <a:ea typeface="Meiryo UI" panose="020B0604030504040204" pitchFamily="50" charset="-128"/>
              </a:rPr>
              <a:t>様式３）</a:t>
            </a:r>
            <a:r>
              <a:rPr lang="ja-JP" altLang="en-US" sz="4800" b="1" dirty="0">
                <a:solidFill>
                  <a:srgbClr val="1D6FA9"/>
                </a:solidFill>
                <a:latin typeface="Meiryo UI" panose="020B0604030504040204" pitchFamily="50" charset="-128"/>
                <a:ea typeface="Meiryo UI" panose="020B0604030504040204" pitchFamily="50" charset="-128"/>
              </a:rPr>
              <a:t>補助事業計画</a:t>
            </a:r>
            <a:endParaRPr kumimoji="1" lang="ja-JP" altLang="en-US" sz="4800" b="1" dirty="0">
              <a:solidFill>
                <a:srgbClr val="1D6FA9"/>
              </a:solidFill>
              <a:latin typeface="Meiryo UI" panose="020B0604030504040204" pitchFamily="50" charset="-128"/>
              <a:ea typeface="Meiryo UI" panose="020B0604030504040204" pitchFamily="50" charset="-128"/>
            </a:endParaRPr>
          </a:p>
        </p:txBody>
      </p:sp>
      <p:sp>
        <p:nvSpPr>
          <p:cNvPr id="4" name="正方形/長方形 3"/>
          <p:cNvSpPr/>
          <p:nvPr/>
        </p:nvSpPr>
        <p:spPr>
          <a:xfrm>
            <a:off x="7746124" y="126124"/>
            <a:ext cx="4288221" cy="515007"/>
          </a:xfrm>
          <a:prstGeom prst="rect">
            <a:avLst/>
          </a:prstGeom>
          <a:solidFill>
            <a:srgbClr val="CCFFFF"/>
          </a:solidFill>
          <a:ln w="28575">
            <a:noFill/>
          </a:ln>
        </p:spPr>
        <p:txBody>
          <a:bodyPr vertOverflow="overflow" horzOverflow="overflow" wrap="square" tIns="36000" bIns="36000" rtlCol="0" anchor="ctr">
            <a:noAutofit/>
          </a:bodyPr>
          <a:lstStyle/>
          <a:p>
            <a:pPr algn="l"/>
            <a:r>
              <a:rPr kumimoji="1" lang="ja-JP" altLang="en-US" sz="3200" dirty="0" smtClean="0">
                <a:latin typeface="Meiryo UI" panose="020B0604030504040204" pitchFamily="50" charset="-128"/>
                <a:ea typeface="Meiryo UI" panose="020B0604030504040204" pitchFamily="50" charset="-128"/>
                <a:cs typeface="メイリオ"/>
              </a:rPr>
              <a:t>エリア名：</a:t>
            </a:r>
            <a:endParaRPr kumimoji="1" lang="ja-JP" altLang="en-US" sz="3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1489610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0"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補助</a:t>
            </a:r>
            <a:r>
              <a:rPr lang="ja-JP" altLang="en-US" dirty="0" smtClean="0"/>
              <a:t>事業計画一覧</a:t>
            </a:r>
            <a:r>
              <a:rPr lang="zh-TW" altLang="en-US" dirty="0" smtClean="0"/>
              <a:t> </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485669591"/>
              </p:ext>
            </p:extLst>
          </p:nvPr>
        </p:nvGraphicFramePr>
        <p:xfrm>
          <a:off x="534045" y="993878"/>
          <a:ext cx="7947015" cy="2590800"/>
        </p:xfrm>
        <a:graphic>
          <a:graphicData uri="http://schemas.openxmlformats.org/drawingml/2006/table">
            <a:tbl>
              <a:tblPr firstRow="1" bandRow="1">
                <a:tableStyleId>{073A0DAA-6AF3-43AB-8588-CEC1D06C72B9}</a:tableStyleId>
              </a:tblPr>
              <a:tblGrid>
                <a:gridCol w="407057">
                  <a:extLst>
                    <a:ext uri="{9D8B030D-6E8A-4147-A177-3AD203B41FA5}">
                      <a16:colId xmlns:a16="http://schemas.microsoft.com/office/drawing/2014/main" val="1554784241"/>
                    </a:ext>
                  </a:extLst>
                </a:gridCol>
                <a:gridCol w="1549756">
                  <a:extLst>
                    <a:ext uri="{9D8B030D-6E8A-4147-A177-3AD203B41FA5}">
                      <a16:colId xmlns:a16="http://schemas.microsoft.com/office/drawing/2014/main" val="1009877257"/>
                    </a:ext>
                  </a:extLst>
                </a:gridCol>
                <a:gridCol w="1564074">
                  <a:extLst>
                    <a:ext uri="{9D8B030D-6E8A-4147-A177-3AD203B41FA5}">
                      <a16:colId xmlns:a16="http://schemas.microsoft.com/office/drawing/2014/main" val="4210170280"/>
                    </a:ext>
                  </a:extLst>
                </a:gridCol>
                <a:gridCol w="635434">
                  <a:extLst>
                    <a:ext uri="{9D8B030D-6E8A-4147-A177-3AD203B41FA5}">
                      <a16:colId xmlns:a16="http://schemas.microsoft.com/office/drawing/2014/main" val="2865017379"/>
                    </a:ext>
                  </a:extLst>
                </a:gridCol>
                <a:gridCol w="1504592">
                  <a:extLst>
                    <a:ext uri="{9D8B030D-6E8A-4147-A177-3AD203B41FA5}">
                      <a16:colId xmlns:a16="http://schemas.microsoft.com/office/drawing/2014/main" val="227229695"/>
                    </a:ext>
                  </a:extLst>
                </a:gridCol>
                <a:gridCol w="839942">
                  <a:extLst>
                    <a:ext uri="{9D8B030D-6E8A-4147-A177-3AD203B41FA5}">
                      <a16:colId xmlns:a16="http://schemas.microsoft.com/office/drawing/2014/main" val="300944527"/>
                    </a:ext>
                  </a:extLst>
                </a:gridCol>
                <a:gridCol w="1446160">
                  <a:extLst>
                    <a:ext uri="{9D8B030D-6E8A-4147-A177-3AD203B41FA5}">
                      <a16:colId xmlns:a16="http://schemas.microsoft.com/office/drawing/2014/main" val="886990924"/>
                    </a:ext>
                  </a:extLst>
                </a:gridCol>
              </a:tblGrid>
              <a:tr h="380363">
                <a:tc>
                  <a:txBody>
                    <a:bodyPr/>
                    <a:lstStyle/>
                    <a:p>
                      <a:pPr algn="ctr"/>
                      <a:r>
                        <a:rPr kumimoji="1" lang="ja-JP" altLang="en-US" sz="1600" b="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補助事業名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補助申請者</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区分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費用総額</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（千円）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補助率</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補助申請額</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（千円）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１</a:t>
                      </a:r>
                      <a:endParaRPr kumimoji="1" lang="en-US" altLang="ja-JP"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４</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06183">
                <a:tc gridSpan="4">
                  <a:txBody>
                    <a:bodyPr/>
                    <a:lstStyle/>
                    <a:p>
                      <a:pPr algn="r"/>
                      <a:r>
                        <a:rPr kumimoji="1" lang="ja-JP" altLang="en-US" sz="1600" b="0" dirty="0">
                          <a:latin typeface="Meiryo UI" panose="020B0604030504040204" pitchFamily="50" charset="-128"/>
                          <a:ea typeface="Meiryo UI" panose="020B0604030504040204" pitchFamily="50" charset="-128"/>
                        </a:rPr>
                        <a:t>総額（税抜き）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785774214"/>
                  </a:ext>
                </a:extLst>
              </a:tr>
            </a:tbl>
          </a:graphicData>
        </a:graphic>
      </p:graphicFrame>
      <p:sp>
        <p:nvSpPr>
          <p:cNvPr id="13" name="正方形/長方形 12"/>
          <p:cNvSpPr/>
          <p:nvPr/>
        </p:nvSpPr>
        <p:spPr>
          <a:xfrm>
            <a:off x="36482" y="993878"/>
            <a:ext cx="426552" cy="2590800"/>
          </a:xfrm>
          <a:prstGeom prst="rect">
            <a:avLst/>
          </a:prstGeom>
          <a:solidFill>
            <a:srgbClr val="1D6FA9"/>
          </a:solidFill>
          <a:ln w="28575" cap="flat" cmpd="sng" algn="ctr">
            <a:no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ハード事業</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36482" y="3677227"/>
            <a:ext cx="426552" cy="2590800"/>
          </a:xfrm>
          <a:prstGeom prst="rect">
            <a:avLst/>
          </a:prstGeom>
          <a:solidFill>
            <a:srgbClr val="1D6FA9"/>
          </a:solidFill>
          <a:ln w="28575" cap="flat" cmpd="sng" algn="ctr">
            <a:noFill/>
            <a:prstDash val="solid"/>
            <a:miter lim="800000"/>
          </a:ln>
          <a:effectLst/>
        </p:spPr>
        <p:txBody>
          <a:bodyPr vert="eaVert"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1" kern="0" dirty="0">
                <a:solidFill>
                  <a:prstClr val="white"/>
                </a:solidFill>
                <a:latin typeface="Meiryo UI" panose="020B0604030504040204" pitchFamily="50" charset="-128"/>
                <a:ea typeface="Meiryo UI" panose="020B0604030504040204" pitchFamily="50" charset="-128"/>
              </a:rPr>
              <a:t>ソフト</a:t>
            </a:r>
            <a:r>
              <a:rPr kumimoji="0" lang="ja-JP" altLang="en-US"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事業</a:t>
            </a:r>
            <a:endParaRPr kumimoji="0" lang="en-US" altLang="ja-JP" sz="1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741642377"/>
              </p:ext>
            </p:extLst>
          </p:nvPr>
        </p:nvGraphicFramePr>
        <p:xfrm>
          <a:off x="534045" y="3677227"/>
          <a:ext cx="7947015" cy="2590800"/>
        </p:xfrm>
        <a:graphic>
          <a:graphicData uri="http://schemas.openxmlformats.org/drawingml/2006/table">
            <a:tbl>
              <a:tblPr firstRow="1" bandRow="1">
                <a:tableStyleId>{073A0DAA-6AF3-43AB-8588-CEC1D06C72B9}</a:tableStyleId>
              </a:tblPr>
              <a:tblGrid>
                <a:gridCol w="407057">
                  <a:extLst>
                    <a:ext uri="{9D8B030D-6E8A-4147-A177-3AD203B41FA5}">
                      <a16:colId xmlns:a16="http://schemas.microsoft.com/office/drawing/2014/main" val="1554784241"/>
                    </a:ext>
                  </a:extLst>
                </a:gridCol>
                <a:gridCol w="1549756">
                  <a:extLst>
                    <a:ext uri="{9D8B030D-6E8A-4147-A177-3AD203B41FA5}">
                      <a16:colId xmlns:a16="http://schemas.microsoft.com/office/drawing/2014/main" val="1009877257"/>
                    </a:ext>
                  </a:extLst>
                </a:gridCol>
                <a:gridCol w="1564074">
                  <a:extLst>
                    <a:ext uri="{9D8B030D-6E8A-4147-A177-3AD203B41FA5}">
                      <a16:colId xmlns:a16="http://schemas.microsoft.com/office/drawing/2014/main" val="4210170280"/>
                    </a:ext>
                  </a:extLst>
                </a:gridCol>
                <a:gridCol w="635434">
                  <a:extLst>
                    <a:ext uri="{9D8B030D-6E8A-4147-A177-3AD203B41FA5}">
                      <a16:colId xmlns:a16="http://schemas.microsoft.com/office/drawing/2014/main" val="2865017379"/>
                    </a:ext>
                  </a:extLst>
                </a:gridCol>
                <a:gridCol w="1504592">
                  <a:extLst>
                    <a:ext uri="{9D8B030D-6E8A-4147-A177-3AD203B41FA5}">
                      <a16:colId xmlns:a16="http://schemas.microsoft.com/office/drawing/2014/main" val="227229695"/>
                    </a:ext>
                  </a:extLst>
                </a:gridCol>
                <a:gridCol w="839942">
                  <a:extLst>
                    <a:ext uri="{9D8B030D-6E8A-4147-A177-3AD203B41FA5}">
                      <a16:colId xmlns:a16="http://schemas.microsoft.com/office/drawing/2014/main" val="300944527"/>
                    </a:ext>
                  </a:extLst>
                </a:gridCol>
                <a:gridCol w="1446160">
                  <a:extLst>
                    <a:ext uri="{9D8B030D-6E8A-4147-A177-3AD203B41FA5}">
                      <a16:colId xmlns:a16="http://schemas.microsoft.com/office/drawing/2014/main" val="886990924"/>
                    </a:ext>
                  </a:extLst>
                </a:gridCol>
              </a:tblGrid>
              <a:tr h="380363">
                <a:tc>
                  <a:txBody>
                    <a:bodyPr/>
                    <a:lstStyle/>
                    <a:p>
                      <a:pPr algn="ctr"/>
                      <a:r>
                        <a:rPr kumimoji="1" lang="ja-JP" altLang="en-US" sz="1600" b="0" dirty="0">
                          <a:latin typeface="Meiryo UI" panose="020B0604030504040204" pitchFamily="50" charset="-128"/>
                          <a:ea typeface="Meiryo UI"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補助事業名</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補助申請者</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区分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費用総額</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（千円）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補助率</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sz="1600" b="0" dirty="0">
                          <a:latin typeface="Meiryo UI" panose="020B0604030504040204" pitchFamily="50" charset="-128"/>
                          <a:ea typeface="Meiryo UI" panose="020B0604030504040204" pitchFamily="50" charset="-128"/>
                        </a:rPr>
                        <a:t>補助申請額</a:t>
                      </a:r>
                      <a:endParaRPr kumimoji="1" lang="en-US" altLang="ja-JP" sz="1600" b="0" dirty="0">
                        <a:latin typeface="Meiryo UI" panose="020B0604030504040204" pitchFamily="50" charset="-128"/>
                        <a:ea typeface="Meiryo UI" panose="020B0604030504040204" pitchFamily="50" charset="-128"/>
                      </a:endParaRPr>
                    </a:p>
                    <a:p>
                      <a:pPr algn="ctr"/>
                      <a:r>
                        <a:rPr kumimoji="1" lang="ja-JP" altLang="en-US" sz="1600" b="0" dirty="0">
                          <a:latin typeface="Meiryo UI" panose="020B0604030504040204" pitchFamily="50" charset="-128"/>
                          <a:ea typeface="Meiryo UI" panose="020B0604030504040204" pitchFamily="50" charset="-128"/>
                        </a:rPr>
                        <a:t>（千円）</a:t>
                      </a:r>
                      <a:endParaRPr kumimoji="1" lang="en-US" altLang="ja-JP" sz="1600" b="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24502656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１</a:t>
                      </a:r>
                      <a:endParaRPr kumimoji="1" lang="en-US" altLang="ja-JP"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106417"/>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480952"/>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3300283"/>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４</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6630049"/>
                  </a:ext>
                </a:extLst>
              </a:tr>
              <a:tr h="306183">
                <a:tc>
                  <a:txBody>
                    <a:bodyPr/>
                    <a:lstStyle/>
                    <a:p>
                      <a:pPr algn="ctr"/>
                      <a:r>
                        <a:rPr kumimoji="1" lang="ja-JP" altLang="en-US" sz="1600" b="0" dirty="0">
                          <a:latin typeface="Meiryo UI" panose="020B0604030504040204" pitchFamily="50" charset="-128"/>
                          <a:ea typeface="Meiryo UI" panose="020B0604030504040204" pitchFamily="50" charset="-128"/>
                        </a:rPr>
                        <a:t>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1/3</a:t>
                      </a:r>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4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782437"/>
                  </a:ext>
                </a:extLst>
              </a:tr>
              <a:tr h="306183">
                <a:tc gridSpan="4">
                  <a:txBody>
                    <a:bodyPr/>
                    <a:lstStyle/>
                    <a:p>
                      <a:pPr algn="r"/>
                      <a:r>
                        <a:rPr kumimoji="1" lang="ja-JP" altLang="en-US" sz="1600" b="0" dirty="0">
                          <a:latin typeface="Meiryo UI" panose="020B0604030504040204" pitchFamily="50" charset="-128"/>
                          <a:ea typeface="Meiryo UI" panose="020B0604030504040204" pitchFamily="50" charset="-128"/>
                        </a:rPr>
                        <a:t>総額（税抜き）</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sz="1800" dirty="0">
                        <a:latin typeface="Meiryo UI" panose="020B0604030504040204" pitchFamily="50" charset="-128"/>
                        <a:ea typeface="Meiryo UI" panose="020B0604030504040204" pitchFamily="50" charset="-128"/>
                      </a:endParaRPr>
                    </a:p>
                  </a:txBody>
                  <a:tcPr>
                    <a:solidFill>
                      <a:schemeClr val="bg2">
                        <a:lumMod val="20000"/>
                        <a:lumOff val="8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pPr algn="ctr"/>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tc>
                  <a:txBody>
                    <a:bodyPr/>
                    <a:lstStyle/>
                    <a:p>
                      <a:endParaRPr kumimoji="1" lang="ja-JP" altLang="en-US" sz="160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785774214"/>
                  </a:ext>
                </a:extLst>
              </a:tr>
            </a:tbl>
          </a:graphicData>
        </a:graphic>
      </p:graphicFrame>
      <p:sp>
        <p:nvSpPr>
          <p:cNvPr id="20" name="object 7"/>
          <p:cNvSpPr txBox="1">
            <a:spLocks/>
          </p:cNvSpPr>
          <p:nvPr/>
        </p:nvSpPr>
        <p:spPr>
          <a:xfrm>
            <a:off x="8656420" y="1625854"/>
            <a:ext cx="3370558" cy="4295434"/>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1600"/>
              </a:lnSpc>
              <a:buNone/>
            </a:pPr>
            <a:r>
              <a:rPr lang="ja-JP" altLang="en-US" sz="1400" dirty="0"/>
              <a:t>■エリア内で予定しているすべての補助事業</a:t>
            </a:r>
            <a:r>
              <a:rPr lang="ja-JP" altLang="en-US" sz="1400" dirty="0" smtClean="0"/>
              <a:t>を記載</a:t>
            </a:r>
            <a:r>
              <a:rPr lang="ja-JP" altLang="en-US" sz="1400" dirty="0"/>
              <a:t>してください</a:t>
            </a:r>
            <a:r>
              <a:rPr lang="ja-JP" altLang="en-US" sz="1400" dirty="0" smtClean="0"/>
              <a:t>。</a:t>
            </a:r>
            <a:endParaRPr lang="en-US" altLang="ja-JP" sz="1400" dirty="0"/>
          </a:p>
          <a:p>
            <a:pPr marL="0" indent="0">
              <a:lnSpc>
                <a:spcPts val="1600"/>
              </a:lnSpc>
              <a:buNone/>
            </a:pPr>
            <a:r>
              <a:rPr lang="ja-JP" altLang="en-US" sz="1400" dirty="0"/>
              <a:t>■ハード事業は１エリアあたり</a:t>
            </a:r>
            <a:r>
              <a:rPr lang="en-US" altLang="ja-JP" sz="1400" dirty="0"/>
              <a:t>1,000</a:t>
            </a:r>
            <a:r>
              <a:rPr lang="ja-JP" altLang="en-US" sz="1400" dirty="0"/>
              <a:t>万</a:t>
            </a:r>
            <a:r>
              <a:rPr lang="ja-JP" altLang="en-US" sz="1400" dirty="0" smtClean="0"/>
              <a:t>円が上限です</a:t>
            </a:r>
            <a:r>
              <a:rPr lang="ja-JP" altLang="en-US" sz="1400" dirty="0"/>
              <a:t>。</a:t>
            </a:r>
            <a:endParaRPr lang="en-US" altLang="ja-JP" sz="1400" dirty="0"/>
          </a:p>
          <a:p>
            <a:pPr marL="0" indent="0">
              <a:lnSpc>
                <a:spcPts val="500"/>
              </a:lnSpc>
              <a:buNone/>
            </a:pPr>
            <a:endParaRPr lang="en-US" altLang="ja-JP" sz="1400" dirty="0"/>
          </a:p>
          <a:p>
            <a:pPr marL="0" indent="0">
              <a:lnSpc>
                <a:spcPts val="500"/>
              </a:lnSpc>
              <a:buNone/>
            </a:pPr>
            <a:r>
              <a:rPr lang="ja-JP" altLang="en-US" sz="1400" dirty="0"/>
              <a:t>■ハード事業の区分は、下記からお選びください。</a:t>
            </a:r>
            <a:endParaRPr lang="en-US" altLang="ja-JP" sz="1400" dirty="0"/>
          </a:p>
          <a:p>
            <a:pPr marL="0" indent="0">
              <a:lnSpc>
                <a:spcPts val="500"/>
              </a:lnSpc>
              <a:buNone/>
            </a:pPr>
            <a:r>
              <a:rPr lang="ja-JP" altLang="en-US" sz="1400" dirty="0"/>
              <a:t>　①宿泊施設等改修事業</a:t>
            </a:r>
            <a:endParaRPr lang="en-US" altLang="ja-JP" sz="1400" dirty="0"/>
          </a:p>
          <a:p>
            <a:pPr marL="0" indent="0">
              <a:lnSpc>
                <a:spcPts val="500"/>
              </a:lnSpc>
              <a:buNone/>
            </a:pPr>
            <a:r>
              <a:rPr lang="ja-JP" altLang="en-US" sz="1400" dirty="0"/>
              <a:t>　②施設関連設備費・システム等導入</a:t>
            </a:r>
            <a:r>
              <a:rPr lang="ja-JP" altLang="en-US" sz="1400" dirty="0" smtClean="0"/>
              <a:t>費用</a:t>
            </a:r>
            <a:endParaRPr lang="en-US" altLang="ja-JP" sz="1400" dirty="0" smtClean="0"/>
          </a:p>
          <a:p>
            <a:pPr marL="0" indent="0">
              <a:lnSpc>
                <a:spcPts val="1600"/>
              </a:lnSpc>
              <a:buNone/>
            </a:pPr>
            <a:r>
              <a:rPr lang="ja-JP" altLang="en-US" sz="1400" dirty="0" smtClean="0"/>
              <a:t>■ソフト事業は１エリアあたり</a:t>
            </a:r>
            <a:r>
              <a:rPr lang="en-US" altLang="ja-JP" sz="1400" dirty="0" smtClean="0"/>
              <a:t>300</a:t>
            </a:r>
            <a:r>
              <a:rPr lang="ja-JP" altLang="en-US" sz="1400" dirty="0"/>
              <a:t>万</a:t>
            </a:r>
            <a:r>
              <a:rPr lang="ja-JP" altLang="en-US" sz="1400" dirty="0" smtClean="0"/>
              <a:t>円が上限です。</a:t>
            </a:r>
            <a:endParaRPr lang="en-US" altLang="ja-JP" sz="1400" dirty="0"/>
          </a:p>
          <a:p>
            <a:pPr marL="0" indent="0">
              <a:lnSpc>
                <a:spcPts val="1600"/>
              </a:lnSpc>
              <a:buNone/>
            </a:pPr>
            <a:r>
              <a:rPr lang="ja-JP" altLang="en-US" sz="1400" dirty="0" smtClean="0"/>
              <a:t>■ソフト</a:t>
            </a:r>
            <a:r>
              <a:rPr lang="ja-JP" altLang="en-US" sz="1400" dirty="0"/>
              <a:t>事業は③プロモーション・運営支援事業</a:t>
            </a:r>
            <a:r>
              <a:rPr lang="ja-JP" altLang="en-US" sz="1400" dirty="0" smtClean="0"/>
              <a:t>となります。</a:t>
            </a:r>
            <a:endParaRPr lang="en-US" altLang="ja-JP" sz="1400" dirty="0"/>
          </a:p>
          <a:p>
            <a:pPr marL="0" indent="0">
              <a:lnSpc>
                <a:spcPts val="1600"/>
              </a:lnSpc>
              <a:buNone/>
            </a:pPr>
            <a:r>
              <a:rPr lang="ja-JP" altLang="en-US" sz="1400" dirty="0"/>
              <a:t>■複数事業者が参加して補助事業を行う場合</a:t>
            </a:r>
            <a:r>
              <a:rPr lang="ja-JP" altLang="en-US" sz="1400" dirty="0" smtClean="0"/>
              <a:t>には</a:t>
            </a:r>
            <a:r>
              <a:rPr lang="ja-JP" altLang="en-US" sz="1400" dirty="0"/>
              <a:t>、代表者を補助申請代表者と記載して</a:t>
            </a:r>
            <a:r>
              <a:rPr lang="ja-JP" altLang="en-US" sz="1400" dirty="0" smtClean="0"/>
              <a:t>ください。</a:t>
            </a:r>
            <a:r>
              <a:rPr lang="en-US" altLang="ja-JP" sz="1400" dirty="0" smtClean="0"/>
              <a:t/>
            </a:r>
            <a:br>
              <a:rPr lang="en-US" altLang="ja-JP" sz="1400" dirty="0" smtClean="0"/>
            </a:br>
            <a:endParaRPr lang="en-US" altLang="ja-JP" sz="1400" dirty="0" smtClean="0"/>
          </a:p>
          <a:p>
            <a:pPr marL="0" indent="0">
              <a:lnSpc>
                <a:spcPts val="500"/>
              </a:lnSpc>
              <a:buNone/>
            </a:pPr>
            <a:r>
              <a:rPr lang="ja-JP" altLang="en-US" sz="1400" dirty="0" smtClean="0"/>
              <a:t>■</a:t>
            </a:r>
            <a:r>
              <a:rPr lang="ja-JP" altLang="en-US" sz="1400" dirty="0"/>
              <a:t>欄が足りない場合は適宜追加してください</a:t>
            </a:r>
            <a:r>
              <a:rPr lang="ja-JP" altLang="en-US" sz="1400" dirty="0" smtClean="0"/>
              <a:t>。</a:t>
            </a:r>
            <a:r>
              <a:rPr lang="ja-JP" altLang="en-US" sz="1400" dirty="0"/>
              <a:t>　　</a:t>
            </a:r>
            <a:endParaRPr lang="en-US" altLang="ja-JP" sz="1400" dirty="0"/>
          </a:p>
        </p:txBody>
      </p:sp>
      <p:sp>
        <p:nvSpPr>
          <p:cNvPr id="23" name="正方形/長方形 22"/>
          <p:cNvSpPr/>
          <p:nvPr/>
        </p:nvSpPr>
        <p:spPr>
          <a:xfrm>
            <a:off x="8550085" y="993879"/>
            <a:ext cx="3583228" cy="504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algn="ct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4" name="正方形/長方形 23"/>
          <p:cNvSpPr/>
          <p:nvPr/>
        </p:nvSpPr>
        <p:spPr>
          <a:xfrm>
            <a:off x="8552071" y="993878"/>
            <a:ext cx="3586820" cy="5274149"/>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a:solidFill>
                  <a:srgbClr val="000000"/>
                </a:solidFill>
                <a:latin typeface="游ゴシック" panose="020B0400000000000000" pitchFamily="50" charset="-128"/>
                <a:ea typeface="游ゴシック" panose="020B0400000000000000" pitchFamily="50" charset="-128"/>
                <a:cs typeface="メイリオ"/>
              </a:rPr>
              <a:t>補助</a:t>
            </a:r>
            <a:r>
              <a:rPr lang="ja-JP" altLang="en-US" b="1" smtClean="0">
                <a:solidFill>
                  <a:srgbClr val="000000"/>
                </a:solidFill>
                <a:latin typeface="游ゴシック" panose="020B0400000000000000" pitchFamily="50" charset="-128"/>
                <a:ea typeface="游ゴシック" panose="020B0400000000000000" pitchFamily="50" charset="-128"/>
                <a:cs typeface="メイリオ"/>
              </a:rPr>
              <a:t>事業計画一覧</a:t>
            </a:r>
            <a:endParaRPr lang="ja-JP" altLang="en-US" b="1" dirty="0">
              <a:solidFill>
                <a:srgbClr val="000000"/>
              </a:solidFill>
              <a:latin typeface="游ゴシック" panose="020B0400000000000000" pitchFamily="50" charset="-128"/>
              <a:ea typeface="游ゴシック" panose="020B0400000000000000" pitchFamily="50" charset="-128"/>
              <a:cs typeface="メイリオ"/>
            </a:endParaRPr>
          </a:p>
        </p:txBody>
      </p:sp>
      <p:sp>
        <p:nvSpPr>
          <p:cNvPr id="11"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1538803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（ハード事業</a:t>
            </a:r>
            <a:r>
              <a:rPr lang="ja-JP" altLang="en-US" dirty="0"/>
              <a:t>）</a:t>
            </a:r>
            <a:r>
              <a:rPr lang="ja-JP" altLang="en-US" dirty="0" smtClean="0"/>
              <a:t>補助</a:t>
            </a:r>
            <a:r>
              <a:rPr lang="ja-JP" altLang="en-US" dirty="0"/>
              <a:t>事業詳細</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24</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7658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＜補助事業名＞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7658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81" y="3406502"/>
            <a:ext cx="11884560" cy="31167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80" y="3087607"/>
            <a:ext cx="2782157" cy="35597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6EB6ED4-8BFE-4823-8A76-D79C100B7AF0}"/>
              </a:ext>
            </a:extLst>
          </p:cNvPr>
          <p:cNvSpPr/>
          <p:nvPr/>
        </p:nvSpPr>
        <p:spPr>
          <a:xfrm>
            <a:off x="616590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＜補助申請者＞</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Rectangle 11">
            <a:extLst>
              <a:ext uri="{FF2B5EF4-FFF2-40B4-BE49-F238E27FC236}">
                <a16:creationId xmlns:a16="http://schemas.microsoft.com/office/drawing/2014/main" id="{05F68A1C-1509-45BF-98EF-A2D7F5AC649A}"/>
              </a:ext>
            </a:extLst>
          </p:cNvPr>
          <p:cNvSpPr/>
          <p:nvPr/>
        </p:nvSpPr>
        <p:spPr>
          <a:xfrm>
            <a:off x="616590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6" name="正方形/長方形 15">
            <a:extLst>
              <a:ext uri="{FF2B5EF4-FFF2-40B4-BE49-F238E27FC236}">
                <a16:creationId xmlns:a16="http://schemas.microsoft.com/office/drawing/2014/main" id="{56EB6ED4-8BFE-4823-8A76-D79C100B7AF0}"/>
              </a:ext>
            </a:extLst>
          </p:cNvPr>
          <p:cNvSpPr/>
          <p:nvPr/>
        </p:nvSpPr>
        <p:spPr>
          <a:xfrm>
            <a:off x="17658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＜費用総額＞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1">
            <a:extLst>
              <a:ext uri="{FF2B5EF4-FFF2-40B4-BE49-F238E27FC236}">
                <a16:creationId xmlns:a16="http://schemas.microsoft.com/office/drawing/2014/main" id="{05F68A1C-1509-45BF-98EF-A2D7F5AC649A}"/>
              </a:ext>
            </a:extLst>
          </p:cNvPr>
          <p:cNvSpPr/>
          <p:nvPr/>
        </p:nvSpPr>
        <p:spPr>
          <a:xfrm>
            <a:off x="176581" y="1874287"/>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9" name="正方形/長方形 18">
            <a:extLst>
              <a:ext uri="{FF2B5EF4-FFF2-40B4-BE49-F238E27FC236}">
                <a16:creationId xmlns:a16="http://schemas.microsoft.com/office/drawing/2014/main" id="{56EB6ED4-8BFE-4823-8A76-D79C100B7AF0}"/>
              </a:ext>
            </a:extLst>
          </p:cNvPr>
          <p:cNvSpPr/>
          <p:nvPr/>
        </p:nvSpPr>
        <p:spPr>
          <a:xfrm>
            <a:off x="4228859"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Rectangle 11">
            <a:extLst>
              <a:ext uri="{FF2B5EF4-FFF2-40B4-BE49-F238E27FC236}">
                <a16:creationId xmlns:a16="http://schemas.microsoft.com/office/drawing/2014/main" id="{05F68A1C-1509-45BF-98EF-A2D7F5AC649A}"/>
              </a:ext>
            </a:extLst>
          </p:cNvPr>
          <p:cNvSpPr/>
          <p:nvPr/>
        </p:nvSpPr>
        <p:spPr>
          <a:xfrm>
            <a:off x="4228860" y="1874287"/>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正方形/長方形 20">
            <a:extLst>
              <a:ext uri="{FF2B5EF4-FFF2-40B4-BE49-F238E27FC236}">
                <a16:creationId xmlns:a16="http://schemas.microsoft.com/office/drawing/2014/main" id="{56EB6ED4-8BFE-4823-8A76-D79C100B7AF0}"/>
              </a:ext>
            </a:extLst>
          </p:cNvPr>
          <p:cNvSpPr/>
          <p:nvPr/>
        </p:nvSpPr>
        <p:spPr>
          <a:xfrm>
            <a:off x="176579" y="2351412"/>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＜自主財源＞</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2" name="Rectangle 11">
            <a:extLst>
              <a:ext uri="{FF2B5EF4-FFF2-40B4-BE49-F238E27FC236}">
                <a16:creationId xmlns:a16="http://schemas.microsoft.com/office/drawing/2014/main" id="{05F68A1C-1509-45BF-98EF-A2D7F5AC649A}"/>
              </a:ext>
            </a:extLst>
          </p:cNvPr>
          <p:cNvSpPr/>
          <p:nvPr/>
        </p:nvSpPr>
        <p:spPr>
          <a:xfrm>
            <a:off x="176581" y="2692557"/>
            <a:ext cx="1188456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26" name="正方形/長方形 25">
            <a:extLst>
              <a:ext uri="{FF2B5EF4-FFF2-40B4-BE49-F238E27FC236}">
                <a16:creationId xmlns:a16="http://schemas.microsoft.com/office/drawing/2014/main" id="{56EB6ED4-8BFE-4823-8A76-D79C100B7AF0}"/>
              </a:ext>
            </a:extLst>
          </p:cNvPr>
          <p:cNvSpPr/>
          <p:nvPr/>
        </p:nvSpPr>
        <p:spPr>
          <a:xfrm>
            <a:off x="828114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＜補助事業実施期間＞</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9" name="Rectangle 11">
            <a:extLst>
              <a:ext uri="{FF2B5EF4-FFF2-40B4-BE49-F238E27FC236}">
                <a16:creationId xmlns:a16="http://schemas.microsoft.com/office/drawing/2014/main" id="{05F68A1C-1509-45BF-98EF-A2D7F5AC649A}"/>
              </a:ext>
            </a:extLst>
          </p:cNvPr>
          <p:cNvSpPr/>
          <p:nvPr/>
        </p:nvSpPr>
        <p:spPr>
          <a:xfrm>
            <a:off x="8230840" y="1859799"/>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1294037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補助事業詳細</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25</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7658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＜補助事業名＞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7658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81" y="3406502"/>
            <a:ext cx="11884560" cy="31167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80" y="3087607"/>
            <a:ext cx="3893215" cy="35597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＜実施理由＞</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9" name="正方形/長方形 8">
            <a:extLst>
              <a:ext uri="{FF2B5EF4-FFF2-40B4-BE49-F238E27FC236}">
                <a16:creationId xmlns:a16="http://schemas.microsoft.com/office/drawing/2014/main" id="{56EB6ED4-8BFE-4823-8A76-D79C100B7AF0}"/>
              </a:ext>
            </a:extLst>
          </p:cNvPr>
          <p:cNvSpPr/>
          <p:nvPr/>
        </p:nvSpPr>
        <p:spPr>
          <a:xfrm>
            <a:off x="616590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＜補助申請者＞</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Rectangle 11">
            <a:extLst>
              <a:ext uri="{FF2B5EF4-FFF2-40B4-BE49-F238E27FC236}">
                <a16:creationId xmlns:a16="http://schemas.microsoft.com/office/drawing/2014/main" id="{05F68A1C-1509-45BF-98EF-A2D7F5AC649A}"/>
              </a:ext>
            </a:extLst>
          </p:cNvPr>
          <p:cNvSpPr/>
          <p:nvPr/>
        </p:nvSpPr>
        <p:spPr>
          <a:xfrm>
            <a:off x="616590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6" name="正方形/長方形 15">
            <a:extLst>
              <a:ext uri="{FF2B5EF4-FFF2-40B4-BE49-F238E27FC236}">
                <a16:creationId xmlns:a16="http://schemas.microsoft.com/office/drawing/2014/main" id="{56EB6ED4-8BFE-4823-8A76-D79C100B7AF0}"/>
              </a:ext>
            </a:extLst>
          </p:cNvPr>
          <p:cNvSpPr/>
          <p:nvPr/>
        </p:nvSpPr>
        <p:spPr>
          <a:xfrm>
            <a:off x="17658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＜費用総額＞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1">
            <a:extLst>
              <a:ext uri="{FF2B5EF4-FFF2-40B4-BE49-F238E27FC236}">
                <a16:creationId xmlns:a16="http://schemas.microsoft.com/office/drawing/2014/main" id="{05F68A1C-1509-45BF-98EF-A2D7F5AC649A}"/>
              </a:ext>
            </a:extLst>
          </p:cNvPr>
          <p:cNvSpPr/>
          <p:nvPr/>
        </p:nvSpPr>
        <p:spPr>
          <a:xfrm>
            <a:off x="176581" y="1874287"/>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9" name="正方形/長方形 18">
            <a:extLst>
              <a:ext uri="{FF2B5EF4-FFF2-40B4-BE49-F238E27FC236}">
                <a16:creationId xmlns:a16="http://schemas.microsoft.com/office/drawing/2014/main" id="{56EB6ED4-8BFE-4823-8A76-D79C100B7AF0}"/>
              </a:ext>
            </a:extLst>
          </p:cNvPr>
          <p:cNvSpPr/>
          <p:nvPr/>
        </p:nvSpPr>
        <p:spPr>
          <a:xfrm>
            <a:off x="616590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Rectangle 11">
            <a:extLst>
              <a:ext uri="{FF2B5EF4-FFF2-40B4-BE49-F238E27FC236}">
                <a16:creationId xmlns:a16="http://schemas.microsoft.com/office/drawing/2014/main" id="{05F68A1C-1509-45BF-98EF-A2D7F5AC649A}"/>
              </a:ext>
            </a:extLst>
          </p:cNvPr>
          <p:cNvSpPr/>
          <p:nvPr/>
        </p:nvSpPr>
        <p:spPr>
          <a:xfrm>
            <a:off x="6165901" y="1874287"/>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正方形/長方形 20">
            <a:extLst>
              <a:ext uri="{FF2B5EF4-FFF2-40B4-BE49-F238E27FC236}">
                <a16:creationId xmlns:a16="http://schemas.microsoft.com/office/drawing/2014/main" id="{56EB6ED4-8BFE-4823-8A76-D79C100B7AF0}"/>
              </a:ext>
            </a:extLst>
          </p:cNvPr>
          <p:cNvSpPr/>
          <p:nvPr/>
        </p:nvSpPr>
        <p:spPr>
          <a:xfrm>
            <a:off x="176579" y="2351412"/>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自主財源</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2" name="Rectangle 11">
            <a:extLst>
              <a:ext uri="{FF2B5EF4-FFF2-40B4-BE49-F238E27FC236}">
                <a16:creationId xmlns:a16="http://schemas.microsoft.com/office/drawing/2014/main" id="{05F68A1C-1509-45BF-98EF-A2D7F5AC649A}"/>
              </a:ext>
            </a:extLst>
          </p:cNvPr>
          <p:cNvSpPr/>
          <p:nvPr/>
        </p:nvSpPr>
        <p:spPr>
          <a:xfrm>
            <a:off x="176581" y="2692557"/>
            <a:ext cx="1188456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2157415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整備施設等の所在地がわかる位置図</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26</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223620"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＜所在地＞</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22362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6212941" y="1165860"/>
            <a:ext cx="5895240" cy="5358766"/>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6212941" y="82704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＜拡大図＞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Tree>
    <p:extLst>
      <p:ext uri="{BB962C8B-B14F-4D97-AF65-F5344CB8AC3E}">
        <p14:creationId xmlns:p14="http://schemas.microsoft.com/office/powerpoint/2010/main" val="1791214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7" y="1381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整備前の写真 </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27</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67641"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＜外観＞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56EB6ED4-8BFE-4823-8A76-D79C100B7AF0}"/>
              </a:ext>
            </a:extLst>
          </p:cNvPr>
          <p:cNvSpPr/>
          <p:nvPr/>
        </p:nvSpPr>
        <p:spPr>
          <a:xfrm>
            <a:off x="6206837"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＜内観＞</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Rectangle 11">
            <a:extLst>
              <a:ext uri="{FF2B5EF4-FFF2-40B4-BE49-F238E27FC236}">
                <a16:creationId xmlns:a16="http://schemas.microsoft.com/office/drawing/2014/main" id="{05F68A1C-1509-45BF-98EF-A2D7F5AC649A}"/>
              </a:ext>
            </a:extLst>
          </p:cNvPr>
          <p:cNvSpPr/>
          <p:nvPr/>
        </p:nvSpPr>
        <p:spPr>
          <a:xfrm>
            <a:off x="167641" y="868219"/>
            <a:ext cx="11833858" cy="4618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5" name="正方形/長方形 14">
            <a:extLst>
              <a:ext uri="{FF2B5EF4-FFF2-40B4-BE49-F238E27FC236}">
                <a16:creationId xmlns:a16="http://schemas.microsoft.com/office/drawing/2014/main" id="{56EB6ED4-8BFE-4823-8A76-D79C100B7AF0}"/>
              </a:ext>
            </a:extLst>
          </p:cNvPr>
          <p:cNvSpPr/>
          <p:nvPr/>
        </p:nvSpPr>
        <p:spPr>
          <a:xfrm>
            <a:off x="230654" y="89362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改修項目</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1">
            <a:extLst>
              <a:ext uri="{FF2B5EF4-FFF2-40B4-BE49-F238E27FC236}">
                <a16:creationId xmlns:a16="http://schemas.microsoft.com/office/drawing/2014/main" id="{05F68A1C-1509-45BF-98EF-A2D7F5AC649A}"/>
              </a:ext>
            </a:extLst>
          </p:cNvPr>
          <p:cNvSpPr/>
          <p:nvPr/>
        </p:nvSpPr>
        <p:spPr>
          <a:xfrm>
            <a:off x="167641" y="1691641"/>
            <a:ext cx="5752407" cy="386575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9" name="Rectangle 11">
            <a:extLst>
              <a:ext uri="{FF2B5EF4-FFF2-40B4-BE49-F238E27FC236}">
                <a16:creationId xmlns:a16="http://schemas.microsoft.com/office/drawing/2014/main" id="{05F68A1C-1509-45BF-98EF-A2D7F5AC649A}"/>
              </a:ext>
            </a:extLst>
          </p:cNvPr>
          <p:cNvSpPr/>
          <p:nvPr/>
        </p:nvSpPr>
        <p:spPr>
          <a:xfrm>
            <a:off x="6206836" y="1691642"/>
            <a:ext cx="5794663" cy="386575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5" name="object 7"/>
          <p:cNvSpPr txBox="1">
            <a:spLocks/>
          </p:cNvSpPr>
          <p:nvPr/>
        </p:nvSpPr>
        <p:spPr>
          <a:xfrm>
            <a:off x="222602" y="6104624"/>
            <a:ext cx="11874147"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■日中の時間帯や照明を使用する等、はっきりとわかる写真を添付してください。</a:t>
            </a:r>
          </a:p>
          <a:p>
            <a:pPr marL="0" indent="0">
              <a:lnSpc>
                <a:spcPts val="800"/>
              </a:lnSpc>
              <a:buNone/>
            </a:pPr>
            <a:r>
              <a:rPr lang="ja-JP" altLang="en-US" sz="1400" dirty="0"/>
              <a:t>■改修項目ごとに作成してください。改修項目が複数ある場合はシートをコピーしてご利用ください。</a:t>
            </a:r>
          </a:p>
        </p:txBody>
      </p:sp>
      <p:sp>
        <p:nvSpPr>
          <p:cNvPr id="26" name="正方形/長方形 25"/>
          <p:cNvSpPr/>
          <p:nvPr/>
        </p:nvSpPr>
        <p:spPr>
          <a:xfrm>
            <a:off x="167642" y="5642474"/>
            <a:ext cx="11820022"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7" name="正方形/長方形 26"/>
          <p:cNvSpPr/>
          <p:nvPr/>
        </p:nvSpPr>
        <p:spPr>
          <a:xfrm>
            <a:off x="169628" y="5640764"/>
            <a:ext cx="11831871" cy="868680"/>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Tree>
    <p:extLst>
      <p:ext uri="{BB962C8B-B14F-4D97-AF65-F5344CB8AC3E}">
        <p14:creationId xmlns:p14="http://schemas.microsoft.com/office/powerpoint/2010/main" val="594167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5407" y="1381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整備後の写真 </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28</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67641"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＜外観＞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56EB6ED4-8BFE-4823-8A76-D79C100B7AF0}"/>
              </a:ext>
            </a:extLst>
          </p:cNvPr>
          <p:cNvSpPr/>
          <p:nvPr/>
        </p:nvSpPr>
        <p:spPr>
          <a:xfrm>
            <a:off x="6206837" y="135544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＜内観＞</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Rectangle 11">
            <a:extLst>
              <a:ext uri="{FF2B5EF4-FFF2-40B4-BE49-F238E27FC236}">
                <a16:creationId xmlns:a16="http://schemas.microsoft.com/office/drawing/2014/main" id="{05F68A1C-1509-45BF-98EF-A2D7F5AC649A}"/>
              </a:ext>
            </a:extLst>
          </p:cNvPr>
          <p:cNvSpPr/>
          <p:nvPr/>
        </p:nvSpPr>
        <p:spPr>
          <a:xfrm>
            <a:off x="167641" y="868219"/>
            <a:ext cx="11833858" cy="4618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5" name="正方形/長方形 14">
            <a:extLst>
              <a:ext uri="{FF2B5EF4-FFF2-40B4-BE49-F238E27FC236}">
                <a16:creationId xmlns:a16="http://schemas.microsoft.com/office/drawing/2014/main" id="{56EB6ED4-8BFE-4823-8A76-D79C100B7AF0}"/>
              </a:ext>
            </a:extLst>
          </p:cNvPr>
          <p:cNvSpPr/>
          <p:nvPr/>
        </p:nvSpPr>
        <p:spPr>
          <a:xfrm>
            <a:off x="230654" y="893629"/>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改修項目</a:t>
            </a:r>
            <a:r>
              <a:rPr lang="ja-JP" altLang="en-US" sz="1600" b="1" dirty="0" smtClean="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Rectangle 11">
            <a:extLst>
              <a:ext uri="{FF2B5EF4-FFF2-40B4-BE49-F238E27FC236}">
                <a16:creationId xmlns:a16="http://schemas.microsoft.com/office/drawing/2014/main" id="{05F68A1C-1509-45BF-98EF-A2D7F5AC649A}"/>
              </a:ext>
            </a:extLst>
          </p:cNvPr>
          <p:cNvSpPr/>
          <p:nvPr/>
        </p:nvSpPr>
        <p:spPr>
          <a:xfrm>
            <a:off x="167641" y="1691641"/>
            <a:ext cx="5752407" cy="3865753"/>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9" name="Rectangle 11">
            <a:extLst>
              <a:ext uri="{FF2B5EF4-FFF2-40B4-BE49-F238E27FC236}">
                <a16:creationId xmlns:a16="http://schemas.microsoft.com/office/drawing/2014/main" id="{05F68A1C-1509-45BF-98EF-A2D7F5AC649A}"/>
              </a:ext>
            </a:extLst>
          </p:cNvPr>
          <p:cNvSpPr/>
          <p:nvPr/>
        </p:nvSpPr>
        <p:spPr>
          <a:xfrm>
            <a:off x="6206836" y="1691642"/>
            <a:ext cx="5794663" cy="386575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5" name="object 7"/>
          <p:cNvSpPr txBox="1">
            <a:spLocks/>
          </p:cNvSpPr>
          <p:nvPr/>
        </p:nvSpPr>
        <p:spPr>
          <a:xfrm>
            <a:off x="222602" y="6104624"/>
            <a:ext cx="11874147"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■イメージ写真は他の施設の写真でも可とします。</a:t>
            </a:r>
          </a:p>
          <a:p>
            <a:pPr marL="0" indent="0">
              <a:lnSpc>
                <a:spcPts val="800"/>
              </a:lnSpc>
              <a:buNone/>
            </a:pPr>
            <a:r>
              <a:rPr lang="ja-JP" altLang="en-US" sz="1400" dirty="0"/>
              <a:t>■改修項目ごとに作成してください。改修項目が複数ある場合はシートをコピーしてご利用ください。</a:t>
            </a:r>
          </a:p>
        </p:txBody>
      </p:sp>
      <p:sp>
        <p:nvSpPr>
          <p:cNvPr id="26" name="正方形/長方形 25"/>
          <p:cNvSpPr/>
          <p:nvPr/>
        </p:nvSpPr>
        <p:spPr>
          <a:xfrm>
            <a:off x="167642" y="5642474"/>
            <a:ext cx="11820022"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7" name="正方形/長方形 26"/>
          <p:cNvSpPr/>
          <p:nvPr/>
        </p:nvSpPr>
        <p:spPr>
          <a:xfrm>
            <a:off x="169628" y="5640764"/>
            <a:ext cx="11831871" cy="868680"/>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Tree>
    <p:extLst>
      <p:ext uri="{BB962C8B-B14F-4D97-AF65-F5344CB8AC3E}">
        <p14:creationId xmlns:p14="http://schemas.microsoft.com/office/powerpoint/2010/main" val="3858000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16168" y="923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整備箇所がわかる図面</a:t>
            </a:r>
          </a:p>
        </p:txBody>
      </p:sp>
      <p:sp>
        <p:nvSpPr>
          <p:cNvPr id="5"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smtClean="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4"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29</a:t>
            </a:fld>
            <a:endParaRPr lang="en-US" altLang="ja-JP">
              <a:solidFill>
                <a:srgbClr val="000000"/>
              </a:solidFill>
            </a:endParaRPr>
          </a:p>
        </p:txBody>
      </p:sp>
    </p:spTree>
    <p:extLst>
      <p:ext uri="{BB962C8B-B14F-4D97-AF65-F5344CB8AC3E}">
        <p14:creationId xmlns:p14="http://schemas.microsoft.com/office/powerpoint/2010/main" val="2774198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全体事業概要</a:t>
            </a:r>
          </a:p>
        </p:txBody>
      </p:sp>
      <p:sp>
        <p:nvSpPr>
          <p:cNvPr id="3" name="スライド番号プレースホルダー 2"/>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a:t>
            </a:fld>
            <a:endParaRPr lang="en-US" altLang="ja-JP">
              <a:solidFill>
                <a:srgbClr val="000000"/>
              </a:solidFill>
            </a:endParaRPr>
          </a:p>
        </p:txBody>
      </p:sp>
      <p:sp>
        <p:nvSpPr>
          <p:cNvPr id="4" name="正方形/長方形 3">
            <a:extLst>
              <a:ext uri="{FF2B5EF4-FFF2-40B4-BE49-F238E27FC236}">
                <a16:creationId xmlns:a16="http://schemas.microsoft.com/office/drawing/2014/main" id="{56EB6ED4-8BFE-4823-8A76-D79C100B7AF0}"/>
              </a:ext>
            </a:extLst>
          </p:cNvPr>
          <p:cNvSpPr/>
          <p:nvPr/>
        </p:nvSpPr>
        <p:spPr>
          <a:xfrm>
            <a:off x="110276" y="833235"/>
            <a:ext cx="3766952"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＜事業概要＞</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5" name="Rectangle 11">
            <a:extLst>
              <a:ext uri="{FF2B5EF4-FFF2-40B4-BE49-F238E27FC236}">
                <a16:creationId xmlns:a16="http://schemas.microsoft.com/office/drawing/2014/main" id="{DAA348BB-F416-2170-C0D3-59A6F2DAAE98}"/>
              </a:ext>
            </a:extLst>
          </p:cNvPr>
          <p:cNvSpPr/>
          <p:nvPr/>
        </p:nvSpPr>
        <p:spPr>
          <a:xfrm>
            <a:off x="110276" y="1175189"/>
            <a:ext cx="12005524" cy="3077278"/>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7" name="object 7"/>
          <p:cNvSpPr txBox="1">
            <a:spLocks/>
          </p:cNvSpPr>
          <p:nvPr/>
        </p:nvSpPr>
        <p:spPr>
          <a:xfrm>
            <a:off x="158926" y="6312389"/>
            <a:ext cx="11874147" cy="394110"/>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■個別事業計画等を基にエリア全体として取り組む事業の内容を記載してください。</a:t>
            </a:r>
          </a:p>
          <a:p>
            <a:pPr marL="0" indent="0">
              <a:lnSpc>
                <a:spcPts val="800"/>
              </a:lnSpc>
              <a:buNone/>
            </a:pPr>
            <a:endParaRPr lang="ja-JP" altLang="en-US" sz="1400" dirty="0"/>
          </a:p>
        </p:txBody>
      </p:sp>
      <p:sp>
        <p:nvSpPr>
          <p:cNvPr id="8" name="正方形/長方形 7"/>
          <p:cNvSpPr/>
          <p:nvPr/>
        </p:nvSpPr>
        <p:spPr>
          <a:xfrm>
            <a:off x="110276" y="5830634"/>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9" name="正方形/長方形 8"/>
          <p:cNvSpPr/>
          <p:nvPr/>
        </p:nvSpPr>
        <p:spPr>
          <a:xfrm>
            <a:off x="112263" y="5828923"/>
            <a:ext cx="11985532" cy="682907"/>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6" name="Rectangle 11">
            <a:extLst>
              <a:ext uri="{FF2B5EF4-FFF2-40B4-BE49-F238E27FC236}">
                <a16:creationId xmlns:a16="http://schemas.microsoft.com/office/drawing/2014/main" id="{CD6F1835-8A4D-4AD3-6E8A-BBB2966F2B91}"/>
              </a:ext>
            </a:extLst>
          </p:cNvPr>
          <p:cNvSpPr/>
          <p:nvPr/>
        </p:nvSpPr>
        <p:spPr>
          <a:xfrm>
            <a:off x="110276" y="4648492"/>
            <a:ext cx="12005524" cy="1119552"/>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
        <p:nvSpPr>
          <p:cNvPr id="10" name="正方形/長方形 9">
            <a:extLst>
              <a:ext uri="{FF2B5EF4-FFF2-40B4-BE49-F238E27FC236}">
                <a16:creationId xmlns:a16="http://schemas.microsoft.com/office/drawing/2014/main" id="{5A49ECB9-9ECA-F01B-7BF3-BF7CD6DA9444}"/>
              </a:ext>
            </a:extLst>
          </p:cNvPr>
          <p:cNvSpPr/>
          <p:nvPr/>
        </p:nvSpPr>
        <p:spPr>
          <a:xfrm>
            <a:off x="110276" y="4293888"/>
            <a:ext cx="3766952"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lumMod val="75000"/>
                    <a:lumOff val="25000"/>
                  </a:schemeClr>
                </a:solidFill>
                <a:latin typeface="Meiryo UI" panose="020B0604030504040204" pitchFamily="50" charset="-128"/>
                <a:ea typeface="Meiryo UI" panose="020B0604030504040204" pitchFamily="50" charset="-128"/>
              </a:rPr>
              <a:t>＜事業プロモーション方法＞</a:t>
            </a:r>
            <a:endParaRPr lang="en-US" altLang="ja-JP"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41560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24"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smtClean="0"/>
              <a:t>（ソフト事業</a:t>
            </a:r>
            <a:r>
              <a:rPr lang="ja-JP" altLang="en-US" dirty="0"/>
              <a:t>）</a:t>
            </a:r>
            <a:r>
              <a:rPr lang="ja-JP" altLang="en-US" dirty="0" smtClean="0"/>
              <a:t>補助</a:t>
            </a:r>
            <a:r>
              <a:rPr lang="ja-JP" altLang="en-US" dirty="0"/>
              <a:t>事業</a:t>
            </a:r>
            <a:r>
              <a:rPr lang="ja-JP" altLang="en-US" dirty="0" smtClean="0"/>
              <a:t>詳細</a:t>
            </a:r>
            <a:endParaRPr lang="en-US" altLang="ja-JP" dirty="0"/>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30</a:t>
            </a:fld>
            <a:endParaRPr lang="en-US" altLang="ja-JP">
              <a:solidFill>
                <a:srgbClr val="000000"/>
              </a:solidFill>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17658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＜補助事業名＞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17658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76581" y="3406502"/>
            <a:ext cx="11884560" cy="311671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176580" y="3087607"/>
            <a:ext cx="2782157" cy="35597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＜事業内容＞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6EB6ED4-8BFE-4823-8A76-D79C100B7AF0}"/>
              </a:ext>
            </a:extLst>
          </p:cNvPr>
          <p:cNvSpPr/>
          <p:nvPr/>
        </p:nvSpPr>
        <p:spPr>
          <a:xfrm>
            <a:off x="6165900" y="751817"/>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＜補助申請者＞</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Rectangle 11">
            <a:extLst>
              <a:ext uri="{FF2B5EF4-FFF2-40B4-BE49-F238E27FC236}">
                <a16:creationId xmlns:a16="http://schemas.microsoft.com/office/drawing/2014/main" id="{05F68A1C-1509-45BF-98EF-A2D7F5AC649A}"/>
              </a:ext>
            </a:extLst>
          </p:cNvPr>
          <p:cNvSpPr/>
          <p:nvPr/>
        </p:nvSpPr>
        <p:spPr>
          <a:xfrm>
            <a:off x="6165901" y="1090628"/>
            <a:ext cx="589524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1" name="正方形/長方形 20">
            <a:extLst>
              <a:ext uri="{FF2B5EF4-FFF2-40B4-BE49-F238E27FC236}">
                <a16:creationId xmlns:a16="http://schemas.microsoft.com/office/drawing/2014/main" id="{56EB6ED4-8BFE-4823-8A76-D79C100B7AF0}"/>
              </a:ext>
            </a:extLst>
          </p:cNvPr>
          <p:cNvSpPr/>
          <p:nvPr/>
        </p:nvSpPr>
        <p:spPr>
          <a:xfrm>
            <a:off x="176579" y="2351412"/>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＜自主財源＞</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2" name="Rectangle 11">
            <a:extLst>
              <a:ext uri="{FF2B5EF4-FFF2-40B4-BE49-F238E27FC236}">
                <a16:creationId xmlns:a16="http://schemas.microsoft.com/office/drawing/2014/main" id="{05F68A1C-1509-45BF-98EF-A2D7F5AC649A}"/>
              </a:ext>
            </a:extLst>
          </p:cNvPr>
          <p:cNvSpPr/>
          <p:nvPr/>
        </p:nvSpPr>
        <p:spPr>
          <a:xfrm>
            <a:off x="176581" y="2692557"/>
            <a:ext cx="1188456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4" name="Rectangle 12">
            <a:extLst>
              <a:ext uri="{FF2B5EF4-FFF2-40B4-BE49-F238E27FC236}">
                <a16:creationId xmlns:a16="http://schemas.microsoft.com/office/drawing/2014/main" id="{32E2B3D7-9979-40E9-A4C8-81EA6EF6F599}"/>
              </a:ext>
            </a:extLst>
          </p:cNvPr>
          <p:cNvSpPr/>
          <p:nvPr/>
        </p:nvSpPr>
        <p:spPr>
          <a:xfrm>
            <a:off x="7567301" y="86861"/>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（様式３</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-2</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）補助事業計画</a:t>
            </a:r>
          </a:p>
        </p:txBody>
      </p:sp>
      <p:sp>
        <p:nvSpPr>
          <p:cNvPr id="23" name="正方形/長方形 22">
            <a:extLst>
              <a:ext uri="{FF2B5EF4-FFF2-40B4-BE49-F238E27FC236}">
                <a16:creationId xmlns:a16="http://schemas.microsoft.com/office/drawing/2014/main" id="{56EB6ED4-8BFE-4823-8A76-D79C100B7AF0}"/>
              </a:ext>
            </a:extLst>
          </p:cNvPr>
          <p:cNvSpPr/>
          <p:nvPr/>
        </p:nvSpPr>
        <p:spPr>
          <a:xfrm>
            <a:off x="17658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＜費用総額＞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6" name="Rectangle 11">
            <a:extLst>
              <a:ext uri="{FF2B5EF4-FFF2-40B4-BE49-F238E27FC236}">
                <a16:creationId xmlns:a16="http://schemas.microsoft.com/office/drawing/2014/main" id="{05F68A1C-1509-45BF-98EF-A2D7F5AC649A}"/>
              </a:ext>
            </a:extLst>
          </p:cNvPr>
          <p:cNvSpPr/>
          <p:nvPr/>
        </p:nvSpPr>
        <p:spPr>
          <a:xfrm>
            <a:off x="176581" y="1874287"/>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27" name="正方形/長方形 26">
            <a:extLst>
              <a:ext uri="{FF2B5EF4-FFF2-40B4-BE49-F238E27FC236}">
                <a16:creationId xmlns:a16="http://schemas.microsoft.com/office/drawing/2014/main" id="{56EB6ED4-8BFE-4823-8A76-D79C100B7AF0}"/>
              </a:ext>
            </a:extLst>
          </p:cNvPr>
          <p:cNvSpPr/>
          <p:nvPr/>
        </p:nvSpPr>
        <p:spPr>
          <a:xfrm>
            <a:off x="4228859"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＜補助申請額＞</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28" name="Rectangle 11">
            <a:extLst>
              <a:ext uri="{FF2B5EF4-FFF2-40B4-BE49-F238E27FC236}">
                <a16:creationId xmlns:a16="http://schemas.microsoft.com/office/drawing/2014/main" id="{05F68A1C-1509-45BF-98EF-A2D7F5AC649A}"/>
              </a:ext>
            </a:extLst>
          </p:cNvPr>
          <p:cNvSpPr/>
          <p:nvPr/>
        </p:nvSpPr>
        <p:spPr>
          <a:xfrm>
            <a:off x="4228860" y="1874287"/>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31" name="正方形/長方形 30">
            <a:extLst>
              <a:ext uri="{FF2B5EF4-FFF2-40B4-BE49-F238E27FC236}">
                <a16:creationId xmlns:a16="http://schemas.microsoft.com/office/drawing/2014/main" id="{56EB6ED4-8BFE-4823-8A76-D79C100B7AF0}"/>
              </a:ext>
            </a:extLst>
          </p:cNvPr>
          <p:cNvSpPr/>
          <p:nvPr/>
        </p:nvSpPr>
        <p:spPr>
          <a:xfrm>
            <a:off x="8281140" y="1535476"/>
            <a:ext cx="3893215"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smtClean="0">
                <a:solidFill>
                  <a:schemeClr val="tx1"/>
                </a:solidFill>
                <a:latin typeface="Meiryo UI" panose="020B0604030504040204" pitchFamily="50" charset="-128"/>
                <a:ea typeface="Meiryo UI" panose="020B0604030504040204" pitchFamily="50" charset="-128"/>
              </a:rPr>
              <a:t>＜補助事業実施期間＞</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4" name="Rectangle 11">
            <a:extLst>
              <a:ext uri="{FF2B5EF4-FFF2-40B4-BE49-F238E27FC236}">
                <a16:creationId xmlns:a16="http://schemas.microsoft.com/office/drawing/2014/main" id="{05F68A1C-1509-45BF-98EF-A2D7F5AC649A}"/>
              </a:ext>
            </a:extLst>
          </p:cNvPr>
          <p:cNvSpPr/>
          <p:nvPr/>
        </p:nvSpPr>
        <p:spPr>
          <a:xfrm>
            <a:off x="8281138" y="1882189"/>
            <a:ext cx="3780000" cy="432000"/>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3049992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2311"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地域概要・観光の動向</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4</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7567301" y="60963"/>
            <a:ext cx="462469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6" name="object 7"/>
          <p:cNvSpPr txBox="1">
            <a:spLocks/>
          </p:cNvSpPr>
          <p:nvPr/>
        </p:nvSpPr>
        <p:spPr>
          <a:xfrm>
            <a:off x="161803" y="5844965"/>
            <a:ext cx="11874147" cy="922716"/>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■以下の項目例を参考に記載してください</a:t>
            </a:r>
          </a:p>
          <a:p>
            <a:pPr marL="0" indent="0">
              <a:lnSpc>
                <a:spcPts val="800"/>
              </a:lnSpc>
              <a:buNone/>
            </a:pPr>
            <a:r>
              <a:rPr lang="ja-JP" altLang="en-US" sz="1400" dirty="0"/>
              <a:t>　　地域の基本情報、観光資源、観光の動向（観光客数・属性・</a:t>
            </a:r>
            <a:r>
              <a:rPr lang="ja-JP" altLang="en-US" sz="1400" dirty="0" smtClean="0"/>
              <a:t>推移等</a:t>
            </a:r>
            <a:r>
              <a:rPr lang="ja-JP" altLang="en-US" sz="1400" dirty="0"/>
              <a:t>）、外部環境の状況（観光トレンド・周辺地域の</a:t>
            </a:r>
            <a:r>
              <a:rPr lang="ja-JP" altLang="en-US" sz="1400" dirty="0" smtClean="0"/>
              <a:t>動向等</a:t>
            </a:r>
            <a:r>
              <a:rPr lang="ja-JP" altLang="en-US" sz="1400" dirty="0"/>
              <a:t>）</a:t>
            </a:r>
          </a:p>
          <a:p>
            <a:pPr marL="0" indent="0">
              <a:lnSpc>
                <a:spcPts val="800"/>
              </a:lnSpc>
              <a:buNone/>
            </a:pPr>
            <a:r>
              <a:rPr lang="ja-JP" altLang="en-US" sz="1400" dirty="0"/>
              <a:t>■記載内容のエビデンスとなる写真・グラフ等を載せてください</a:t>
            </a:r>
          </a:p>
          <a:p>
            <a:pPr marL="0" indent="0">
              <a:lnSpc>
                <a:spcPts val="800"/>
              </a:lnSpc>
              <a:buNone/>
            </a:pPr>
            <a:endParaRPr lang="ja-JP" altLang="en-US" sz="1400" dirty="0"/>
          </a:p>
        </p:txBody>
      </p:sp>
      <p:sp>
        <p:nvSpPr>
          <p:cNvPr id="7" name="正方形/長方形 6"/>
          <p:cNvSpPr/>
          <p:nvPr/>
        </p:nvSpPr>
        <p:spPr>
          <a:xfrm>
            <a:off x="112113" y="53509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8" name="正方形/長方形 7"/>
          <p:cNvSpPr/>
          <p:nvPr/>
        </p:nvSpPr>
        <p:spPr>
          <a:xfrm>
            <a:off x="114100" y="5349240"/>
            <a:ext cx="11985532" cy="121848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10" name="Rectangle 11">
            <a:extLst>
              <a:ext uri="{FF2B5EF4-FFF2-40B4-BE49-F238E27FC236}">
                <a16:creationId xmlns:a16="http://schemas.microsoft.com/office/drawing/2014/main" id="{05F68A1C-1509-45BF-98EF-A2D7F5AC649A}"/>
              </a:ext>
            </a:extLst>
          </p:cNvPr>
          <p:cNvSpPr/>
          <p:nvPr/>
        </p:nvSpPr>
        <p:spPr>
          <a:xfrm>
            <a:off x="112113" y="863933"/>
            <a:ext cx="11987519" cy="4394987"/>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solidFill>
                <a:schemeClr val="tx1">
                  <a:lumMod val="75000"/>
                  <a:lumOff val="25000"/>
                </a:schemeClr>
              </a:solidFill>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103241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3"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en-US" altLang="ja-JP" dirty="0"/>
              <a:t>SWOT</a:t>
            </a:r>
            <a:r>
              <a:rPr lang="ja-JP" altLang="en-US" dirty="0"/>
              <a:t>分析</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5</a:t>
            </a:fld>
            <a:endParaRPr lang="en-US" altLang="ja-JP">
              <a:solidFill>
                <a:srgbClr val="000000"/>
              </a:solidFill>
            </a:endParaRPr>
          </a:p>
        </p:txBody>
      </p:sp>
      <p:sp>
        <p:nvSpPr>
          <p:cNvPr id="13" name="Rectangle 12">
            <a:extLst>
              <a:ext uri="{FF2B5EF4-FFF2-40B4-BE49-F238E27FC236}">
                <a16:creationId xmlns:a16="http://schemas.microsoft.com/office/drawing/2014/main" id="{32E2B3D7-9979-40E9-A4C8-81EA6EF6F599}"/>
              </a:ext>
            </a:extLst>
          </p:cNvPr>
          <p:cNvSpPr/>
          <p:nvPr/>
        </p:nvSpPr>
        <p:spPr>
          <a:xfrm>
            <a:off x="7447221" y="60963"/>
            <a:ext cx="4744779" cy="606738"/>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graphicFrame>
        <p:nvGraphicFramePr>
          <p:cNvPr id="2" name="表 1"/>
          <p:cNvGraphicFramePr>
            <a:graphicFrameLocks noGrp="1"/>
          </p:cNvGraphicFramePr>
          <p:nvPr>
            <p:extLst>
              <p:ext uri="{D42A27DB-BD31-4B8C-83A1-F6EECF244321}">
                <p14:modId xmlns:p14="http://schemas.microsoft.com/office/powerpoint/2010/main" val="2619170199"/>
              </p:ext>
            </p:extLst>
          </p:nvPr>
        </p:nvGraphicFramePr>
        <p:xfrm>
          <a:off x="130492" y="885350"/>
          <a:ext cx="11871008" cy="5624094"/>
        </p:xfrm>
        <a:graphic>
          <a:graphicData uri="http://schemas.openxmlformats.org/drawingml/2006/table">
            <a:tbl>
              <a:tblPr firstRow="1" bandRow="1">
                <a:tableStyleId>{5C22544A-7EE6-4342-B048-85BDC9FD1C3A}</a:tableStyleId>
              </a:tblPr>
              <a:tblGrid>
                <a:gridCol w="5935504">
                  <a:extLst>
                    <a:ext uri="{9D8B030D-6E8A-4147-A177-3AD203B41FA5}">
                      <a16:colId xmlns:a16="http://schemas.microsoft.com/office/drawing/2014/main" val="1965768221"/>
                    </a:ext>
                  </a:extLst>
                </a:gridCol>
                <a:gridCol w="5935504">
                  <a:extLst>
                    <a:ext uri="{9D8B030D-6E8A-4147-A177-3AD203B41FA5}">
                      <a16:colId xmlns:a16="http://schemas.microsoft.com/office/drawing/2014/main" val="3569606062"/>
                    </a:ext>
                  </a:extLst>
                </a:gridCol>
              </a:tblGrid>
              <a:tr h="2812047">
                <a:tc>
                  <a:txBody>
                    <a:bodyPr/>
                    <a:lstStyle/>
                    <a:p>
                      <a:pPr algn="l">
                        <a:lnSpc>
                          <a:spcPct val="100000"/>
                        </a:lnSpc>
                        <a:spcBef>
                          <a:spcPts val="600"/>
                        </a:spcBef>
                      </a:pP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強み（</a:t>
                      </a:r>
                      <a:r>
                        <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rPr>
                        <a:t>Strength</a:t>
                      </a: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弱み（</a:t>
                      </a:r>
                      <a:r>
                        <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rPr>
                        <a:t>Weakness</a:t>
                      </a: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2391970"/>
                  </a:ext>
                </a:extLst>
              </a:tr>
              <a:tr h="2812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機会（</a:t>
                      </a:r>
                      <a:r>
                        <a:rPr lang="en-US" altLang="ja-JP" sz="1600" b="0" dirty="0">
                          <a:solidFill>
                            <a:schemeClr val="tx1">
                              <a:lumMod val="75000"/>
                              <a:lumOff val="25000"/>
                            </a:schemeClr>
                          </a:solidFill>
                          <a:latin typeface="Meiryo UI" panose="020B0604030504040204" pitchFamily="50" charset="-128"/>
                          <a:ea typeface="Meiryo UI" panose="020B0604030504040204" pitchFamily="50" charset="-128"/>
                        </a:rPr>
                        <a:t>Opportunity</a:t>
                      </a: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p>
                      <a:endPar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lumMod val="75000"/>
                              <a:lumOff val="25000"/>
                            </a:schemeClr>
                          </a:solidFill>
                          <a:latin typeface="Meiryo UI" panose="020B0604030504040204" pitchFamily="50" charset="-128"/>
                          <a:ea typeface="Meiryo UI" panose="020B0604030504040204" pitchFamily="50" charset="-128"/>
                        </a:rPr>
                        <a:t>脅威（</a:t>
                      </a:r>
                      <a:r>
                        <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rPr>
                        <a:t>Threat</a:t>
                      </a:r>
                      <a:r>
                        <a:rPr kumimoji="1" lang="ja-JP" altLang="en-US" sz="1600" b="0" dirty="0" smtClean="0">
                          <a:solidFill>
                            <a:schemeClr val="tx1">
                              <a:lumMod val="75000"/>
                              <a:lumOff val="25000"/>
                            </a:schemeClr>
                          </a:solidFill>
                          <a:latin typeface="Meiryo UI" panose="020B0604030504040204" pitchFamily="50" charset="-128"/>
                          <a:ea typeface="Meiryo UI" panose="020B0604030504040204" pitchFamily="50" charset="-128"/>
                        </a:rPr>
                        <a:t>）</a:t>
                      </a:r>
                      <a:endParaRPr kumimoji="1" lang="en-US" altLang="ja-JP" sz="1600" b="0" dirty="0">
                        <a:solidFill>
                          <a:schemeClr val="tx1">
                            <a:lumMod val="75000"/>
                            <a:lumOff val="25000"/>
                          </a:schemeClr>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966470"/>
                  </a:ext>
                </a:extLst>
              </a:tr>
            </a:tbl>
          </a:graphicData>
        </a:graphic>
      </p:graphicFrame>
    </p:spTree>
    <p:extLst>
      <p:ext uri="{BB962C8B-B14F-4D97-AF65-F5344CB8AC3E}">
        <p14:creationId xmlns:p14="http://schemas.microsoft.com/office/powerpoint/2010/main" val="2528071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37118671"/>
              </p:ext>
            </p:extLst>
          </p:nvPr>
        </p:nvGraphicFramePr>
        <p:xfrm>
          <a:off x="1061202" y="874966"/>
          <a:ext cx="11063369" cy="4907925"/>
        </p:xfrm>
        <a:graphic>
          <a:graphicData uri="http://schemas.openxmlformats.org/drawingml/2006/table">
            <a:tbl>
              <a:tblPr firstRow="1" bandRow="1">
                <a:tableStyleId>{00A15C55-8517-42AA-B614-E9B94910E393}</a:tableStyleId>
              </a:tblPr>
              <a:tblGrid>
                <a:gridCol w="582283">
                  <a:extLst>
                    <a:ext uri="{9D8B030D-6E8A-4147-A177-3AD203B41FA5}">
                      <a16:colId xmlns:a16="http://schemas.microsoft.com/office/drawing/2014/main" val="3258721704"/>
                    </a:ext>
                  </a:extLst>
                </a:gridCol>
                <a:gridCol w="582282">
                  <a:extLst>
                    <a:ext uri="{9D8B030D-6E8A-4147-A177-3AD203B41FA5}">
                      <a16:colId xmlns:a16="http://schemas.microsoft.com/office/drawing/2014/main" val="2567871349"/>
                    </a:ext>
                  </a:extLst>
                </a:gridCol>
                <a:gridCol w="582283">
                  <a:extLst>
                    <a:ext uri="{9D8B030D-6E8A-4147-A177-3AD203B41FA5}">
                      <a16:colId xmlns:a16="http://schemas.microsoft.com/office/drawing/2014/main" val="3183633580"/>
                    </a:ext>
                  </a:extLst>
                </a:gridCol>
                <a:gridCol w="582282">
                  <a:extLst>
                    <a:ext uri="{9D8B030D-6E8A-4147-A177-3AD203B41FA5}">
                      <a16:colId xmlns:a16="http://schemas.microsoft.com/office/drawing/2014/main" val="3987859278"/>
                    </a:ext>
                  </a:extLst>
                </a:gridCol>
                <a:gridCol w="582283">
                  <a:extLst>
                    <a:ext uri="{9D8B030D-6E8A-4147-A177-3AD203B41FA5}">
                      <a16:colId xmlns:a16="http://schemas.microsoft.com/office/drawing/2014/main" val="3253123241"/>
                    </a:ext>
                  </a:extLst>
                </a:gridCol>
                <a:gridCol w="582282">
                  <a:extLst>
                    <a:ext uri="{9D8B030D-6E8A-4147-A177-3AD203B41FA5}">
                      <a16:colId xmlns:a16="http://schemas.microsoft.com/office/drawing/2014/main" val="3900236127"/>
                    </a:ext>
                  </a:extLst>
                </a:gridCol>
                <a:gridCol w="582283">
                  <a:extLst>
                    <a:ext uri="{9D8B030D-6E8A-4147-A177-3AD203B41FA5}">
                      <a16:colId xmlns:a16="http://schemas.microsoft.com/office/drawing/2014/main" val="2595957836"/>
                    </a:ext>
                  </a:extLst>
                </a:gridCol>
                <a:gridCol w="582283">
                  <a:extLst>
                    <a:ext uri="{9D8B030D-6E8A-4147-A177-3AD203B41FA5}">
                      <a16:colId xmlns:a16="http://schemas.microsoft.com/office/drawing/2014/main" val="1495693205"/>
                    </a:ext>
                  </a:extLst>
                </a:gridCol>
                <a:gridCol w="582282">
                  <a:extLst>
                    <a:ext uri="{9D8B030D-6E8A-4147-A177-3AD203B41FA5}">
                      <a16:colId xmlns:a16="http://schemas.microsoft.com/office/drawing/2014/main" val="2903593001"/>
                    </a:ext>
                  </a:extLst>
                </a:gridCol>
                <a:gridCol w="582283">
                  <a:extLst>
                    <a:ext uri="{9D8B030D-6E8A-4147-A177-3AD203B41FA5}">
                      <a16:colId xmlns:a16="http://schemas.microsoft.com/office/drawing/2014/main" val="3411918223"/>
                    </a:ext>
                  </a:extLst>
                </a:gridCol>
                <a:gridCol w="582282">
                  <a:extLst>
                    <a:ext uri="{9D8B030D-6E8A-4147-A177-3AD203B41FA5}">
                      <a16:colId xmlns:a16="http://schemas.microsoft.com/office/drawing/2014/main" val="4064325817"/>
                    </a:ext>
                  </a:extLst>
                </a:gridCol>
                <a:gridCol w="582283">
                  <a:extLst>
                    <a:ext uri="{9D8B030D-6E8A-4147-A177-3AD203B41FA5}">
                      <a16:colId xmlns:a16="http://schemas.microsoft.com/office/drawing/2014/main" val="964457766"/>
                    </a:ext>
                  </a:extLst>
                </a:gridCol>
                <a:gridCol w="582283">
                  <a:extLst>
                    <a:ext uri="{9D8B030D-6E8A-4147-A177-3AD203B41FA5}">
                      <a16:colId xmlns:a16="http://schemas.microsoft.com/office/drawing/2014/main" val="19916065"/>
                    </a:ext>
                  </a:extLst>
                </a:gridCol>
                <a:gridCol w="582282">
                  <a:extLst>
                    <a:ext uri="{9D8B030D-6E8A-4147-A177-3AD203B41FA5}">
                      <a16:colId xmlns:a16="http://schemas.microsoft.com/office/drawing/2014/main" val="4204901045"/>
                    </a:ext>
                  </a:extLst>
                </a:gridCol>
                <a:gridCol w="582283">
                  <a:extLst>
                    <a:ext uri="{9D8B030D-6E8A-4147-A177-3AD203B41FA5}">
                      <a16:colId xmlns:a16="http://schemas.microsoft.com/office/drawing/2014/main" val="3034312351"/>
                    </a:ext>
                  </a:extLst>
                </a:gridCol>
                <a:gridCol w="582282">
                  <a:extLst>
                    <a:ext uri="{9D8B030D-6E8A-4147-A177-3AD203B41FA5}">
                      <a16:colId xmlns:a16="http://schemas.microsoft.com/office/drawing/2014/main" val="2572182043"/>
                    </a:ext>
                  </a:extLst>
                </a:gridCol>
                <a:gridCol w="582283">
                  <a:extLst>
                    <a:ext uri="{9D8B030D-6E8A-4147-A177-3AD203B41FA5}">
                      <a16:colId xmlns:a16="http://schemas.microsoft.com/office/drawing/2014/main" val="3103792994"/>
                    </a:ext>
                  </a:extLst>
                </a:gridCol>
                <a:gridCol w="582282">
                  <a:extLst>
                    <a:ext uri="{9D8B030D-6E8A-4147-A177-3AD203B41FA5}">
                      <a16:colId xmlns:a16="http://schemas.microsoft.com/office/drawing/2014/main" val="146105304"/>
                    </a:ext>
                  </a:extLst>
                </a:gridCol>
                <a:gridCol w="582283">
                  <a:extLst>
                    <a:ext uri="{9D8B030D-6E8A-4147-A177-3AD203B41FA5}">
                      <a16:colId xmlns:a16="http://schemas.microsoft.com/office/drawing/2014/main" val="3408962476"/>
                    </a:ext>
                  </a:extLst>
                </a:gridCol>
              </a:tblGrid>
              <a:tr h="361766">
                <a:tc gridSpan="7">
                  <a:txBody>
                    <a:bodyPr/>
                    <a:lstStyle/>
                    <a:p>
                      <a:pPr marL="0" algn="ctr" defTabSz="914400" rtl="0" eaLnBrk="1" latinLnBrk="0" hangingPunct="1"/>
                      <a:r>
                        <a:rPr kumimoji="1" lang="en-US" altLang="ja-JP" sz="1600" b="0" kern="1200" dirty="0" smtClean="0">
                          <a:solidFill>
                            <a:schemeClr val="lt1"/>
                          </a:solidFill>
                          <a:latin typeface="Meiryo UI" panose="020B0604030504040204" pitchFamily="50" charset="-128"/>
                          <a:ea typeface="Meiryo UI" panose="020B0604030504040204" pitchFamily="50" charset="-128"/>
                          <a:cs typeface="+mn-cs"/>
                        </a:rPr>
                        <a:t>2024</a:t>
                      </a:r>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年度</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gridSpan="12">
                  <a:txBody>
                    <a:bodyPr/>
                    <a:lstStyle/>
                    <a:p>
                      <a:pPr marL="0" algn="ctr" defTabSz="914400" rtl="0" eaLnBrk="1" latinLnBrk="0" hangingPunct="1"/>
                      <a:r>
                        <a:rPr kumimoji="1" lang="en-US" altLang="ja-JP" sz="1600" b="0" kern="1200" dirty="0" smtClean="0">
                          <a:solidFill>
                            <a:schemeClr val="lt1"/>
                          </a:solidFill>
                          <a:latin typeface="Meiryo UI" panose="020B0604030504040204" pitchFamily="50" charset="-128"/>
                          <a:ea typeface="Meiryo UI" panose="020B0604030504040204" pitchFamily="50" charset="-128"/>
                          <a:cs typeface="+mn-cs"/>
                        </a:rPr>
                        <a:t>2025</a:t>
                      </a:r>
                      <a:r>
                        <a:rPr kumimoji="1" lang="ja-JP" altLang="en-US" sz="1600" b="0" kern="1200" dirty="0" smtClean="0">
                          <a:solidFill>
                            <a:schemeClr val="lt1"/>
                          </a:solidFill>
                          <a:latin typeface="Meiryo UI" panose="020B0604030504040204" pitchFamily="50" charset="-128"/>
                          <a:ea typeface="Meiryo UI" panose="020B0604030504040204" pitchFamily="50" charset="-128"/>
                          <a:cs typeface="+mn-cs"/>
                        </a:rPr>
                        <a:t>年度</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1D6FA9"/>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tc hMerge="1">
                  <a:txBody>
                    <a:bodyPr/>
                    <a:lstStyle/>
                    <a:p>
                      <a:pPr algn="ctr"/>
                      <a:endParaRPr kumimoji="1" lang="ja-JP" altLang="en-US" dirty="0">
                        <a:solidFill>
                          <a:schemeClr val="bg1"/>
                        </a:solidFill>
                        <a:latin typeface="Meiryo UI" panose="020B0604030504040204" pitchFamily="50" charset="-128"/>
                        <a:ea typeface="Meiryo UI" panose="020B0604030504040204" pitchFamily="50" charset="-128"/>
                      </a:endParaRPr>
                    </a:p>
                  </a:txBody>
                  <a:tcPr>
                    <a:solidFill>
                      <a:schemeClr val="bg2">
                        <a:lumMod val="75000"/>
                      </a:schemeClr>
                    </a:solidFill>
                  </a:tcPr>
                </a:tc>
                <a:extLst>
                  <a:ext uri="{0D108BD9-81ED-4DB2-BD59-A6C34878D82A}">
                    <a16:rowId xmlns:a16="http://schemas.microsoft.com/office/drawing/2014/main" val="809581769"/>
                  </a:ext>
                </a:extLst>
              </a:tr>
              <a:tr h="394654">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10</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11</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12</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１</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４</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６</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８</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ja-JP" altLang="en-US" sz="1600" b="0" kern="1200" dirty="0">
                          <a:solidFill>
                            <a:schemeClr val="lt1"/>
                          </a:solidFill>
                          <a:latin typeface="Meiryo UI" panose="020B0604030504040204" pitchFamily="50" charset="-128"/>
                          <a:ea typeface="Meiryo UI" panose="020B0604030504040204" pitchFamily="50" charset="-128"/>
                          <a:cs typeface="+mn-cs"/>
                        </a:rPr>
                        <a:t>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marL="0" algn="ctr" defTabSz="914400" rtl="0" eaLnBrk="1" latinLnBrk="0" hangingPunct="1"/>
                      <a:r>
                        <a:rPr kumimoji="1" lang="en-US" altLang="ja-JP" sz="1600" b="0" kern="1200" dirty="0">
                          <a:solidFill>
                            <a:schemeClr val="lt1"/>
                          </a:solidFill>
                          <a:latin typeface="Meiryo UI" panose="020B0604030504040204" pitchFamily="50" charset="-128"/>
                          <a:ea typeface="Meiryo UI" panose="020B0604030504040204" pitchFamily="50" charset="-128"/>
                          <a:cs typeface="+mn-cs"/>
                        </a:rPr>
                        <a:t>10</a:t>
                      </a:r>
                      <a:endParaRPr kumimoji="1" lang="ja-JP" altLang="en-US" sz="1600" b="0" kern="1200" dirty="0">
                        <a:solidFill>
                          <a:schemeClr val="lt1"/>
                        </a:solidFill>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11</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en-US" altLang="ja-JP" dirty="0">
                          <a:solidFill>
                            <a:schemeClr val="bg1"/>
                          </a:solidFill>
                          <a:latin typeface="Meiryo UI" panose="020B0604030504040204" pitchFamily="50" charset="-128"/>
                          <a:ea typeface="Meiryo UI" panose="020B0604030504040204" pitchFamily="50" charset="-128"/>
                        </a:rPr>
                        <a:t>12</a:t>
                      </a:r>
                      <a:endParaRPr kumimoji="1" lang="ja-JP" altLang="en-US" dirty="0">
                        <a:solidFill>
                          <a:schemeClr val="bg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１</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２</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D6FA9"/>
                    </a:solidFill>
                  </a:tcPr>
                </a:tc>
                <a:extLst>
                  <a:ext uri="{0D108BD9-81ED-4DB2-BD59-A6C34878D82A}">
                    <a16:rowId xmlns:a16="http://schemas.microsoft.com/office/drawing/2014/main" val="4178909160"/>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1876093"/>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8962599"/>
                  </a:ext>
                </a:extLst>
              </a:tr>
              <a:tr h="1383835">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0968767"/>
                  </a:ext>
                </a:extLst>
              </a:tr>
            </a:tbl>
          </a:graphicData>
        </a:graphic>
      </p:graphicFrame>
      <p:sp>
        <p:nvSpPr>
          <p:cNvPr id="16" name="タイトル 1"/>
          <p:cNvSpPr>
            <a:spLocks noGrp="1"/>
          </p:cNvSpPr>
          <p:nvPr>
            <p:ph type="title"/>
          </p:nvPr>
        </p:nvSpPr>
        <p:spPr>
          <a:xfrm>
            <a:off x="0" y="0"/>
            <a:ext cx="10173678" cy="746992"/>
          </a:xfrm>
        </p:spPr>
        <p:txBody>
          <a:bodyPr/>
          <a:lstStyle/>
          <a:p>
            <a:r>
              <a:rPr kumimoji="1" lang="ja-JP" altLang="en-US" dirty="0"/>
              <a:t>事業スケジュール</a:t>
            </a:r>
          </a:p>
        </p:txBody>
      </p:sp>
      <p:sp>
        <p:nvSpPr>
          <p:cNvPr id="18" name="Rectangle 12">
            <a:extLst>
              <a:ext uri="{FF2B5EF4-FFF2-40B4-BE49-F238E27FC236}">
                <a16:creationId xmlns:a16="http://schemas.microsoft.com/office/drawing/2014/main" id="{32E2B3D7-9979-40E9-A4C8-81EA6EF6F599}"/>
              </a:ext>
            </a:extLst>
          </p:cNvPr>
          <p:cNvSpPr/>
          <p:nvPr/>
        </p:nvSpPr>
        <p:spPr>
          <a:xfrm>
            <a:off x="9434623" y="0"/>
            <a:ext cx="2757377"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11" name="正方形/長方形 10"/>
          <p:cNvSpPr/>
          <p:nvPr/>
        </p:nvSpPr>
        <p:spPr>
          <a:xfrm>
            <a:off x="137052" y="5866865"/>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2" name="正方形/長方形 11"/>
          <p:cNvSpPr/>
          <p:nvPr/>
        </p:nvSpPr>
        <p:spPr>
          <a:xfrm>
            <a:off x="139039" y="5865154"/>
            <a:ext cx="11985532" cy="659819"/>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chemeClr val="tx1">
                  <a:lumMod val="75000"/>
                  <a:lumOff val="25000"/>
                </a:schemeClr>
              </a:solidFill>
              <a:effectLst/>
              <a:uLnTx/>
              <a:uFillTx/>
              <a:latin typeface="Calibri" panose="020F0502020204030204"/>
              <a:ea typeface="游ゴシック" panose="020B0400000000000000" pitchFamily="50" charset="-128"/>
              <a:cs typeface="+mn-cs"/>
            </a:endParaRPr>
          </a:p>
        </p:txBody>
      </p:sp>
      <p:sp>
        <p:nvSpPr>
          <p:cNvPr id="1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a:xfrm>
            <a:off x="11582400" y="6509444"/>
            <a:ext cx="609600" cy="348557"/>
          </a:xfrm>
        </p:spPr>
        <p:txBody>
          <a:bodyPr/>
          <a:lstStyle/>
          <a:p>
            <a:pPr>
              <a:defRPr/>
            </a:pPr>
            <a:fld id="{7DE63CFC-9FCE-47C5-8094-560B20205859}" type="slidenum">
              <a:rPr lang="en-US" altLang="ja-JP" smtClean="0">
                <a:solidFill>
                  <a:srgbClr val="000000"/>
                </a:solidFill>
              </a:rPr>
              <a:pPr>
                <a:defRPr/>
              </a:pPr>
              <a:t>6</a:t>
            </a:fld>
            <a:endParaRPr lang="en-US" altLang="ja-JP">
              <a:solidFill>
                <a:srgbClr val="000000"/>
              </a:solidFill>
            </a:endParaRPr>
          </a:p>
        </p:txBody>
      </p:sp>
      <p:sp>
        <p:nvSpPr>
          <p:cNvPr id="14" name="object 7"/>
          <p:cNvSpPr txBox="1">
            <a:spLocks/>
          </p:cNvSpPr>
          <p:nvPr/>
        </p:nvSpPr>
        <p:spPr>
          <a:xfrm>
            <a:off x="186742" y="6327910"/>
            <a:ext cx="11874147" cy="114802"/>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■各施設で、補助事業やまるごとホテル開業に向けた準備を含めた地域まるごとホテル開業までのスケジュールを詳細に記載してください。</a:t>
            </a:r>
            <a:endParaRPr lang="en-US" altLang="ja-JP" sz="1400" dirty="0" smtClean="0"/>
          </a:p>
        </p:txBody>
      </p:sp>
      <p:sp>
        <p:nvSpPr>
          <p:cNvPr id="4" name="テキスト ボックス 3"/>
          <p:cNvSpPr txBox="1"/>
          <p:nvPr/>
        </p:nvSpPr>
        <p:spPr>
          <a:xfrm>
            <a:off x="-6220" y="2270555"/>
            <a:ext cx="1188712" cy="307777"/>
          </a:xfrm>
          <a:prstGeom prst="rect">
            <a:avLst/>
          </a:prstGeom>
          <a:noFill/>
        </p:spPr>
        <p:txBody>
          <a:bodyPr wrap="square" rtlCol="0">
            <a:spAutoFit/>
          </a:bodyPr>
          <a:lstStyle/>
          <a:p>
            <a:pPr algn="ctr"/>
            <a:r>
              <a:rPr kumimoji="1" lang="ja-JP" altLang="en-US" sz="1400" dirty="0" smtClean="0">
                <a:latin typeface="Meiryo UI" panose="020B0604030504040204" pitchFamily="50" charset="-128"/>
                <a:ea typeface="Meiryo UI" panose="020B0604030504040204" pitchFamily="50" charset="-128"/>
              </a:rPr>
              <a:t>宿泊施設</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0" y="3612793"/>
            <a:ext cx="1188712"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飲食</a:t>
            </a:r>
            <a:r>
              <a:rPr kumimoji="1" lang="ja-JP" altLang="en-US" sz="1400" dirty="0" smtClean="0">
                <a:latin typeface="Meiryo UI" panose="020B0604030504040204" pitchFamily="50" charset="-128"/>
                <a:ea typeface="Meiryo UI" panose="020B0604030504040204" pitchFamily="50" charset="-128"/>
              </a:rPr>
              <a:t>施設</a:t>
            </a:r>
            <a:endParaRPr kumimoji="1" lang="ja-JP" altLang="en-US" sz="14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0" y="4955031"/>
            <a:ext cx="1188712"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その</a:t>
            </a:r>
            <a:r>
              <a:rPr lang="ja-JP" altLang="en-US" sz="1400" dirty="0">
                <a:latin typeface="Meiryo UI" panose="020B0604030504040204" pitchFamily="50" charset="-128"/>
                <a:ea typeface="Meiryo UI" panose="020B0604030504040204" pitchFamily="50" charset="-128"/>
              </a:rPr>
              <a:t>他</a:t>
            </a:r>
            <a:r>
              <a:rPr kumimoji="1" lang="ja-JP" altLang="en-US" sz="1400" dirty="0" smtClean="0">
                <a:latin typeface="Meiryo UI" panose="020B0604030504040204" pitchFamily="50" charset="-128"/>
                <a:ea typeface="Meiryo UI" panose="020B0604030504040204" pitchFamily="50" charset="-128"/>
              </a:rPr>
              <a:t>施設</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2282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7</a:t>
            </a:fld>
            <a:endParaRPr lang="en-US" altLang="ja-JP">
              <a:solidFill>
                <a:srgbClr val="000000"/>
              </a:solidFill>
            </a:endParaRPr>
          </a:p>
        </p:txBody>
      </p:sp>
      <p:grpSp>
        <p:nvGrpSpPr>
          <p:cNvPr id="20" name="グループ化 19"/>
          <p:cNvGrpSpPr/>
          <p:nvPr/>
        </p:nvGrpSpPr>
        <p:grpSpPr>
          <a:xfrm>
            <a:off x="153375" y="1314238"/>
            <a:ext cx="2484120" cy="1419727"/>
            <a:chOff x="6902191" y="3927480"/>
            <a:chExt cx="2508533" cy="1419727"/>
          </a:xfrm>
        </p:grpSpPr>
        <p:sp>
          <p:nvSpPr>
            <p:cNvPr id="24" name="角丸四角形 23"/>
            <p:cNvSpPr/>
            <p:nvPr/>
          </p:nvSpPr>
          <p:spPr>
            <a:xfrm>
              <a:off x="6902191" y="3927480"/>
              <a:ext cx="2240280" cy="1419727"/>
            </a:xfrm>
            <a:prstGeom prst="roundRect">
              <a:avLst/>
            </a:prstGeom>
            <a:solidFill>
              <a:schemeClr val="bg1">
                <a:lumMod val="95000"/>
              </a:schemeClr>
            </a:solidFill>
            <a:ln w="28575">
              <a:noFill/>
            </a:ln>
          </p:spPr>
          <p:txBody>
            <a:bodyPr vertOverflow="overflow" horzOverflow="overflow" wrap="square" tIns="36000" bIns="36000" rtlCol="0" anchor="ctr">
              <a:noAutofit/>
            </a:bodyPr>
            <a:lstStyle/>
            <a:p>
              <a:pPr algn="l">
                <a:lnSpc>
                  <a:spcPts val="800"/>
                </a:lnSpc>
              </a:pPr>
              <a:endParaRPr kumimoji="1" lang="ja-JP" altLang="en-US" sz="1200" dirty="0">
                <a:latin typeface="Meiryo UI" panose="020B0604030504040204" pitchFamily="50" charset="-128"/>
                <a:ea typeface="Meiryo UI" panose="020B0604030504040204" pitchFamily="50" charset="-128"/>
                <a:cs typeface="メイリオ"/>
              </a:endParaRPr>
            </a:p>
          </p:txBody>
        </p:sp>
        <p:sp>
          <p:nvSpPr>
            <p:cNvPr id="26" name="TextBox 44">
              <a:extLst>
                <a:ext uri="{FF2B5EF4-FFF2-40B4-BE49-F238E27FC236}">
                  <a16:creationId xmlns:a16="http://schemas.microsoft.com/office/drawing/2014/main" id="{1569716E-F87E-40E8-A07C-0D80422D08D6}"/>
                </a:ext>
              </a:extLst>
            </p:cNvPr>
            <p:cNvSpPr txBox="1"/>
            <p:nvPr/>
          </p:nvSpPr>
          <p:spPr>
            <a:xfrm>
              <a:off x="7506087" y="5044603"/>
              <a:ext cx="1752883"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交通ルート</a:t>
              </a:r>
            </a:p>
          </p:txBody>
        </p:sp>
        <p:sp>
          <p:nvSpPr>
            <p:cNvPr id="27" name="Flowchart: Connector 65">
              <a:extLst>
                <a:ext uri="{FF2B5EF4-FFF2-40B4-BE49-F238E27FC236}">
                  <a16:creationId xmlns:a16="http://schemas.microsoft.com/office/drawing/2014/main" id="{08AB2274-9B9D-4D0D-9348-41B48C3D43FB}"/>
                </a:ext>
              </a:extLst>
            </p:cNvPr>
            <p:cNvSpPr/>
            <p:nvPr/>
          </p:nvSpPr>
          <p:spPr>
            <a:xfrm>
              <a:off x="7039816" y="4544871"/>
              <a:ext cx="181769" cy="180000"/>
            </a:xfrm>
            <a:prstGeom prst="flowChartConnector">
              <a:avLst/>
            </a:prstGeom>
            <a:solidFill>
              <a:srgbClr val="EB6E9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sp>
          <p:nvSpPr>
            <p:cNvPr id="28" name="TextBox 66">
              <a:extLst>
                <a:ext uri="{FF2B5EF4-FFF2-40B4-BE49-F238E27FC236}">
                  <a16:creationId xmlns:a16="http://schemas.microsoft.com/office/drawing/2014/main" id="{E5A496FF-A316-476B-B816-BE63755BBB02}"/>
                </a:ext>
              </a:extLst>
            </p:cNvPr>
            <p:cNvSpPr txBox="1"/>
            <p:nvPr/>
          </p:nvSpPr>
          <p:spPr>
            <a:xfrm>
              <a:off x="7183907" y="4041996"/>
              <a:ext cx="2226817" cy="1118255"/>
            </a:xfrm>
            <a:prstGeom prst="rect">
              <a:avLst/>
            </a:prstGeom>
            <a:noFill/>
          </p:spPr>
          <p:txBody>
            <a:bodyPr wrap="square" rtlCol="0">
              <a:spAutoFit/>
            </a:bodyPr>
            <a:lstStyle/>
            <a:p>
              <a:pPr>
                <a:lnSpc>
                  <a:spcPts val="1000"/>
                </a:lnSpc>
              </a:pPr>
              <a:r>
                <a:rPr kumimoji="1" lang="ja-JP" altLang="en-US" sz="1000" dirty="0">
                  <a:latin typeface="Meiryo UI" panose="020B0604030504040204" pitchFamily="50" charset="-128"/>
                  <a:ea typeface="Meiryo UI" panose="020B0604030504040204" pitchFamily="50" charset="-128"/>
                </a:rPr>
                <a:t>本事業に参加している宿泊施設</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本事業</a:t>
              </a:r>
              <a:r>
                <a:rPr kumimoji="1" lang="ja-JP" altLang="en-US" sz="1000" dirty="0">
                  <a:latin typeface="Meiryo UI" panose="020B0604030504040204" pitchFamily="50" charset="-128"/>
                  <a:ea typeface="Meiryo UI" panose="020B0604030504040204" pitchFamily="50" charset="-128"/>
                </a:rPr>
                <a:t>に参加している飲食施設</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本事業</a:t>
              </a:r>
              <a:r>
                <a:rPr kumimoji="1" lang="ja-JP" altLang="en-US" sz="1000" dirty="0">
                  <a:latin typeface="Meiryo UI" panose="020B0604030504040204" pitchFamily="50" charset="-128"/>
                  <a:ea typeface="Meiryo UI" panose="020B0604030504040204" pitchFamily="50" charset="-128"/>
                </a:rPr>
                <a:t>に参加しているその他</a:t>
              </a:r>
              <a:r>
                <a:rPr kumimoji="1" lang="ja-JP" altLang="en-US" sz="1000" dirty="0" smtClean="0">
                  <a:latin typeface="Meiryo UI" panose="020B0604030504040204" pitchFamily="50" charset="-128"/>
                  <a:ea typeface="Meiryo UI" panose="020B0604030504040204" pitchFamily="50" charset="-128"/>
                </a:rPr>
                <a:t>施設</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lang="ja-JP" altLang="en-US" sz="1000" dirty="0">
                  <a:latin typeface="Meiryo UI" panose="020B0604030504040204" pitchFamily="50" charset="-128"/>
                  <a:ea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smtClean="0">
                  <a:latin typeface="Meiryo UI" panose="020B0604030504040204" pitchFamily="50" charset="-128"/>
                  <a:ea typeface="Meiryo UI" panose="020B0604030504040204" pitchFamily="50" charset="-128"/>
                </a:rPr>
                <a:t>エリア内の主な施設</a:t>
              </a:r>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p>
              <a:pPr>
                <a:lnSpc>
                  <a:spcPts val="1000"/>
                </a:lnSpc>
              </a:pPr>
              <a:endParaRPr lang="en-US" altLang="ja-JP" sz="1000" dirty="0">
                <a:latin typeface="Meiryo UI" panose="020B0604030504040204" pitchFamily="50" charset="-128"/>
                <a:ea typeface="Meiryo UI" panose="020B0604030504040204" pitchFamily="50" charset="-128"/>
              </a:endParaRPr>
            </a:p>
          </p:txBody>
        </p:sp>
        <p:sp>
          <p:nvSpPr>
            <p:cNvPr id="29" name="Flowchart: Connector 67">
              <a:extLst>
                <a:ext uri="{FF2B5EF4-FFF2-40B4-BE49-F238E27FC236}">
                  <a16:creationId xmlns:a16="http://schemas.microsoft.com/office/drawing/2014/main" id="{C5E51593-D184-44D2-AA89-E1647C559F46}"/>
                </a:ext>
              </a:extLst>
            </p:cNvPr>
            <p:cNvSpPr/>
            <p:nvPr/>
          </p:nvSpPr>
          <p:spPr>
            <a:xfrm>
              <a:off x="7048792" y="4067775"/>
              <a:ext cx="181769" cy="180000"/>
            </a:xfrm>
            <a:prstGeom prst="flowChartConnector">
              <a:avLst/>
            </a:prstGeom>
            <a:solidFill>
              <a:srgbClr val="52C2F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cxnSp>
          <p:nvCxnSpPr>
            <p:cNvPr id="30" name="Straight Connector 71">
              <a:extLst>
                <a:ext uri="{FF2B5EF4-FFF2-40B4-BE49-F238E27FC236}">
                  <a16:creationId xmlns:a16="http://schemas.microsoft.com/office/drawing/2014/main" id="{B3CD002B-8EF7-48E5-838A-7AA1BB795D46}"/>
                </a:ext>
              </a:extLst>
            </p:cNvPr>
            <p:cNvCxnSpPr>
              <a:cxnSpLocks/>
            </p:cNvCxnSpPr>
            <p:nvPr/>
          </p:nvCxnSpPr>
          <p:spPr>
            <a:xfrm>
              <a:off x="7044740" y="5148966"/>
              <a:ext cx="461347" cy="0"/>
            </a:xfrm>
            <a:prstGeom prst="line">
              <a:avLst/>
            </a:prstGeom>
            <a:solidFill>
              <a:srgbClr val="0066CC"/>
            </a:solidFill>
            <a:ln w="19050" cap="flat" cmpd="sng" algn="ctr">
              <a:solidFill>
                <a:schemeClr val="accent6"/>
              </a:solidFill>
              <a:prstDash val="sysDash"/>
              <a:round/>
              <a:headEnd type="none" w="med" len="med"/>
              <a:tailEnd type="none" w="med" len="med"/>
            </a:ln>
            <a:effectLst/>
          </p:spPr>
        </p:cxnSp>
        <p:sp>
          <p:nvSpPr>
            <p:cNvPr id="33" name="Flowchart: Connector 65">
              <a:extLst>
                <a:ext uri="{FF2B5EF4-FFF2-40B4-BE49-F238E27FC236}">
                  <a16:creationId xmlns:a16="http://schemas.microsoft.com/office/drawing/2014/main" id="{08AB2274-9B9D-4D0D-9348-41B48C3D43FB}"/>
                </a:ext>
              </a:extLst>
            </p:cNvPr>
            <p:cNvSpPr/>
            <p:nvPr/>
          </p:nvSpPr>
          <p:spPr>
            <a:xfrm>
              <a:off x="7044304" y="4309857"/>
              <a:ext cx="181769" cy="180000"/>
            </a:xfrm>
            <a:prstGeom prst="flowChartConnector">
              <a:avLst/>
            </a:prstGeom>
            <a:solidFill>
              <a:srgbClr val="FFC00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grpSp>
      <p:sp>
        <p:nvSpPr>
          <p:cNvPr id="16" name="Rectangle 11">
            <a:extLst>
              <a:ext uri="{FF2B5EF4-FFF2-40B4-BE49-F238E27FC236}">
                <a16:creationId xmlns:a16="http://schemas.microsoft.com/office/drawing/2014/main" id="{05F68A1C-1509-45BF-98EF-A2D7F5AC649A}"/>
              </a:ext>
            </a:extLst>
          </p:cNvPr>
          <p:cNvSpPr/>
          <p:nvPr/>
        </p:nvSpPr>
        <p:spPr>
          <a:xfrm>
            <a:off x="100311" y="1120140"/>
            <a:ext cx="9234189" cy="440910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8" name="タイトル 1"/>
          <p:cNvSpPr>
            <a:spLocks noGrp="1"/>
          </p:cNvSpPr>
          <p:nvPr>
            <p:ph type="title"/>
          </p:nvPr>
        </p:nvSpPr>
        <p:spPr>
          <a:xfrm>
            <a:off x="0" y="0"/>
            <a:ext cx="10173678" cy="746992"/>
          </a:xfrm>
        </p:spPr>
        <p:txBody>
          <a:bodyPr/>
          <a:lstStyle/>
          <a:p>
            <a:r>
              <a:rPr lang="ja-JP" altLang="en-US" dirty="0"/>
              <a:t>エリアマップ及び参加事業者</a:t>
            </a:r>
            <a:endParaRPr kumimoji="1" lang="ja-JP" altLang="en-US" dirty="0"/>
          </a:p>
        </p:txBody>
      </p:sp>
      <p:sp>
        <p:nvSpPr>
          <p:cNvPr id="19" name="Rectangle 12">
            <a:extLst>
              <a:ext uri="{FF2B5EF4-FFF2-40B4-BE49-F238E27FC236}">
                <a16:creationId xmlns:a16="http://schemas.microsoft.com/office/drawing/2014/main" id="{32E2B3D7-9979-40E9-A4C8-81EA6EF6F599}"/>
              </a:ext>
            </a:extLst>
          </p:cNvPr>
          <p:cNvSpPr/>
          <p:nvPr/>
        </p:nvSpPr>
        <p:spPr>
          <a:xfrm>
            <a:off x="9144000" y="0"/>
            <a:ext cx="3048000"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smtClean="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計画</a:t>
            </a:r>
          </a:p>
        </p:txBody>
      </p:sp>
      <p:sp>
        <p:nvSpPr>
          <p:cNvPr id="21" name="object 7"/>
          <p:cNvSpPr txBox="1">
            <a:spLocks/>
          </p:cNvSpPr>
          <p:nvPr/>
        </p:nvSpPr>
        <p:spPr>
          <a:xfrm>
            <a:off x="100311" y="6118531"/>
            <a:ext cx="12091689"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■「エリアの要件」や「参加者の要件」を</a:t>
            </a:r>
            <a:r>
              <a:rPr lang="ja-JP" altLang="en-US" sz="1400" dirty="0"/>
              <a:t>満たしている</a:t>
            </a:r>
            <a:r>
              <a:rPr lang="ja-JP" altLang="en-US" sz="1400" dirty="0" smtClean="0"/>
              <a:t>か確認</a:t>
            </a:r>
            <a:r>
              <a:rPr lang="ja-JP" altLang="en-US" sz="1400" dirty="0"/>
              <a:t>するためのページです</a:t>
            </a:r>
            <a:r>
              <a:rPr lang="ja-JP" altLang="en-US" sz="1400" dirty="0" smtClean="0"/>
              <a:t>。参加施設以外にも地域の主な施設が分かるように記載してください。</a:t>
            </a:r>
            <a:endParaRPr lang="en-US" altLang="ja-JP" sz="1400" dirty="0"/>
          </a:p>
          <a:p>
            <a:pPr marL="0" indent="0">
              <a:lnSpc>
                <a:spcPts val="800"/>
              </a:lnSpc>
              <a:buNone/>
            </a:pPr>
            <a:r>
              <a:rPr lang="ja-JP" altLang="en-US" sz="1400" dirty="0"/>
              <a:t>■計画内容の実現可能性を示すため、計画対象エリアが徒歩圏内でない場合には公共交通のルート等を記載してください</a:t>
            </a:r>
          </a:p>
        </p:txBody>
      </p:sp>
      <p:sp>
        <p:nvSpPr>
          <p:cNvPr id="22" name="正方形/長方形 21"/>
          <p:cNvSpPr/>
          <p:nvPr/>
        </p:nvSpPr>
        <p:spPr>
          <a:xfrm>
            <a:off x="100311" y="5642077"/>
            <a:ext cx="1177310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23" name="正方形/長方形 22"/>
          <p:cNvSpPr/>
          <p:nvPr/>
        </p:nvSpPr>
        <p:spPr>
          <a:xfrm>
            <a:off x="102298" y="5642076"/>
            <a:ext cx="11784902"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5" name="正方形/長方形 24">
            <a:extLst>
              <a:ext uri="{FF2B5EF4-FFF2-40B4-BE49-F238E27FC236}">
                <a16:creationId xmlns:a16="http://schemas.microsoft.com/office/drawing/2014/main" id="{56EB6ED4-8BFE-4823-8A76-D79C100B7AF0}"/>
              </a:ext>
            </a:extLst>
          </p:cNvPr>
          <p:cNvSpPr/>
          <p:nvPr/>
        </p:nvSpPr>
        <p:spPr>
          <a:xfrm>
            <a:off x="236002" y="801060"/>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＜エリアマップ＞</a:t>
            </a:r>
            <a:endParaRPr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1007225931"/>
              </p:ext>
            </p:extLst>
          </p:nvPr>
        </p:nvGraphicFramePr>
        <p:xfrm>
          <a:off x="9565229" y="1120140"/>
          <a:ext cx="2263140" cy="3304116"/>
        </p:xfrm>
        <a:graphic>
          <a:graphicData uri="http://schemas.openxmlformats.org/drawingml/2006/table">
            <a:tbl>
              <a:tblPr firstRow="1" bandRow="1">
                <a:tableStyleId>{5C22544A-7EE6-4342-B048-85BDC9FD1C3A}</a:tableStyleId>
              </a:tblPr>
              <a:tblGrid>
                <a:gridCol w="2263140">
                  <a:extLst>
                    <a:ext uri="{9D8B030D-6E8A-4147-A177-3AD203B41FA5}">
                      <a16:colId xmlns:a16="http://schemas.microsoft.com/office/drawing/2014/main" val="753008796"/>
                    </a:ext>
                  </a:extLst>
                </a:gridCol>
              </a:tblGrid>
              <a:tr h="367124">
                <a:tc>
                  <a:txBody>
                    <a:bodyPr/>
                    <a:lstStyle/>
                    <a:p>
                      <a:endParaRPr kumimoji="1" lang="en-US" altLang="ja-JP"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8864480"/>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6019265"/>
                  </a:ext>
                </a:extLst>
              </a:tr>
              <a:tr h="367124">
                <a:tc>
                  <a:txBody>
                    <a:bodyPr/>
                    <a:lstStyle/>
                    <a:p>
                      <a:endParaRPr kumimoji="1" lang="zh-TW"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2240185"/>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5705310"/>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7823872"/>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4190817"/>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349928"/>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3376295"/>
                  </a:ext>
                </a:extLst>
              </a:tr>
              <a:tr h="367124">
                <a:tc>
                  <a:txBody>
                    <a:bodyPr/>
                    <a:lstStyle/>
                    <a:p>
                      <a:endParaRPr kumimoji="1" lang="ja-JP" altLang="en-US" sz="1400" b="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067415"/>
                  </a:ext>
                </a:extLst>
              </a:tr>
            </a:tbl>
          </a:graphicData>
        </a:graphic>
      </p:graphicFrame>
      <p:sp>
        <p:nvSpPr>
          <p:cNvPr id="36" name="正方形/長方形 35">
            <a:extLst>
              <a:ext uri="{FF2B5EF4-FFF2-40B4-BE49-F238E27FC236}">
                <a16:creationId xmlns:a16="http://schemas.microsoft.com/office/drawing/2014/main" id="{56EB6ED4-8BFE-4823-8A76-D79C100B7AF0}"/>
              </a:ext>
            </a:extLst>
          </p:cNvPr>
          <p:cNvSpPr/>
          <p:nvPr/>
        </p:nvSpPr>
        <p:spPr>
          <a:xfrm>
            <a:off x="9494302" y="784973"/>
            <a:ext cx="2263358"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＜参加事業者一覧＞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7" name="Flowchart: Connector 65">
            <a:extLst>
              <a:ext uri="{FF2B5EF4-FFF2-40B4-BE49-F238E27FC236}">
                <a16:creationId xmlns:a16="http://schemas.microsoft.com/office/drawing/2014/main" id="{08AB2274-9B9D-4D0D-9348-41B48C3D43FB}"/>
              </a:ext>
            </a:extLst>
          </p:cNvPr>
          <p:cNvSpPr/>
          <p:nvPr/>
        </p:nvSpPr>
        <p:spPr>
          <a:xfrm>
            <a:off x="289661" y="2200529"/>
            <a:ext cx="180000" cy="180000"/>
          </a:xfrm>
          <a:prstGeom prst="flowChartConnector">
            <a:avLst/>
          </a:prstGeom>
          <a:solidFill>
            <a:srgbClr val="00B050"/>
          </a:solidFill>
          <a:ln w="28575">
            <a:noFill/>
          </a:ln>
        </p:spPr>
        <p:txBody>
          <a:bodyPr vertOverflow="overflow" horzOverflow="overflow" wrap="square" tIns="36000" bIns="36000" rtlCol="0" anchor="ctr">
            <a:spAutoFit/>
          </a:bodyPr>
          <a:lstStyle/>
          <a:p>
            <a:pPr algn="ctr"/>
            <a:endParaRPr kumimoji="1" lang="ja-JP" altLang="en-US" b="1">
              <a:solidFill>
                <a:srgbClr val="000000"/>
              </a:solidFill>
              <a:latin typeface="メイリオ"/>
              <a:ea typeface="メイリオ"/>
              <a:cs typeface="メイリオ"/>
            </a:endParaRPr>
          </a:p>
        </p:txBody>
      </p:sp>
    </p:spTree>
    <p:extLst>
      <p:ext uri="{BB962C8B-B14F-4D97-AF65-F5344CB8AC3E}">
        <p14:creationId xmlns:p14="http://schemas.microsoft.com/office/powerpoint/2010/main" val="1773099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6934" y="9236"/>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地域回遊の仕掛け（カスタマーエクスペリエンス）</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8</a:t>
            </a:fld>
            <a:endParaRPr lang="en-US" altLang="ja-JP">
              <a:solidFill>
                <a:srgbClr val="000000"/>
              </a:solidFill>
            </a:endParaRPr>
          </a:p>
        </p:txBody>
      </p:sp>
      <p:sp>
        <p:nvSpPr>
          <p:cNvPr id="5" name="Rectangle 12">
            <a:extLst>
              <a:ext uri="{FF2B5EF4-FFF2-40B4-BE49-F238E27FC236}">
                <a16:creationId xmlns:a16="http://schemas.microsoft.com/office/drawing/2014/main" id="{32E2B3D7-9979-40E9-A4C8-81EA6EF6F599}"/>
              </a:ext>
            </a:extLst>
          </p:cNvPr>
          <p:cNvSpPr/>
          <p:nvPr/>
        </p:nvSpPr>
        <p:spPr>
          <a:xfrm>
            <a:off x="9441712" y="0"/>
            <a:ext cx="2750288"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）全体計画</a:t>
            </a:r>
          </a:p>
        </p:txBody>
      </p:sp>
      <p:sp>
        <p:nvSpPr>
          <p:cNvPr id="6" name="object 7"/>
          <p:cNvSpPr txBox="1">
            <a:spLocks/>
          </p:cNvSpPr>
          <p:nvPr/>
        </p:nvSpPr>
        <p:spPr>
          <a:xfrm>
            <a:off x="100311" y="6118531"/>
            <a:ext cx="11680209"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smtClean="0"/>
              <a:t>■エリアの要件や、滞在時間の延長の促進</a:t>
            </a:r>
            <a:r>
              <a:rPr lang="ja-JP" altLang="en-US" sz="1400" dirty="0"/>
              <a:t>や観光消費額の増加等に資する取組が計画の中に含まれている</a:t>
            </a:r>
            <a:r>
              <a:rPr lang="ja-JP" altLang="en-US" sz="1400" dirty="0" smtClean="0"/>
              <a:t>か、などを確認</a:t>
            </a:r>
            <a:r>
              <a:rPr lang="ja-JP" altLang="en-US" sz="1400" dirty="0"/>
              <a:t>するページです。</a:t>
            </a:r>
            <a:endParaRPr lang="en-US" altLang="ja-JP" sz="1400" dirty="0"/>
          </a:p>
          <a:p>
            <a:pPr marL="0" indent="0">
              <a:lnSpc>
                <a:spcPts val="800"/>
              </a:lnSpc>
              <a:buNone/>
            </a:pPr>
            <a:r>
              <a:rPr lang="ja-JP" altLang="en-US" sz="1400" dirty="0"/>
              <a:t>■対象エリアでの観光客の滞在価値を示すため、カスタマーエクスペリエンス（顧客へ提供する体験） </a:t>
            </a:r>
            <a:r>
              <a:rPr lang="ja-JP" altLang="en-US" sz="1400" dirty="0" smtClean="0"/>
              <a:t>を</a:t>
            </a:r>
            <a:r>
              <a:rPr lang="ja-JP" altLang="en-US" sz="1400" dirty="0"/>
              <a:t>記載してください</a:t>
            </a:r>
          </a:p>
        </p:txBody>
      </p:sp>
      <p:sp>
        <p:nvSpPr>
          <p:cNvPr id="7" name="正方形/長方形 6"/>
          <p:cNvSpPr/>
          <p:nvPr/>
        </p:nvSpPr>
        <p:spPr>
          <a:xfrm>
            <a:off x="100311" y="5642077"/>
            <a:ext cx="11773100"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8" name="正方形/長方形 7"/>
          <p:cNvSpPr/>
          <p:nvPr/>
        </p:nvSpPr>
        <p:spPr>
          <a:xfrm>
            <a:off x="102298" y="5642076"/>
            <a:ext cx="11784902"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Rectangle 11">
            <a:extLst>
              <a:ext uri="{FF2B5EF4-FFF2-40B4-BE49-F238E27FC236}">
                <a16:creationId xmlns:a16="http://schemas.microsoft.com/office/drawing/2014/main" id="{05F68A1C-1509-45BF-98EF-A2D7F5AC649A}"/>
              </a:ext>
            </a:extLst>
          </p:cNvPr>
          <p:cNvSpPr/>
          <p:nvPr/>
        </p:nvSpPr>
        <p:spPr>
          <a:xfrm>
            <a:off x="100311" y="1104900"/>
            <a:ext cx="7451109" cy="442434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1" name="正方形/長方形 10">
            <a:extLst>
              <a:ext uri="{FF2B5EF4-FFF2-40B4-BE49-F238E27FC236}">
                <a16:creationId xmlns:a16="http://schemas.microsoft.com/office/drawing/2014/main" id="{56EB6ED4-8BFE-4823-8A76-D79C100B7AF0}"/>
              </a:ext>
            </a:extLst>
          </p:cNvPr>
          <p:cNvSpPr/>
          <p:nvPr/>
        </p:nvSpPr>
        <p:spPr>
          <a:xfrm>
            <a:off x="236002" y="801060"/>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＜エリアマップ＞</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2" name="Rectangle 11">
            <a:extLst>
              <a:ext uri="{FF2B5EF4-FFF2-40B4-BE49-F238E27FC236}">
                <a16:creationId xmlns:a16="http://schemas.microsoft.com/office/drawing/2014/main" id="{05F68A1C-1509-45BF-98EF-A2D7F5AC649A}"/>
              </a:ext>
            </a:extLst>
          </p:cNvPr>
          <p:cNvSpPr/>
          <p:nvPr/>
        </p:nvSpPr>
        <p:spPr>
          <a:xfrm>
            <a:off x="7687111" y="1104900"/>
            <a:ext cx="4220229" cy="4424344"/>
          </a:xfrm>
          <a:prstGeom prst="rect">
            <a:avLst/>
          </a:prstGeom>
          <a:noFill/>
          <a:ln w="19050">
            <a:solidFill>
              <a:schemeClr val="bg1">
                <a:lumMod val="50000"/>
              </a:schemeClr>
            </a:solidFill>
          </a:ln>
        </p:spPr>
        <p:txBody>
          <a:bodyPr vertOverflow="overflow" horzOverflow="overflow" wrap="square" tIns="36000" bIns="36000" rtlCol="0" anchor="ctr">
            <a:noAutofit/>
          </a:bodyPr>
          <a:lstStyle/>
          <a:p>
            <a:pPr algn="ctr"/>
            <a:endParaRPr kumimoji="1" lang="ja-JP" altLang="en-US" b="1">
              <a:latin typeface="Meiryo UI" panose="020B0604030504040204" pitchFamily="50" charset="-128"/>
              <a:ea typeface="Meiryo UI" panose="020B0604030504040204" pitchFamily="50" charset="-128"/>
              <a:cs typeface="メイリオ"/>
            </a:endParaRPr>
          </a:p>
        </p:txBody>
      </p:sp>
      <p:sp>
        <p:nvSpPr>
          <p:cNvPr id="14" name="正方形/長方形 13">
            <a:extLst>
              <a:ext uri="{FF2B5EF4-FFF2-40B4-BE49-F238E27FC236}">
                <a16:creationId xmlns:a16="http://schemas.microsoft.com/office/drawing/2014/main" id="{56EB6ED4-8BFE-4823-8A76-D79C100B7AF0}"/>
              </a:ext>
            </a:extLst>
          </p:cNvPr>
          <p:cNvSpPr/>
          <p:nvPr/>
        </p:nvSpPr>
        <p:spPr>
          <a:xfrm>
            <a:off x="7687111" y="801060"/>
            <a:ext cx="3449216" cy="40034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nSpc>
                <a:spcPct val="150000"/>
              </a:lnSpc>
              <a:buClr>
                <a:schemeClr val="accent1"/>
              </a:buClr>
            </a:pPr>
            <a:r>
              <a:rPr lang="ja-JP" altLang="en-US" sz="1600" b="1" dirty="0">
                <a:solidFill>
                  <a:schemeClr val="tx1"/>
                </a:solidFill>
                <a:latin typeface="Meiryo UI" panose="020B0604030504040204" pitchFamily="50" charset="-128"/>
                <a:ea typeface="Meiryo UI" panose="020B0604030504040204" pitchFamily="50" charset="-128"/>
              </a:rPr>
              <a:t>＜カスタマーエクスペリエンス＞</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888EAD9B-0728-74C5-2011-5586B130333D}"/>
              </a:ext>
            </a:extLst>
          </p:cNvPr>
          <p:cNvSpPr/>
          <p:nvPr/>
        </p:nvSpPr>
        <p:spPr>
          <a:xfrm>
            <a:off x="3404108" y="4280406"/>
            <a:ext cx="4010330" cy="1003318"/>
          </a:xfrm>
          <a:prstGeom prst="rect">
            <a:avLst/>
          </a:prstGeom>
          <a:solidFill>
            <a:schemeClr val="bg1"/>
          </a:solidFill>
          <a:ln w="28575">
            <a:noFill/>
          </a:ln>
        </p:spPr>
        <p:txBody>
          <a:bodyPr vertOverflow="overflow" horzOverflow="overflow" wrap="square" tIns="36000" bIns="36000" rtlCol="0" anchor="ctr">
            <a:noAutofit/>
          </a:bodyPr>
          <a:lstStyle/>
          <a:p>
            <a:pPr algn="l"/>
            <a:endParaRPr kumimoji="1" lang="ja-JP" altLang="en-US" sz="1200" dirty="0">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303555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33B3D292-C2BA-492B-B167-1A1D499541FB}"/>
              </a:ext>
            </a:extLst>
          </p:cNvPr>
          <p:cNvSpPr txBox="1">
            <a:spLocks/>
          </p:cNvSpPr>
          <p:nvPr/>
        </p:nvSpPr>
        <p:spPr>
          <a:xfrm>
            <a:off x="0" y="0"/>
            <a:ext cx="9686166" cy="7286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ja-JP"/>
            </a:defPPr>
            <a:lvl1pPr eaLnBrk="0" hangingPunct="0">
              <a:defRPr sz="3200" b="1">
                <a:solidFill>
                  <a:srgbClr val="1D6FA9"/>
                </a:solidFill>
                <a:latin typeface="游ゴシック" panose="020B0400000000000000" pitchFamily="50" charset="-128"/>
                <a:ea typeface="游ゴシック" panose="020B0400000000000000" pitchFamily="50" charset="-128"/>
                <a:cs typeface="+mj-cs"/>
              </a:defRPr>
            </a:lvl1pPr>
            <a:lvl2pPr eaLnBrk="0" hangingPunct="0">
              <a:defRPr sz="2800">
                <a:latin typeface="HGP創英角ｺﾞｼｯｸUB" pitchFamily="50" charset="-128"/>
                <a:ea typeface="HGP創英角ｺﾞｼｯｸUB" pitchFamily="50" charset="-128"/>
              </a:defRPr>
            </a:lvl2pPr>
            <a:lvl3pPr eaLnBrk="0" hangingPunct="0">
              <a:defRPr sz="2800">
                <a:latin typeface="HGP創英角ｺﾞｼｯｸUB" pitchFamily="50" charset="-128"/>
                <a:ea typeface="HGP創英角ｺﾞｼｯｸUB" pitchFamily="50" charset="-128"/>
              </a:defRPr>
            </a:lvl3pPr>
            <a:lvl4pPr eaLnBrk="0" hangingPunct="0">
              <a:defRPr sz="2800">
                <a:latin typeface="HGP創英角ｺﾞｼｯｸUB" pitchFamily="50" charset="-128"/>
                <a:ea typeface="HGP創英角ｺﾞｼｯｸUB" pitchFamily="50" charset="-128"/>
              </a:defRPr>
            </a:lvl4pPr>
            <a:lvl5pPr eaLnBrk="0" hangingPunct="0">
              <a:defRPr sz="2800">
                <a:latin typeface="HGP創英角ｺﾞｼｯｸUB" pitchFamily="50" charset="-128"/>
                <a:ea typeface="HGP創英角ｺﾞｼｯｸUB" pitchFamily="50" charset="-128"/>
              </a:defRPr>
            </a:lvl5pPr>
            <a:lvl6pPr marL="457200" fontAlgn="base">
              <a:spcBef>
                <a:spcPct val="0"/>
              </a:spcBef>
              <a:spcAft>
                <a:spcPct val="0"/>
              </a:spcAft>
              <a:defRPr sz="2800">
                <a:latin typeface="HGP創英角ｺﾞｼｯｸUB" pitchFamily="50" charset="-128"/>
                <a:ea typeface="HGP創英角ｺﾞｼｯｸUB" pitchFamily="50" charset="-128"/>
              </a:defRPr>
            </a:lvl6pPr>
            <a:lvl7pPr marL="914400" fontAlgn="base">
              <a:spcBef>
                <a:spcPct val="0"/>
              </a:spcBef>
              <a:spcAft>
                <a:spcPct val="0"/>
              </a:spcAft>
              <a:defRPr sz="2800">
                <a:latin typeface="HGP創英角ｺﾞｼｯｸUB" pitchFamily="50" charset="-128"/>
                <a:ea typeface="HGP創英角ｺﾞｼｯｸUB" pitchFamily="50" charset="-128"/>
              </a:defRPr>
            </a:lvl7pPr>
            <a:lvl8pPr marL="1371600" fontAlgn="base">
              <a:spcBef>
                <a:spcPct val="0"/>
              </a:spcBef>
              <a:spcAft>
                <a:spcPct val="0"/>
              </a:spcAft>
              <a:defRPr sz="2800">
                <a:latin typeface="HGP創英角ｺﾞｼｯｸUB" pitchFamily="50" charset="-128"/>
                <a:ea typeface="HGP創英角ｺﾞｼｯｸUB" pitchFamily="50" charset="-128"/>
              </a:defRPr>
            </a:lvl8pPr>
            <a:lvl9pPr marL="1828800" fontAlgn="base">
              <a:spcBef>
                <a:spcPct val="0"/>
              </a:spcBef>
              <a:spcAft>
                <a:spcPct val="0"/>
              </a:spcAft>
              <a:defRPr sz="2800">
                <a:latin typeface="HGP創英角ｺﾞｼｯｸUB" pitchFamily="50" charset="-128"/>
                <a:ea typeface="HGP創英角ｺﾞｼｯｸUB" pitchFamily="50" charset="-128"/>
              </a:defRPr>
            </a:lvl9pPr>
          </a:lstStyle>
          <a:p>
            <a:r>
              <a:rPr lang="ja-JP" altLang="en-US" dirty="0"/>
              <a:t>全体計画</a:t>
            </a:r>
            <a:r>
              <a:rPr lang="en-US" altLang="ja-JP" dirty="0"/>
              <a:t>KPI</a:t>
            </a:r>
          </a:p>
        </p:txBody>
      </p:sp>
      <p:sp>
        <p:nvSpPr>
          <p:cNvPr id="3" name="Slide Number Placeholder 2">
            <a:extLst>
              <a:ext uri="{FF2B5EF4-FFF2-40B4-BE49-F238E27FC236}">
                <a16:creationId xmlns:a16="http://schemas.microsoft.com/office/drawing/2014/main" id="{EED13205-C40E-4F11-BB3E-2066FE0EAF8D}"/>
              </a:ext>
            </a:extLst>
          </p:cNvPr>
          <p:cNvSpPr>
            <a:spLocks noGrp="1"/>
          </p:cNvSpPr>
          <p:nvPr>
            <p:ph type="sldNum" sz="quarter" idx="12"/>
          </p:nvPr>
        </p:nvSpPr>
        <p:spPr/>
        <p:txBody>
          <a:bodyPr/>
          <a:lstStyle/>
          <a:p>
            <a:pPr>
              <a:defRPr/>
            </a:pPr>
            <a:fld id="{7DE63CFC-9FCE-47C5-8094-560B20205859}" type="slidenum">
              <a:rPr lang="en-US" altLang="ja-JP" smtClean="0">
                <a:solidFill>
                  <a:srgbClr val="000000"/>
                </a:solidFill>
              </a:rPr>
              <a:pPr>
                <a:defRPr/>
              </a:pPr>
              <a:t>9</a:t>
            </a:fld>
            <a:endParaRPr lang="en-US" altLang="ja-JP">
              <a:solidFill>
                <a:srgbClr val="00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3059013702"/>
              </p:ext>
            </p:extLst>
          </p:nvPr>
        </p:nvGraphicFramePr>
        <p:xfrm>
          <a:off x="114100" y="917999"/>
          <a:ext cx="11985538" cy="4652222"/>
        </p:xfrm>
        <a:graphic>
          <a:graphicData uri="http://schemas.openxmlformats.org/drawingml/2006/table">
            <a:tbl>
              <a:tblPr firstRow="1" bandRow="1"/>
              <a:tblGrid>
                <a:gridCol w="2022271">
                  <a:extLst>
                    <a:ext uri="{9D8B030D-6E8A-4147-A177-3AD203B41FA5}">
                      <a16:colId xmlns:a16="http://schemas.microsoft.com/office/drawing/2014/main" val="3217582565"/>
                    </a:ext>
                  </a:extLst>
                </a:gridCol>
                <a:gridCol w="1275944">
                  <a:extLst>
                    <a:ext uri="{9D8B030D-6E8A-4147-A177-3AD203B41FA5}">
                      <a16:colId xmlns:a16="http://schemas.microsoft.com/office/drawing/2014/main" val="20000"/>
                    </a:ext>
                  </a:extLst>
                </a:gridCol>
                <a:gridCol w="1275944">
                  <a:extLst>
                    <a:ext uri="{9D8B030D-6E8A-4147-A177-3AD203B41FA5}">
                      <a16:colId xmlns:a16="http://schemas.microsoft.com/office/drawing/2014/main" val="20001"/>
                    </a:ext>
                  </a:extLst>
                </a:gridCol>
                <a:gridCol w="1275944">
                  <a:extLst>
                    <a:ext uri="{9D8B030D-6E8A-4147-A177-3AD203B41FA5}">
                      <a16:colId xmlns:a16="http://schemas.microsoft.com/office/drawing/2014/main" val="3372736945"/>
                    </a:ext>
                  </a:extLst>
                </a:gridCol>
                <a:gridCol w="1275944">
                  <a:extLst>
                    <a:ext uri="{9D8B030D-6E8A-4147-A177-3AD203B41FA5}">
                      <a16:colId xmlns:a16="http://schemas.microsoft.com/office/drawing/2014/main" val="2364014591"/>
                    </a:ext>
                  </a:extLst>
                </a:gridCol>
                <a:gridCol w="1275944">
                  <a:extLst>
                    <a:ext uri="{9D8B030D-6E8A-4147-A177-3AD203B41FA5}">
                      <a16:colId xmlns:a16="http://schemas.microsoft.com/office/drawing/2014/main" val="3965811898"/>
                    </a:ext>
                  </a:extLst>
                </a:gridCol>
                <a:gridCol w="1275944">
                  <a:extLst>
                    <a:ext uri="{9D8B030D-6E8A-4147-A177-3AD203B41FA5}">
                      <a16:colId xmlns:a16="http://schemas.microsoft.com/office/drawing/2014/main" val="702626940"/>
                    </a:ext>
                  </a:extLst>
                </a:gridCol>
                <a:gridCol w="2307603">
                  <a:extLst>
                    <a:ext uri="{9D8B030D-6E8A-4147-A177-3AD203B41FA5}">
                      <a16:colId xmlns:a16="http://schemas.microsoft.com/office/drawing/2014/main" val="4083764619"/>
                    </a:ext>
                  </a:extLst>
                </a:gridCol>
              </a:tblGrid>
              <a:tr h="33547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rgbClr val="FFFFFF"/>
                          </a:solidFill>
                          <a:latin typeface="Meiryo UI" panose="020B0604030504040204" pitchFamily="50" charset="-128"/>
                          <a:ea typeface="Meiryo UI" panose="020B0604030504040204" pitchFamily="50" charset="-128"/>
                        </a:rPr>
                        <a:t>ＫＰＩ</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FFFF"/>
                          </a:solidFill>
                          <a:latin typeface="Meiryo UI" panose="020B0604030504040204" pitchFamily="50" charset="-128"/>
                          <a:ea typeface="Meiryo UI" panose="020B0604030504040204" pitchFamily="50" charset="-128"/>
                        </a:rPr>
                        <a:t>現状</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gridSpan="3">
                  <a:txBody>
                    <a:bodyPr/>
                    <a:lstStyle/>
                    <a:p>
                      <a:pPr algn="ctr"/>
                      <a:r>
                        <a:rPr kumimoji="1" lang="ja-JP" altLang="en-US" sz="1600" b="1" dirty="0">
                          <a:solidFill>
                            <a:srgbClr val="FFFFFF"/>
                          </a:solidFill>
                          <a:latin typeface="Meiryo UI" panose="020B0604030504040204" pitchFamily="50" charset="-128"/>
                          <a:ea typeface="Meiryo UI" panose="020B0604030504040204" pitchFamily="50" charset="-128"/>
                        </a:rPr>
                        <a:t>短期目標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hMerge="1">
                  <a:txBody>
                    <a:bodyPr/>
                    <a:lstStyle/>
                    <a:p>
                      <a:pPr algn="ctr"/>
                      <a:endParaRPr kumimoji="1" lang="ja-JP" altLang="en-US" sz="1600" b="1" dirty="0">
                        <a:solidFill>
                          <a:srgbClr val="FFFFFF"/>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ja-JP" altLang="en-US" sz="1600" b="1" dirty="0">
                          <a:solidFill>
                            <a:srgbClr val="FFFFFF"/>
                          </a:solidFill>
                          <a:latin typeface="Meiryo UI" panose="020B0604030504040204" pitchFamily="50" charset="-128"/>
                          <a:ea typeface="Meiryo UI" panose="020B0604030504040204" pitchFamily="50" charset="-128"/>
                        </a:rPr>
                        <a:t>中長期目標</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tc>
                  <a:txBody>
                    <a:bodyPr/>
                    <a:lstStyle/>
                    <a:p>
                      <a:pPr algn="ctr"/>
                      <a:r>
                        <a:rPr kumimoji="1" lang="ja-JP" altLang="en-US" sz="1600" b="1" dirty="0">
                          <a:solidFill>
                            <a:srgbClr val="FFFFFF"/>
                          </a:solidFill>
                          <a:latin typeface="Meiryo UI" panose="020B0604030504040204" pitchFamily="50" charset="-128"/>
                          <a:ea typeface="Meiryo UI" panose="020B0604030504040204" pitchFamily="50" charset="-128"/>
                        </a:rPr>
                        <a:t>測定方法</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D6FA9"/>
                    </a:solidFill>
                  </a:tcPr>
                </a:tc>
                <a:extLst>
                  <a:ext uri="{0D108BD9-81ED-4DB2-BD59-A6C34878D82A}">
                    <a16:rowId xmlns:a16="http://schemas.microsoft.com/office/drawing/2014/main" val="10000"/>
                  </a:ext>
                </a:extLst>
              </a:tr>
              <a:tr h="40586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CDDDE"/>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2023</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200" dirty="0">
                          <a:latin typeface="Meiryo UI" panose="020B0604030504040204" pitchFamily="50" charset="-128"/>
                          <a:ea typeface="Meiryo UI" panose="020B0604030504040204" pitchFamily="50" charset="-128"/>
                        </a:rPr>
                        <a:t>2024</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2027</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1200" dirty="0">
                          <a:latin typeface="Meiryo UI" panose="020B0604030504040204" pitchFamily="50" charset="-128"/>
                          <a:ea typeface="Meiryo UI" panose="020B0604030504040204" pitchFamily="50" charset="-128"/>
                        </a:rPr>
                        <a:t>20××</a:t>
                      </a:r>
                      <a:r>
                        <a:rPr kumimoji="1" lang="ja-JP" altLang="en-US" sz="1200" dirty="0">
                          <a:latin typeface="Meiryo UI" panose="020B0604030504040204" pitchFamily="50" charset="-128"/>
                          <a:ea typeface="Meiryo UI" panose="020B0604030504040204" pitchFamily="50" charset="-128"/>
                        </a:rPr>
                        <a:t>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006270">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地域まるごと</a:t>
                      </a:r>
                      <a:r>
                        <a:rPr kumimoji="1" lang="ja-JP" altLang="en-US" sz="1400" dirty="0" smtClean="0">
                          <a:solidFill>
                            <a:schemeClr val="tx1"/>
                          </a:solidFill>
                          <a:latin typeface="Meiryo UI" panose="020B0604030504040204" pitchFamily="50" charset="-128"/>
                          <a:ea typeface="Meiryo UI" panose="020B0604030504040204" pitchFamily="50" charset="-128"/>
                        </a:rPr>
                        <a:t>ホテルプラン</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利用者数</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400" dirty="0" err="1" smtClean="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400" dirty="0" err="1" smtClean="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9019429"/>
                  </a:ext>
                </a:extLst>
              </a:tr>
              <a:tr h="968207">
                <a:tc>
                  <a:txBody>
                    <a:bodyPr/>
                    <a:lstStyle/>
                    <a:p>
                      <a:pPr algn="ctr"/>
                      <a:r>
                        <a:rPr kumimoji="1" lang="ja-JP" altLang="en-US" sz="1400" dirty="0">
                          <a:latin typeface="Meiryo UI" panose="020B0604030504040204" pitchFamily="50" charset="-128"/>
                          <a:ea typeface="Meiryo UI" panose="020B0604030504040204" pitchFamily="50" charset="-128"/>
                        </a:rPr>
                        <a:t>地域まるごと</a:t>
                      </a:r>
                      <a:r>
                        <a:rPr kumimoji="1" lang="ja-JP" altLang="en-US" sz="1400" dirty="0" smtClean="0">
                          <a:latin typeface="Meiryo UI" panose="020B0604030504040204" pitchFamily="50" charset="-128"/>
                          <a:ea typeface="Meiryo UI" panose="020B0604030504040204" pitchFamily="50" charset="-128"/>
                        </a:rPr>
                        <a:t>ホテルプラン</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売上高</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400" dirty="0" err="1" smtClean="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r>
                        <a:rPr kumimoji="1" lang="ja-JP" altLang="en-US" sz="1400" dirty="0" err="1" smtClean="0">
                          <a:latin typeface="Meiryo UI" panose="020B0604030504040204" pitchFamily="50" charset="-128"/>
                          <a:ea typeface="Meiryo UI" panose="020B0604030504040204" pitchFamily="50" charset="-128"/>
                        </a:rPr>
                        <a:t>ー</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smtClean="0">
                          <a:latin typeface="Meiryo UI" panose="020B0604030504040204" pitchFamily="50" charset="-128"/>
                          <a:ea typeface="Meiryo UI" panose="020B0604030504040204" pitchFamily="50" charset="-128"/>
                        </a:rPr>
                        <a:t>○円</a:t>
                      </a: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a:latin typeface="Meiryo UI" panose="020B0604030504040204" pitchFamily="50" charset="-128"/>
                          <a:ea typeface="Meiryo UI" panose="020B0604030504040204" pitchFamily="50" charset="-128"/>
                        </a:rPr>
                        <a:t>○円</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259541"/>
                  </a:ext>
                </a:extLst>
              </a:tr>
              <a:tr h="968207">
                <a:tc>
                  <a:txBody>
                    <a:bodyPr/>
                    <a:lstStyle/>
                    <a:p>
                      <a:pPr algn="ctr"/>
                      <a:endParaRPr kumimoji="1" lang="en-US" altLang="ja-JP"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zh-TW" altLang="en-US" sz="1400" dirty="0">
                        <a:latin typeface="Meiryo UI" panose="020B0604030504040204" pitchFamily="50" charset="-128"/>
                        <a:ea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2429729"/>
                  </a:ext>
                </a:extLst>
              </a:tr>
              <a:tr h="968207">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6533636"/>
                  </a:ext>
                </a:extLst>
              </a:tr>
            </a:tbl>
          </a:graphicData>
        </a:graphic>
      </p:graphicFrame>
      <p:sp>
        <p:nvSpPr>
          <p:cNvPr id="12" name="object 7"/>
          <p:cNvSpPr txBox="1">
            <a:spLocks/>
          </p:cNvSpPr>
          <p:nvPr/>
        </p:nvSpPr>
        <p:spPr>
          <a:xfrm>
            <a:off x="112113" y="6126905"/>
            <a:ext cx="11874147" cy="384107"/>
          </a:xfrm>
          <a:prstGeom prst="rect">
            <a:avLst/>
          </a:prstGeom>
        </p:spPr>
        <p:txBody>
          <a:bodyPr vert="horz" wrap="square" lIns="0" tIns="12092" rIns="0" bIns="0" rtlCol="0">
            <a:spAutoFit/>
          </a:bodyPr>
          <a:lstStyle>
            <a:defPPr>
              <a:defRPr lang="en-US"/>
            </a:defPPr>
            <a:lvl1pPr marL="285750" marR="52974" indent="-285750">
              <a:lnSpc>
                <a:spcPts val="1800"/>
              </a:lnSpc>
              <a:spcBef>
                <a:spcPts val="95"/>
              </a:spcBef>
              <a:spcAft>
                <a:spcPts val="1200"/>
              </a:spcAft>
              <a:buFont typeface="Wingdings" panose="05000000000000000000" pitchFamily="2" charset="2"/>
              <a:buChar char="n"/>
              <a:tabLst>
                <a:tab pos="426105"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1pPr>
            <a:lvl2pPr marL="0" lvl="1">
              <a:lnSpc>
                <a:spcPts val="1800"/>
              </a:lnSpc>
              <a:spcBef>
                <a:spcPts val="1097"/>
              </a:spcBef>
              <a:spcAft>
                <a:spcPts val="1200"/>
              </a:spcAft>
              <a:tabLst>
                <a:tab pos="840694" algn="l"/>
              </a:tabLst>
              <a:defRPr kumimoji="1">
                <a:solidFill>
                  <a:schemeClr val="tx1">
                    <a:lumMod val="75000"/>
                    <a:lumOff val="25000"/>
                  </a:schemeClr>
                </a:solidFill>
                <a:latin typeface="Meiryo UI" panose="020B0604030504040204" pitchFamily="50" charset="-128"/>
                <a:ea typeface="Meiryo UI" panose="020B0604030504040204" pitchFamily="50" charset="-128"/>
              </a:defRPr>
            </a:lvl2pPr>
          </a:lstStyle>
          <a:p>
            <a:pPr marL="0" indent="0">
              <a:lnSpc>
                <a:spcPts val="800"/>
              </a:lnSpc>
              <a:buNone/>
            </a:pPr>
            <a:r>
              <a:rPr lang="ja-JP" altLang="en-US" sz="1400" dirty="0"/>
              <a:t>■ビジョンの達成に向けて具体的</a:t>
            </a:r>
            <a:r>
              <a:rPr lang="ja-JP" altLang="en-US" sz="1400" dirty="0" smtClean="0"/>
              <a:t>なＫＰＩ（例：観光客数</a:t>
            </a:r>
            <a:r>
              <a:rPr lang="ja-JP" altLang="en-US" sz="1400" dirty="0"/>
              <a:t>、観光消費額</a:t>
            </a:r>
            <a:r>
              <a:rPr lang="ja-JP" altLang="en-US" sz="1400" dirty="0" smtClean="0"/>
              <a:t>、利用者数、売上高、宿泊率</a:t>
            </a:r>
            <a:r>
              <a:rPr lang="ja-JP" altLang="en-US" sz="1400" dirty="0"/>
              <a:t>、</a:t>
            </a:r>
            <a:r>
              <a:rPr lang="ja-JP" altLang="en-US" sz="1400" dirty="0" smtClean="0"/>
              <a:t>リピート率など）を設定してください。</a:t>
            </a:r>
            <a:endParaRPr lang="en-US" altLang="ja-JP" sz="1400" dirty="0"/>
          </a:p>
          <a:p>
            <a:pPr marL="0" indent="0">
              <a:lnSpc>
                <a:spcPts val="800"/>
              </a:lnSpc>
              <a:buNone/>
            </a:pPr>
            <a:r>
              <a:rPr lang="ja-JP" altLang="en-US" sz="1400" dirty="0" smtClean="0"/>
              <a:t>■ＫＰ</a:t>
            </a:r>
            <a:r>
              <a:rPr lang="ja-JP" altLang="en-US" sz="1400" dirty="0"/>
              <a:t>Ｉ</a:t>
            </a:r>
            <a:r>
              <a:rPr lang="ja-JP" altLang="en-US" sz="1400" dirty="0" smtClean="0"/>
              <a:t>は３つ</a:t>
            </a:r>
            <a:r>
              <a:rPr lang="ja-JP" altLang="en-US" sz="1400" dirty="0"/>
              <a:t>以上設定してください。</a:t>
            </a:r>
          </a:p>
        </p:txBody>
      </p:sp>
      <p:sp>
        <p:nvSpPr>
          <p:cNvPr id="15" name="正方形/長方形 14"/>
          <p:cNvSpPr/>
          <p:nvPr/>
        </p:nvSpPr>
        <p:spPr>
          <a:xfrm>
            <a:off x="112112" y="5650451"/>
            <a:ext cx="11973529" cy="360000"/>
          </a:xfrm>
          <a:prstGeom prst="rect">
            <a:avLst/>
          </a:prstGeom>
          <a:solidFill>
            <a:srgbClr val="8BC145">
              <a:lumMod val="40000"/>
              <a:lumOff val="60000"/>
            </a:srgbClr>
          </a:solidFill>
          <a:ln w="28575" cap="flat" cmpd="sng" algn="ctr">
            <a:noFill/>
            <a:prstDash val="solid"/>
            <a:miter lim="800000"/>
          </a:ln>
          <a:effectLst/>
        </p:spPr>
        <p:txBody>
          <a:bodyPr vert="horz" rtlCol="0" anchor="ctr"/>
          <a:lstStyle/>
          <a:p>
            <a:pPr defTabSz="457200" fontAlgn="auto">
              <a:spcBef>
                <a:spcPts val="0"/>
              </a:spcBef>
              <a:spcAft>
                <a:spcPts val="0"/>
              </a:spcAft>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注意事項</a:t>
            </a:r>
          </a:p>
        </p:txBody>
      </p:sp>
      <p:sp>
        <p:nvSpPr>
          <p:cNvPr id="16" name="正方形/長方形 15"/>
          <p:cNvSpPr/>
          <p:nvPr/>
        </p:nvSpPr>
        <p:spPr>
          <a:xfrm>
            <a:off x="114100" y="5650450"/>
            <a:ext cx="11985532" cy="917275"/>
          </a:xfrm>
          <a:prstGeom prst="rect">
            <a:avLst/>
          </a:prstGeom>
          <a:noFill/>
          <a:ln w="12700" cap="flat" cmpd="sng" algn="ctr">
            <a:solidFill>
              <a:sysClr val="windowText" lastClr="000000">
                <a:lumMod val="65000"/>
                <a:lumOff val="35000"/>
              </a:sysClr>
            </a:solidFill>
            <a:prstDash val="solid"/>
            <a:miter lim="800000"/>
          </a:ln>
          <a:effectLst/>
        </p:spPr>
        <p:txBody>
          <a:bodyPr vert="horz"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8" name="Rectangle 12">
            <a:extLst>
              <a:ext uri="{FF2B5EF4-FFF2-40B4-BE49-F238E27FC236}">
                <a16:creationId xmlns:a16="http://schemas.microsoft.com/office/drawing/2014/main" id="{32E2B3D7-9979-40E9-A4C8-81EA6EF6F599}"/>
              </a:ext>
            </a:extLst>
          </p:cNvPr>
          <p:cNvSpPr/>
          <p:nvPr/>
        </p:nvSpPr>
        <p:spPr>
          <a:xfrm>
            <a:off x="9356651" y="0"/>
            <a:ext cx="2835349" cy="731463"/>
          </a:xfrm>
          <a:prstGeom prst="rect">
            <a:avLst/>
          </a:prstGeom>
          <a:noFill/>
          <a:ln w="28575">
            <a:noFill/>
          </a:ln>
        </p:spPr>
        <p:txBody>
          <a:bodyPr vertOverflow="overflow" horzOverflow="overflow" wrap="square" tIns="36000" bIns="36000" rtlCol="0" anchor="ctr">
            <a:noAutofit/>
          </a:bodyPr>
          <a:lstStyle/>
          <a:p>
            <a:pPr algn="r"/>
            <a:r>
              <a:rPr lang="ja-JP" altLang="en-US" b="1" dirty="0">
                <a:solidFill>
                  <a:srgbClr val="000000"/>
                </a:solidFill>
                <a:latin typeface="游ゴシック" panose="020B0400000000000000" pitchFamily="50" charset="-128"/>
                <a:ea typeface="游ゴシック" panose="020B0400000000000000" pitchFamily="50" charset="-128"/>
                <a:cs typeface="メイリオ"/>
              </a:rPr>
              <a:t>（様式</a:t>
            </a:r>
            <a:r>
              <a:rPr lang="en-US" altLang="ja-JP" b="1" dirty="0">
                <a:solidFill>
                  <a:srgbClr val="000000"/>
                </a:solidFill>
                <a:latin typeface="游ゴシック" panose="020B0400000000000000" pitchFamily="50" charset="-128"/>
                <a:ea typeface="游ゴシック" panose="020B0400000000000000" pitchFamily="50" charset="-128"/>
                <a:cs typeface="メイリオ"/>
              </a:rPr>
              <a:t>1</a:t>
            </a:r>
            <a:r>
              <a:rPr lang="ja-JP" altLang="en-US" b="1" dirty="0">
                <a:solidFill>
                  <a:srgbClr val="000000"/>
                </a:solidFill>
                <a:latin typeface="游ゴシック" panose="020B0400000000000000" pitchFamily="50" charset="-128"/>
                <a:ea typeface="游ゴシック" panose="020B0400000000000000" pitchFamily="50" charset="-128"/>
                <a:cs typeface="メイリオ"/>
              </a:rPr>
              <a:t>）全体</a:t>
            </a:r>
            <a:r>
              <a:rPr lang="ja-JP" altLang="en-US" b="1" dirty="0">
                <a:latin typeface="游ゴシック" panose="020B0400000000000000" pitchFamily="50" charset="-128"/>
                <a:ea typeface="游ゴシック" panose="020B0400000000000000" pitchFamily="50" charset="-128"/>
                <a:cs typeface="メイリオ"/>
              </a:rPr>
              <a:t>計画</a:t>
            </a:r>
          </a:p>
        </p:txBody>
      </p:sp>
    </p:spTree>
    <p:extLst>
      <p:ext uri="{BB962C8B-B14F-4D97-AF65-F5344CB8AC3E}">
        <p14:creationId xmlns:p14="http://schemas.microsoft.com/office/powerpoint/2010/main" val="32176786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CUSTOMLAYOUT" val="F"/>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3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lumMod val="95000"/>
          </a:schemeClr>
        </a:solidFill>
        <a:ln w="28575">
          <a:noFill/>
        </a:ln>
      </a:spPr>
      <a:bodyPr vertOverflow="overflow" horzOverflow="overflow" wrap="square" tIns="36000" bIns="36000" rtlCol="0" anchor="ctr">
        <a:noAutofit/>
      </a:bodyPr>
      <a:lstStyle>
        <a:defPPr algn="l">
          <a:defRPr kumimoji="1" sz="1200" dirty="0">
            <a:latin typeface="Meiryo UI" panose="020B0604030504040204" pitchFamily="50" charset="-128"/>
            <a:ea typeface="Meiryo UI" panose="020B0604030504040204" pitchFamily="50" charset="-128"/>
            <a:cs typeface="メイリオ"/>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txDef>
      <a:spPr>
        <a:noFill/>
      </a:spPr>
      <a:bodyPr wrap="square" rtlCol="0">
        <a:spAutoFit/>
      </a:bodyPr>
      <a:lstStyle>
        <a:defPPr algn="l">
          <a:defRPr kumimoji="1" sz="1200" dirty="0">
            <a:latin typeface="Meiryo UI" panose="020B0604030504040204" pitchFamily="50" charset="-128"/>
            <a:ea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1D773CFC55E2B45B936EC0F85CDE04C" ma:contentTypeVersion="17" ma:contentTypeDescription="新しいドキュメントを作成します。" ma:contentTypeScope="" ma:versionID="a799766da7cfb821c39422fc70ff2b64">
  <xsd:schema xmlns:xsd="http://www.w3.org/2001/XMLSchema" xmlns:xs="http://www.w3.org/2001/XMLSchema" xmlns:p="http://schemas.microsoft.com/office/2006/metadata/properties" xmlns:ns2="97d214e1-938a-44bb-9cd3-01e38c5eb5c1" xmlns:ns3="518146f0-1ff6-4923-9176-4829f8c48e50" xmlns:ns4="50c908b1-f277-4340-90a9-4611d0b0f078" targetNamespace="http://schemas.microsoft.com/office/2006/metadata/properties" ma:root="true" ma:fieldsID="fef720b256ecc96ec6ade4d258df6e7e" ns2:_="" ns3:_="" ns4:_="">
    <xsd:import namespace="97d214e1-938a-44bb-9cd3-01e38c5eb5c1"/>
    <xsd:import namespace="518146f0-1ff6-4923-9176-4829f8c48e50"/>
    <xsd:import namespace="50c908b1-f277-4340-90a9-4611d0b0f07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MediaServiceAutoKeyPoints" minOccurs="0"/>
                <xsd:element ref="ns2:MediaServiceKeyPoints" minOccurs="0"/>
                <xsd:element ref="ns2:lcf76f155ced4ddcb4097134ff3c332f" minOccurs="0"/>
                <xsd:element ref="ns4:TaxCatchAll"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214e1-938a-44bb-9cd3-01e38c5e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_Flow_SignoffStatus" ma:index="24"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8146f0-1ff6-4923-9176-4829f8c48e50"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c908b1-f277-4340-90a9-4611d0b0f078"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ea6ec54-fa50-46af-8c35-c33d01b5b3a5}" ma:internalName="TaxCatchAll" ma:showField="CatchAllData" ma:web="518146f0-1ff6-4923-9176-4829f8c48e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d214e1-938a-44bb-9cd3-01e38c5eb5c1">
      <Terms xmlns="http://schemas.microsoft.com/office/infopath/2007/PartnerControls"/>
    </lcf76f155ced4ddcb4097134ff3c332f>
    <TaxCatchAll xmlns="50c908b1-f277-4340-90a9-4611d0b0f078" xsi:nil="true"/>
    <_Flow_SignoffStatus xmlns="97d214e1-938a-44bb-9cd3-01e38c5eb5c1" xsi:nil="true"/>
  </documentManagement>
</p:properties>
</file>

<file path=customXml/itemProps1.xml><?xml version="1.0" encoding="utf-8"?>
<ds:datastoreItem xmlns:ds="http://schemas.openxmlformats.org/officeDocument/2006/customXml" ds:itemID="{5A05941D-8A9C-4D52-840E-4F6B773CB7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214e1-938a-44bb-9cd3-01e38c5eb5c1"/>
    <ds:schemaRef ds:uri="518146f0-1ff6-4923-9176-4829f8c48e50"/>
    <ds:schemaRef ds:uri="50c908b1-f277-4340-90a9-4611d0b0f0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3B41C1-7CE2-46FE-A8A4-2551E728D7A6}">
  <ds:schemaRefs>
    <ds:schemaRef ds:uri="http://schemas.microsoft.com/sharepoint/v3/contenttype/forms"/>
  </ds:schemaRefs>
</ds:datastoreItem>
</file>

<file path=customXml/itemProps3.xml><?xml version="1.0" encoding="utf-8"?>
<ds:datastoreItem xmlns:ds="http://schemas.openxmlformats.org/officeDocument/2006/customXml" ds:itemID="{E0D9D8D9-D574-4D8B-8650-DFAF9F189C95}">
  <ds:schemaRefs>
    <ds:schemaRef ds:uri="http://www.w3.org/XML/1998/namespace"/>
    <ds:schemaRef ds:uri="http://purl.org/dc/dcmitype/"/>
    <ds:schemaRef ds:uri="http://schemas.microsoft.com/office/2006/documentManagement/types"/>
    <ds:schemaRef ds:uri="http://schemas.microsoft.com/office/2006/metadata/properties"/>
    <ds:schemaRef ds:uri="97d214e1-938a-44bb-9cd3-01e38c5eb5c1"/>
    <ds:schemaRef ds:uri="http://purl.org/dc/elements/1.1/"/>
    <ds:schemaRef ds:uri="518146f0-1ff6-4923-9176-4829f8c48e50"/>
    <ds:schemaRef ds:uri="50c908b1-f277-4340-90a9-4611d0b0f078"/>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観光庁</Template>
  <TotalTime>0</TotalTime>
  <Words>2093</Words>
  <Application>Microsoft Office PowerPoint</Application>
  <PresentationFormat>ワイド画面</PresentationFormat>
  <Paragraphs>406</Paragraphs>
  <Slides>30</Slides>
  <Notes>28</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40" baseType="lpstr">
      <vt:lpstr>HGP創英角ｺﾞｼｯｸUB</vt:lpstr>
      <vt:lpstr>Meiryo UI</vt:lpstr>
      <vt:lpstr>ＭＳ Ｐゴシック</vt:lpstr>
      <vt:lpstr>メイリオ</vt:lpstr>
      <vt:lpstr>游ゴシック</vt:lpstr>
      <vt:lpstr>Arial</vt:lpstr>
      <vt:lpstr>Calibri</vt:lpstr>
      <vt:lpstr>Wingdings</vt:lpstr>
      <vt:lpstr>23_標準デザイン</vt:lpstr>
      <vt:lpstr>think-cell スライド</vt:lpstr>
      <vt:lpstr>PowerPoint プレゼンテーション</vt:lpstr>
      <vt:lpstr>PowerPoint プレゼンテーション</vt:lpstr>
      <vt:lpstr>全体事業概要</vt:lpstr>
      <vt:lpstr>PowerPoint プレゼンテーション</vt:lpstr>
      <vt:lpstr>PowerPoint プレゼンテーション</vt:lpstr>
      <vt:lpstr>事業スケジュール</vt:lpstr>
      <vt:lpstr>エリアマップ及び参加事業者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個別事業一覧（補助事業含む）</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2023-05-29T07:39:52Z</dcterms:created>
  <dcterms:modified xsi:type="dcterms:W3CDTF">2024-06-20T04:22:09Z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0x010100A1D773CFC55E2B45B936EC0F85CDE04C</vt:lpwstr>
  </property>
</Properties>
</file>