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50" r:id="rId1"/>
  </p:sldMasterIdLst>
  <p:notesMasterIdLst>
    <p:notesMasterId r:id="rId14"/>
  </p:notesMasterIdLst>
  <p:handoutMasterIdLst>
    <p:handoutMasterId r:id="rId15"/>
  </p:handoutMasterIdLst>
  <p:sldIdLst>
    <p:sldId id="440" r:id="rId2"/>
    <p:sldId id="553" r:id="rId3"/>
    <p:sldId id="554" r:id="rId4"/>
    <p:sldId id="564" r:id="rId5"/>
    <p:sldId id="561" r:id="rId6"/>
    <p:sldId id="556" r:id="rId7"/>
    <p:sldId id="557" r:id="rId8"/>
    <p:sldId id="565" r:id="rId9"/>
    <p:sldId id="558" r:id="rId10"/>
    <p:sldId id="563" r:id="rId11"/>
    <p:sldId id="560" r:id="rId12"/>
    <p:sldId id="559" r:id="rId13"/>
  </p:sldIdLst>
  <p:sldSz cx="9906000" cy="6858000" type="A4"/>
  <p:notesSz cx="6807200" cy="9939338"/>
  <p:defaultTextStyle>
    <a:defPPr>
      <a:defRPr lang="ja-JP"/>
    </a:defPPr>
    <a:lvl1pPr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1pPr>
    <a:lvl2pPr marL="4572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2pPr>
    <a:lvl3pPr marL="9144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3pPr>
    <a:lvl4pPr marL="13716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4pPr>
    <a:lvl5pPr marL="18288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5pPr>
    <a:lvl6pPr marL="2286000" algn="l" defTabSz="914400" rtl="0" eaLnBrk="1" latinLnBrk="0" hangingPunct="1">
      <a:defRPr kumimoji="1" sz="1000" kern="1200">
        <a:solidFill>
          <a:srgbClr val="000000"/>
        </a:solidFill>
        <a:latin typeface="Arial" charset="0"/>
        <a:ea typeface="ＭＳ Ｐゴシック" charset="-128"/>
        <a:cs typeface="+mn-cs"/>
      </a:defRPr>
    </a:lvl6pPr>
    <a:lvl7pPr marL="2743200" algn="l" defTabSz="914400" rtl="0" eaLnBrk="1" latinLnBrk="0" hangingPunct="1">
      <a:defRPr kumimoji="1" sz="1000" kern="1200">
        <a:solidFill>
          <a:srgbClr val="000000"/>
        </a:solidFill>
        <a:latin typeface="Arial" charset="0"/>
        <a:ea typeface="ＭＳ Ｐゴシック" charset="-128"/>
        <a:cs typeface="+mn-cs"/>
      </a:defRPr>
    </a:lvl7pPr>
    <a:lvl8pPr marL="3200400" algn="l" defTabSz="914400" rtl="0" eaLnBrk="1" latinLnBrk="0" hangingPunct="1">
      <a:defRPr kumimoji="1" sz="1000" kern="1200">
        <a:solidFill>
          <a:srgbClr val="000000"/>
        </a:solidFill>
        <a:latin typeface="Arial" charset="0"/>
        <a:ea typeface="ＭＳ Ｐゴシック" charset="-128"/>
        <a:cs typeface="+mn-cs"/>
      </a:defRPr>
    </a:lvl8pPr>
    <a:lvl9pPr marL="3657600" algn="l" defTabSz="914400" rtl="0" eaLnBrk="1" latinLnBrk="0" hangingPunct="1">
      <a:defRPr kumimoji="1" sz="1000" kern="1200">
        <a:solidFill>
          <a:srgbClr val="000000"/>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3931">
          <p15:clr>
            <a:srgbClr val="A4A3A4"/>
          </p15:clr>
        </p15:guide>
        <p15:guide id="2" orient="horz" pos="1071" userDrawn="1">
          <p15:clr>
            <a:srgbClr val="A4A3A4"/>
          </p15:clr>
        </p15:guide>
        <p15:guide id="3" orient="horz" pos="2591" userDrawn="1">
          <p15:clr>
            <a:srgbClr val="A4A3A4"/>
          </p15:clr>
        </p15:guide>
        <p15:guide id="4" orient="horz" pos="2387" userDrawn="1">
          <p15:clr>
            <a:srgbClr val="A4A3A4"/>
          </p15:clr>
        </p15:guide>
        <p15:guide id="5" orient="horz" pos="4042" userDrawn="1">
          <p15:clr>
            <a:srgbClr val="A4A3A4"/>
          </p15:clr>
        </p15:guide>
        <p15:guide id="6" orient="horz" pos="867" userDrawn="1">
          <p15:clr>
            <a:srgbClr val="A4A3A4"/>
          </p15:clr>
        </p15:guide>
        <p15:guide id="7" orient="horz" pos="345">
          <p15:clr>
            <a:srgbClr val="A4A3A4"/>
          </p15:clr>
        </p15:guide>
        <p15:guide id="8" orient="horz" pos="686" userDrawn="1">
          <p15:clr>
            <a:srgbClr val="A4A3A4"/>
          </p15:clr>
        </p15:guide>
        <p15:guide id="9" orient="horz" pos="300" userDrawn="1">
          <p15:clr>
            <a:srgbClr val="A4A3A4"/>
          </p15:clr>
        </p15:guide>
        <p15:guide id="10" pos="3165" userDrawn="1">
          <p15:clr>
            <a:srgbClr val="A4A3A4"/>
          </p15:clr>
        </p15:guide>
        <p15:guide id="11" pos="1623">
          <p15:clr>
            <a:srgbClr val="A4A3A4"/>
          </p15:clr>
        </p15:guide>
        <p15:guide id="12" pos="2961" userDrawn="1">
          <p15:clr>
            <a:srgbClr val="A4A3A4"/>
          </p15:clr>
        </p15:guide>
        <p15:guide id="13" pos="4526">
          <p15:clr>
            <a:srgbClr val="A4A3A4"/>
          </p15:clr>
        </p15:guide>
        <p15:guide id="14" pos="4617">
          <p15:clr>
            <a:srgbClr val="A4A3A4"/>
          </p15:clr>
        </p15:guide>
        <p15:guide id="15" pos="5978">
          <p15:clr>
            <a:srgbClr val="A4A3A4"/>
          </p15:clr>
        </p15:guide>
        <p15:guide id="16" pos="1714">
          <p15:clr>
            <a:srgbClr val="A4A3A4"/>
          </p15:clr>
        </p15:guide>
        <p15:guide id="17" pos="3075">
          <p15:clr>
            <a:srgbClr val="A4A3A4"/>
          </p15:clr>
        </p15:guide>
        <p15:guide id="18" pos="262" userDrawn="1">
          <p15:clr>
            <a:srgbClr val="A4A3A4"/>
          </p15:clr>
        </p15:guide>
      </p15:sldGuideLst>
    </p:ext>
    <p:ext uri="{2D200454-40CA-4A62-9FC3-DE9A4176ACB9}">
      <p15:notesGuideLst xmlns:p15="http://schemas.microsoft.com/office/powerpoint/2012/main">
        <p15:guide id="1" orient="horz" pos="3131">
          <p15:clr>
            <a:srgbClr val="A4A3A4"/>
          </p15:clr>
        </p15:guide>
        <p15:guide id="2" pos="2145">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a:srgbClr val="FFCCCC"/>
    <a:srgbClr val="E60000"/>
    <a:srgbClr val="A2BBDC"/>
    <a:srgbClr val="66A02C"/>
    <a:srgbClr val="26A287"/>
    <a:srgbClr val="0F99BC"/>
    <a:srgbClr val="5F8AC3"/>
    <a:srgbClr val="558525"/>
    <a:srgbClr val="CCDA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770" autoAdjust="0"/>
    <p:restoredTop sz="94672" autoAdjust="0"/>
  </p:normalViewPr>
  <p:slideViewPr>
    <p:cSldViewPr snapToGrid="0" snapToObjects="1" showGuides="1">
      <p:cViewPr varScale="1">
        <p:scale>
          <a:sx n="104" d="100"/>
          <a:sy n="104" d="100"/>
        </p:scale>
        <p:origin x="138" y="366"/>
      </p:cViewPr>
      <p:guideLst>
        <p:guide orient="horz" pos="3931"/>
        <p:guide orient="horz" pos="1071"/>
        <p:guide orient="horz" pos="2591"/>
        <p:guide orient="horz" pos="2387"/>
        <p:guide orient="horz" pos="4042"/>
        <p:guide orient="horz" pos="867"/>
        <p:guide orient="horz" pos="345"/>
        <p:guide orient="horz" pos="686"/>
        <p:guide orient="horz" pos="300"/>
        <p:guide pos="3165"/>
        <p:guide pos="1623"/>
        <p:guide pos="2961"/>
        <p:guide pos="4526"/>
        <p:guide pos="4617"/>
        <p:guide pos="5978"/>
        <p:guide pos="1714"/>
        <p:guide pos="3075"/>
        <p:guide pos="26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5360"/>
    </p:cViewPr>
  </p:sorterViewPr>
  <p:notesViewPr>
    <p:cSldViewPr snapToGrid="0" snapToObjects="1" showGuides="1">
      <p:cViewPr varScale="1">
        <p:scale>
          <a:sx n="74" d="100"/>
          <a:sy n="74" d="100"/>
        </p:scale>
        <p:origin x="-2190" y="-96"/>
      </p:cViewPr>
      <p:guideLst>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1"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2051" name="Rectangle 3"/>
          <p:cNvSpPr>
            <a:spLocks noGrp="1" noChangeArrowheads="1"/>
          </p:cNvSpPr>
          <p:nvPr>
            <p:ph type="dt" sz="quarter" idx="1"/>
          </p:nvPr>
        </p:nvSpPr>
        <p:spPr bwMode="auto">
          <a:xfrm>
            <a:off x="3856825"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F70B82FE-5075-4CE8-B77B-2FF6A92D721A}" type="datetime8">
              <a:rPr lang="en-US"/>
              <a:pPr>
                <a:defRPr/>
              </a:pPr>
              <a:t>7/16/2026 10:35 AM</a:t>
            </a:fld>
            <a:endParaRPr lang="en-US" altLang="ja-JP"/>
          </a:p>
        </p:txBody>
      </p:sp>
      <p:sp>
        <p:nvSpPr>
          <p:cNvPr id="2052" name="Rectangle 4"/>
          <p:cNvSpPr>
            <a:spLocks noGrp="1" noChangeArrowheads="1"/>
          </p:cNvSpPr>
          <p:nvPr>
            <p:ph type="ftr" sz="quarter" idx="2"/>
          </p:nvPr>
        </p:nvSpPr>
        <p:spPr bwMode="auto">
          <a:xfrm>
            <a:off x="1"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2053" name="Rectangle 5"/>
          <p:cNvSpPr>
            <a:spLocks noGrp="1" noChangeArrowheads="1"/>
          </p:cNvSpPr>
          <p:nvPr>
            <p:ph type="sldNum" sz="quarter" idx="3"/>
          </p:nvPr>
        </p:nvSpPr>
        <p:spPr bwMode="auto">
          <a:xfrm>
            <a:off x="3856825"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31F3DE14-D951-4F7E-86C9-727CE98764F2}" type="slidenum">
              <a:rPr lang="en-US" altLang="ja-JP"/>
              <a:pPr>
                <a:defRPr/>
              </a:pPr>
              <a:t>‹#›</a:t>
            </a:fld>
            <a:endParaRPr lang="en-US" altLang="ja-JP"/>
          </a:p>
        </p:txBody>
      </p:sp>
    </p:spTree>
    <p:extLst>
      <p:ext uri="{BB962C8B-B14F-4D97-AF65-F5344CB8AC3E}">
        <p14:creationId xmlns:p14="http://schemas.microsoft.com/office/powerpoint/2010/main" val="34315470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4099" name="Rectangle 3"/>
          <p:cNvSpPr>
            <a:spLocks noGrp="1" noChangeArrowheads="1"/>
          </p:cNvSpPr>
          <p:nvPr>
            <p:ph type="dt" idx="1"/>
          </p:nvPr>
        </p:nvSpPr>
        <p:spPr bwMode="auto">
          <a:xfrm>
            <a:off x="3856825"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09CB1168-961D-456A-AC38-60B30D647958}" type="datetime8">
              <a:rPr lang="en-US"/>
              <a:pPr>
                <a:defRPr/>
              </a:pPr>
              <a:t>7/16/2026 10:32 AM</a:t>
            </a:fld>
            <a:endParaRPr lang="en-US" altLang="ja-JP"/>
          </a:p>
        </p:txBody>
      </p:sp>
      <p:sp>
        <p:nvSpPr>
          <p:cNvPr id="32772" name="Rectangle 4"/>
          <p:cNvSpPr>
            <a:spLocks noGrp="1" noRot="1" noChangeAspect="1" noChangeArrowheads="1"/>
          </p:cNvSpPr>
          <p:nvPr>
            <p:ph type="sldImg" idx="2"/>
          </p:nvPr>
        </p:nvSpPr>
        <p:spPr bwMode="auto">
          <a:xfrm>
            <a:off x="714375" y="746125"/>
            <a:ext cx="5383213" cy="3727450"/>
          </a:xfrm>
          <a:prstGeom prst="rect">
            <a:avLst/>
          </a:prstGeom>
          <a:noFill/>
          <a:ln w="9525">
            <a:solidFill>
              <a:schemeClr val="tx1"/>
            </a:solidFill>
            <a:miter lim="800000"/>
            <a:headEnd/>
            <a:tailEnd/>
          </a:ln>
        </p:spPr>
      </p:sp>
      <p:sp>
        <p:nvSpPr>
          <p:cNvPr id="4101" name="Rectangle 5"/>
          <p:cNvSpPr>
            <a:spLocks noGrp="1" noChangeArrowheads="1"/>
          </p:cNvSpPr>
          <p:nvPr>
            <p:ph type="body" sz="quarter" idx="3"/>
          </p:nvPr>
        </p:nvSpPr>
        <p:spPr bwMode="auto">
          <a:xfrm>
            <a:off x="908055" y="4720986"/>
            <a:ext cx="4991091" cy="4471502"/>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p>
            <a:pPr lvl="0"/>
            <a:r>
              <a:rPr lang="ja-JP" altLang="en-US" noProof="0"/>
              <a:t>マスターテキストの書式設定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4102" name="Rectangle 6"/>
          <p:cNvSpPr>
            <a:spLocks noGrp="1" noChangeArrowheads="1"/>
          </p:cNvSpPr>
          <p:nvPr>
            <p:ph type="ftr" sz="quarter" idx="4"/>
          </p:nvPr>
        </p:nvSpPr>
        <p:spPr bwMode="auto">
          <a:xfrm>
            <a:off x="1"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4103" name="Rectangle 7"/>
          <p:cNvSpPr>
            <a:spLocks noGrp="1" noChangeArrowheads="1"/>
          </p:cNvSpPr>
          <p:nvPr>
            <p:ph type="sldNum" sz="quarter" idx="5"/>
          </p:nvPr>
        </p:nvSpPr>
        <p:spPr bwMode="auto">
          <a:xfrm>
            <a:off x="3856825"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56DB1398-0BD8-4795-A1F2-1363C218C2BD}" type="slidenum">
              <a:rPr lang="en-US" altLang="ja-JP"/>
              <a:pPr>
                <a:defRPr/>
              </a:pPr>
              <a:t>‹#›</a:t>
            </a:fld>
            <a:endParaRPr lang="en-US" altLang="ja-JP"/>
          </a:p>
        </p:txBody>
      </p:sp>
    </p:spTree>
    <p:extLst>
      <p:ext uri="{BB962C8B-B14F-4D97-AF65-F5344CB8AC3E}">
        <p14:creationId xmlns:p14="http://schemas.microsoft.com/office/powerpoint/2010/main" val="1621393175"/>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type="dt" sz="quarter" idx="1"/>
          </p:nvPr>
        </p:nvSpPr>
        <p:spPr>
          <a:noFill/>
        </p:spPr>
        <p:txBody>
          <a:bodyPr/>
          <a:lstStyle/>
          <a:p>
            <a:fld id="{68CF2B48-1AAF-4240-8692-0C5ACB15EECC}" type="datetime8">
              <a:rPr lang="en-US" altLang="ja-JP"/>
              <a:pPr/>
              <a:t>7/16/2026 10:32 AM</a:t>
            </a:fld>
            <a:endParaRPr lang="en-US" altLang="ja-JP"/>
          </a:p>
        </p:txBody>
      </p:sp>
      <p:sp>
        <p:nvSpPr>
          <p:cNvPr id="33795" name="Rectangle 7"/>
          <p:cNvSpPr>
            <a:spLocks noGrp="1" noChangeArrowheads="1"/>
          </p:cNvSpPr>
          <p:nvPr>
            <p:ph type="sldNum" sz="quarter" idx="5"/>
          </p:nvPr>
        </p:nvSpPr>
        <p:spPr>
          <a:noFill/>
        </p:spPr>
        <p:txBody>
          <a:bodyPr/>
          <a:lstStyle/>
          <a:p>
            <a:fld id="{3F075CE8-DE8B-4A0E-875B-71368BF1EB13}" type="slidenum">
              <a:rPr lang="en-US" altLang="ja-JP"/>
              <a:pPr/>
              <a:t>0</a:t>
            </a:fld>
            <a:endParaRPr lang="en-US" altLang="ja-JP"/>
          </a:p>
        </p:txBody>
      </p:sp>
      <p:sp>
        <p:nvSpPr>
          <p:cNvPr id="33796" name="Rectangle 2"/>
          <p:cNvSpPr>
            <a:spLocks noGrp="1" noRot="1" noChangeAspect="1" noChangeArrowheads="1" noTextEdit="1"/>
          </p:cNvSpPr>
          <p:nvPr>
            <p:ph type="sldImg"/>
          </p:nvPr>
        </p:nvSpPr>
        <p:spPr>
          <a:ln/>
        </p:spPr>
      </p:sp>
      <p:sp>
        <p:nvSpPr>
          <p:cNvPr id="33797" name="Rectangle 3"/>
          <p:cNvSpPr>
            <a:spLocks noGrp="1" noChangeArrowheads="1"/>
          </p:cNvSpPr>
          <p:nvPr>
            <p:ph type="body" idx="1"/>
          </p:nvPr>
        </p:nvSpPr>
        <p:spPr>
          <a:noFill/>
          <a:ln/>
        </p:spPr>
        <p:txBody>
          <a:bodyPr/>
          <a:lstStyle/>
          <a:p>
            <a:pPr eaLnBrk="1" hangingPunct="1"/>
            <a:endParaRPr lang="ja-JP"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fld id="{E0F97605-2DAB-4BA4-9546-9AFAD979C542}" type="datetime8">
              <a:rPr lang="en-US" altLang="ja-JP"/>
              <a:pPr/>
              <a:t>7/16/2026 10:32 AM</a:t>
            </a:fld>
            <a:endParaRPr lang="en-US" altLang="ja-JP"/>
          </a:p>
        </p:txBody>
      </p:sp>
      <p:sp>
        <p:nvSpPr>
          <p:cNvPr id="38915" name="Rectangle 7"/>
          <p:cNvSpPr>
            <a:spLocks noGrp="1" noChangeArrowheads="1"/>
          </p:cNvSpPr>
          <p:nvPr>
            <p:ph type="sldNum" sz="quarter" idx="5"/>
          </p:nvPr>
        </p:nvSpPr>
        <p:spPr>
          <a:noFill/>
        </p:spPr>
        <p:txBody>
          <a:bodyPr/>
          <a:lstStyle/>
          <a:p>
            <a:fld id="{E002E5FF-962A-4A73-B820-974153EA34F5}" type="slidenum">
              <a:rPr lang="en-US" altLang="ja-JP"/>
              <a:pPr/>
              <a:t>11</a:t>
            </a:fld>
            <a:endParaRPr lang="en-US" altLang="ja-JP"/>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8078373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表紙">
    <p:spTree>
      <p:nvGrpSpPr>
        <p:cNvPr id="1" name=""/>
        <p:cNvGrpSpPr/>
        <p:nvPr/>
      </p:nvGrpSpPr>
      <p:grpSpPr>
        <a:xfrm>
          <a:off x="0" y="0"/>
          <a:ext cx="0" cy="0"/>
          <a:chOff x="0" y="0"/>
          <a:chExt cx="0" cy="0"/>
        </a:xfrm>
      </p:grpSpPr>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ja-JP" altLang="en-US" dirty="0"/>
              <a:t>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3" name="テキスト プレースホルダ 41"/>
          <p:cNvSpPr>
            <a:spLocks noGrp="1"/>
          </p:cNvSpPr>
          <p:nvPr>
            <p:ph type="body" sz="quarter" idx="10" hasCustomPrompt="1"/>
          </p:nvPr>
        </p:nvSpPr>
        <p:spPr>
          <a:xfrm>
            <a:off x="2574925" y="2458885"/>
            <a:ext cx="2846933" cy="301778"/>
          </a:xfrm>
          <a:noFill/>
          <a:ln w="9525" algn="ctr">
            <a:noFill/>
            <a:miter lim="800000"/>
            <a:headEnd/>
            <a:tailEnd/>
          </a:ln>
        </p:spPr>
        <p:txBody>
          <a:bodyPr wrap="none" lIns="0" tIns="35988" rIns="0" bIns="49511" anchor="b">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a:t>予備タイトル（使用しない場合は削除）</a:t>
            </a:r>
          </a:p>
        </p:txBody>
      </p:sp>
      <p:sp>
        <p:nvSpPr>
          <p:cNvPr id="46" name="テキスト プレースホルダ 44"/>
          <p:cNvSpPr>
            <a:spLocks noGrp="1"/>
          </p:cNvSpPr>
          <p:nvPr>
            <p:ph type="body" sz="quarter" idx="11" hasCustomPrompt="1"/>
          </p:nvPr>
        </p:nvSpPr>
        <p:spPr>
          <a:xfrm>
            <a:off x="2714625" y="4419600"/>
            <a:ext cx="1615827" cy="30177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a:t>○○○○年○月○日</a:t>
            </a:r>
          </a:p>
        </p:txBody>
      </p:sp>
      <p:sp>
        <p:nvSpPr>
          <p:cNvPr id="50" name="テキスト プレースホルダ 48"/>
          <p:cNvSpPr>
            <a:spLocks noGrp="1"/>
          </p:cNvSpPr>
          <p:nvPr>
            <p:ph type="body" sz="quarter" idx="12" hasCustomPrompt="1"/>
          </p:nvPr>
        </p:nvSpPr>
        <p:spPr>
          <a:xfrm>
            <a:off x="2727129" y="784506"/>
            <a:ext cx="2348400" cy="42488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zh-CN" altLang="en-US" sz="2200" b="1" kern="1200" dirty="0" smtClean="0">
                <a:solidFill>
                  <a:schemeClr val="tx1"/>
                </a:solidFill>
                <a:latin typeface="Arial" charset="0"/>
                <a:ea typeface="ＭＳ Ｐゴシック" charset="-128"/>
                <a:cs typeface="+mn-cs"/>
              </a:defRPr>
            </a:lvl1pPr>
          </a:lstStyle>
          <a:p>
            <a:pPr lvl="0"/>
            <a:r>
              <a:rPr kumimoji="1" lang="zh-CN" altLang="en-US" dirty="0"/>
              <a:t>○○株式会社 御中</a:t>
            </a: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4" name="グループ化 43"/>
          <p:cNvGrpSpPr/>
          <p:nvPr userDrawn="1"/>
        </p:nvGrpSpPr>
        <p:grpSpPr>
          <a:xfrm>
            <a:off x="9483725" y="-261938"/>
            <a:ext cx="1587" cy="247650"/>
            <a:chOff x="9483725" y="-510339"/>
            <a:chExt cx="1587" cy="496050"/>
          </a:xfrm>
        </p:grpSpPr>
        <p:sp>
          <p:nvSpPr>
            <p:cNvPr id="45"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7"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52"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53"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セクション見出し">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1743075"/>
            <a:ext cx="6769100" cy="0"/>
          </a:xfrm>
          <a:prstGeom prst="line">
            <a:avLst/>
          </a:prstGeom>
          <a:noFill/>
          <a:ln w="25400">
            <a:solidFill>
              <a:srgbClr val="E6000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 name="Line 60"/>
          <p:cNvSpPr>
            <a:spLocks noChangeShapeType="1"/>
          </p:cNvSpPr>
          <p:nvPr userDrawn="1"/>
        </p:nvSpPr>
        <p:spPr bwMode="auto">
          <a:xfrm flipV="1">
            <a:off x="2720975" y="2341563"/>
            <a:ext cx="6767513" cy="0"/>
          </a:xfrm>
          <a:prstGeom prst="line">
            <a:avLst/>
          </a:prstGeom>
          <a:noFill/>
          <a:ln w="12700">
            <a:solidFill>
              <a:srgbClr val="5A5A5A"/>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6" name="テキスト ボックス 35"/>
          <p:cNvSpPr txBox="1"/>
          <p:nvPr userDrawn="1"/>
        </p:nvSpPr>
        <p:spPr>
          <a:xfrm>
            <a:off x="9083675" y="6477000"/>
            <a:ext cx="406400" cy="260350"/>
          </a:xfrm>
          <a:prstGeom prst="rect">
            <a:avLst/>
          </a:prstGeom>
          <a:noFill/>
        </p:spPr>
        <p:txBody>
          <a:bodyPr wrap="none"/>
          <a:lstStyle/>
          <a:p>
            <a:pPr algn="r">
              <a:defRPr/>
            </a:pPr>
            <a:fld id="{5B83CBD0-757A-40FF-BAE8-D8C56A0E7A67}" type="slidenum">
              <a:rPr lang="ja-JP" altLang="en-US">
                <a:latin typeface="Arial" panose="020B0604020202020204" pitchFamily="34" charset="0"/>
                <a:ea typeface="ＭＳ Ｐゴシック" panose="020B0600070205080204" pitchFamily="50" charset="-128"/>
              </a:rPr>
              <a:pPr algn="r">
                <a:defRPr/>
              </a:pPr>
              <a:t>‹#›</a:t>
            </a:fld>
            <a:endParaRPr lang="ja-JP" altLang="en-US" dirty="0">
              <a:latin typeface="Arial" panose="020B0604020202020204" pitchFamily="34" charset="0"/>
              <a:ea typeface="ＭＳ Ｐゴシック" panose="020B0600070205080204" pitchFamily="50" charset="-128"/>
            </a:endParaRPr>
          </a:p>
        </p:txBody>
      </p:sp>
      <p:sp>
        <p:nvSpPr>
          <p:cNvPr id="37" name="テキスト ボックス 36"/>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latin typeface="Arial" panose="020B0604020202020204" pitchFamily="34" charset="0"/>
                <a:ea typeface="ＭＳ Ｐゴシック" panose="020B0600070205080204" pitchFamily="50" charset="-128"/>
              </a:rPr>
              <a:t>/</a:t>
            </a:r>
            <a:r>
              <a:rPr lang="ja-JP" altLang="en-US" dirty="0">
                <a:solidFill>
                  <a:schemeClr val="bg1"/>
                </a:solidFill>
                <a:latin typeface="Arial" panose="020B0604020202020204" pitchFamily="34" charset="0"/>
                <a:ea typeface="ＭＳ Ｐゴシック" panose="020B0600070205080204" pitchFamily="50" charset="-128"/>
              </a:rPr>
              <a:t>●</a:t>
            </a:r>
          </a:p>
        </p:txBody>
      </p:sp>
      <p:sp>
        <p:nvSpPr>
          <p:cNvPr id="241667" name="Rectangle 3"/>
          <p:cNvSpPr>
            <a:spLocks noGrp="1" noChangeArrowheads="1"/>
          </p:cNvSpPr>
          <p:nvPr>
            <p:ph type="ctrTitle" hasCustomPrompt="1"/>
          </p:nvPr>
        </p:nvSpPr>
        <p:spPr>
          <a:xfrm>
            <a:off x="2720975" y="1785937"/>
            <a:ext cx="6769100" cy="512762"/>
          </a:xfrm>
        </p:spPr>
        <p:txBody>
          <a:bodyPr anchor="ctr"/>
          <a:lstStyle>
            <a:lvl1pPr hangingPunct="0">
              <a:defRPr sz="2800">
                <a:latin typeface="Arial" panose="020B0604020202020204" pitchFamily="34" charset="0"/>
                <a:ea typeface="ＭＳ Ｐゴシック" panose="020B0600070205080204" pitchFamily="50" charset="-128"/>
              </a:defRPr>
            </a:lvl1pPr>
          </a:lstStyle>
          <a:p>
            <a:r>
              <a:rPr kumimoji="1" lang="en-US" altLang="ja-JP" dirty="0"/>
              <a:t>I.</a:t>
            </a:r>
            <a:r>
              <a:rPr kumimoji="1" lang="ja-JP" altLang="en-US" dirty="0"/>
              <a:t> 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0"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panose="020B0604020202020204" pitchFamily="34" charset="0"/>
                <a:ea typeface="ＭＳ Ｐゴシック" panose="020B0600070205080204" pitchFamily="50" charset="-128"/>
                <a:cs typeface="+mn-cs"/>
              </a:endParaRPr>
            </a:p>
          </p:txBody>
        </p:sp>
        <p:sp>
          <p:nvSpPr>
            <p:cNvPr id="43"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sp>
        <p:nvSpPr>
          <p:cNvPr id="47"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8"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Appendix">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3095625"/>
            <a:ext cx="6769100" cy="0"/>
          </a:xfrm>
          <a:prstGeom prst="line">
            <a:avLst/>
          </a:prstGeom>
          <a:noFill/>
          <a:ln w="25400">
            <a:solidFill>
              <a:srgbClr val="E60000"/>
            </a:solidFill>
            <a:round/>
            <a:headEnd/>
            <a:tailEnd/>
          </a:ln>
          <a:effectLst/>
        </p:spPr>
        <p:txBody>
          <a:bodyPr>
            <a:spAutoFit/>
          </a:bodyPr>
          <a:lstStyle/>
          <a:p>
            <a:pPr>
              <a:defRPr/>
            </a:pPr>
            <a:endParaRPr lang="ja-JP" altLang="en-US"/>
          </a:p>
        </p:txBody>
      </p:sp>
      <p:sp>
        <p:nvSpPr>
          <p:cNvPr id="4" name="Line 60"/>
          <p:cNvSpPr>
            <a:spLocks noChangeShapeType="1"/>
          </p:cNvSpPr>
          <p:nvPr userDrawn="1"/>
        </p:nvSpPr>
        <p:spPr bwMode="auto">
          <a:xfrm flipV="1">
            <a:off x="2720975" y="3694113"/>
            <a:ext cx="6767513" cy="0"/>
          </a:xfrm>
          <a:prstGeom prst="line">
            <a:avLst/>
          </a:prstGeom>
          <a:noFill/>
          <a:ln w="12700">
            <a:solidFill>
              <a:srgbClr val="5A5A5A"/>
            </a:solidFill>
            <a:round/>
            <a:headEnd/>
            <a:tailEnd/>
          </a:ln>
          <a:effectLst/>
        </p:spPr>
        <p:txBody>
          <a:bodyPr>
            <a:spAutoFit/>
          </a:bodyPr>
          <a:lstStyle/>
          <a:p>
            <a:pPr>
              <a:defRPr/>
            </a:pPr>
            <a:endParaRPr lang="ja-JP" altLang="en-US"/>
          </a:p>
        </p:txBody>
      </p:sp>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6" name="テキスト ボックス 35"/>
          <p:cNvSpPr txBox="1"/>
          <p:nvPr userDrawn="1"/>
        </p:nvSpPr>
        <p:spPr>
          <a:xfrm>
            <a:off x="9083675" y="6477000"/>
            <a:ext cx="406400" cy="260350"/>
          </a:xfrm>
          <a:prstGeom prst="rect">
            <a:avLst/>
          </a:prstGeom>
          <a:noFill/>
        </p:spPr>
        <p:txBody>
          <a:bodyPr wrap="none"/>
          <a:lstStyle/>
          <a:p>
            <a:pPr algn="r">
              <a:defRPr/>
            </a:pPr>
            <a:fld id="{5B83CBD0-757A-40FF-BAE8-D8C56A0E7A67}" type="slidenum">
              <a:rPr lang="ja-JP" altLang="en-US"/>
              <a:pPr algn="r">
                <a:defRPr/>
              </a:pPr>
              <a:t>‹#›</a:t>
            </a:fld>
            <a:endParaRPr lang="ja-JP" altLang="en-US" dirty="0"/>
          </a:p>
        </p:txBody>
      </p:sp>
      <p:sp>
        <p:nvSpPr>
          <p:cNvPr id="37" name="テキスト ボックス 36"/>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rPr>
              <a:t>/</a:t>
            </a:r>
            <a:r>
              <a:rPr lang="ja-JP" altLang="en-US" dirty="0">
                <a:solidFill>
                  <a:schemeClr val="bg1"/>
                </a:solidFill>
              </a:rPr>
              <a:t>●</a:t>
            </a:r>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en-US" altLang="ja-JP" dirty="0"/>
              <a:t>I.</a:t>
            </a:r>
            <a:r>
              <a:rPr kumimoji="1" lang="ja-JP" altLang="en-US" dirty="0"/>
              <a:t> 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4" name="Rectangle 18"/>
          <p:cNvSpPr>
            <a:spLocks noChangeArrowheads="1"/>
          </p:cNvSpPr>
          <p:nvPr userDrawn="1"/>
        </p:nvSpPr>
        <p:spPr bwMode="auto">
          <a:xfrm>
            <a:off x="2730500" y="2757335"/>
            <a:ext cx="746999" cy="301778"/>
          </a:xfrm>
          <a:prstGeom prst="rect">
            <a:avLst/>
          </a:prstGeom>
          <a:noFill/>
          <a:ln w="9525" algn="ctr">
            <a:noFill/>
            <a:miter lim="800000"/>
            <a:headEnd/>
            <a:tailEnd/>
          </a:ln>
        </p:spPr>
        <p:txBody>
          <a:bodyPr wrap="none" lIns="0" tIns="35988" rIns="0" bIns="49511" anchor="b">
            <a:spAutoFit/>
          </a:bodyPr>
          <a:lstStyle/>
          <a:p>
            <a:pPr algn="l" eaLnBrk="0" hangingPunct="0">
              <a:lnSpc>
                <a:spcPct val="100000"/>
              </a:lnSpc>
              <a:spcBef>
                <a:spcPct val="0"/>
              </a:spcBef>
              <a:buClrTx/>
              <a:buFontTx/>
              <a:buNone/>
            </a:pPr>
            <a:r>
              <a:rPr lang="en-US" altLang="ja-JP" sz="1400" dirty="0">
                <a:solidFill>
                  <a:schemeClr val="tx1"/>
                </a:solidFill>
              </a:rPr>
              <a:t>Appendix</a:t>
            </a:r>
            <a:endParaRPr lang="ja-JP" altLang="en-US" sz="1400" dirty="0">
              <a:solidFill>
                <a:schemeClr val="tx1"/>
              </a:solidFill>
            </a:endParaRPr>
          </a:p>
        </p:txBody>
      </p:sp>
      <p:sp>
        <p:nvSpPr>
          <p:cNvPr id="43"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5"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49"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50"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本文スライド">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06400" y="662087"/>
            <a:ext cx="9061450" cy="307777"/>
          </a:xfrm>
          <a:noFill/>
          <a:ln w="9525">
            <a:noFill/>
            <a:miter lim="800000"/>
            <a:headEnd/>
            <a:tailEnd/>
          </a:ln>
        </p:spPr>
        <p:txBody>
          <a:bodyPr vert="horz" wrap="square" lIns="0" tIns="0" rIns="0" bIns="0" numCol="1" anchor="ctr" anchorCtr="0" compatLnSpc="1">
            <a:prstTxWarp prst="textNoShape">
              <a:avLst/>
            </a:prstTxWarp>
            <a:spAutoFit/>
          </a:bodyPr>
          <a:lstStyle>
            <a:lvl1pPr>
              <a:defRPr kumimoji="1" lang="ja-JP" altLang="en-US" sz="2000" b="1" dirty="0">
                <a:solidFill>
                  <a:schemeClr val="tx2"/>
                </a:solidFill>
                <a:latin typeface="+mj-lt"/>
                <a:ea typeface="+mj-ea"/>
                <a:cs typeface="+mj-cs"/>
              </a:defRPr>
            </a:lvl1pPr>
          </a:lstStyle>
          <a:p>
            <a:pPr lvl="0" algn="l" defTabSz="990600" rtl="0" eaLnBrk="0" fontAlgn="base" hangingPunct="0">
              <a:spcBef>
                <a:spcPct val="0"/>
              </a:spcBef>
              <a:spcAft>
                <a:spcPct val="0"/>
              </a:spcAft>
            </a:pPr>
            <a:r>
              <a:rPr lang="ja-JP" altLang="en-US" dirty="0"/>
              <a:t>タイトル</a:t>
            </a:r>
            <a:r>
              <a:rPr lang="en-US" altLang="ja-JP" dirty="0"/>
              <a:t>MSP</a:t>
            </a:r>
            <a:r>
              <a:rPr lang="ja-JP" altLang="en-US" dirty="0"/>
              <a:t>ゴシック</a:t>
            </a:r>
            <a:r>
              <a:rPr lang="en-US" altLang="ja-JP" dirty="0"/>
              <a:t>20pt□□□□</a:t>
            </a:r>
            <a:endParaRPr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8" name="テキスト ボックス 37"/>
          <p:cNvSpPr txBox="1"/>
          <p:nvPr userDrawn="1"/>
        </p:nvSpPr>
        <p:spPr>
          <a:xfrm>
            <a:off x="9083675" y="6477000"/>
            <a:ext cx="406400" cy="260350"/>
          </a:xfrm>
          <a:prstGeom prst="rect">
            <a:avLst/>
          </a:prstGeom>
          <a:noFill/>
        </p:spPr>
        <p:txBody>
          <a:bodyPr wrap="none"/>
          <a:lstStyle/>
          <a:p>
            <a:pPr algn="r">
              <a:defRPr/>
            </a:pPr>
            <a:fld id="{54FC02CB-9E9B-446E-AF88-F271348760CE}" type="slidenum">
              <a:rPr lang="ja-JP" altLang="en-US">
                <a:latin typeface="Arial" panose="020B0604020202020204" pitchFamily="34" charset="0"/>
                <a:ea typeface="ＭＳ Ｐゴシック" panose="020B0600070205080204" pitchFamily="50" charset="-128"/>
              </a:rPr>
              <a:pPr algn="r">
                <a:defRPr/>
              </a:pPr>
              <a:t>‹#›</a:t>
            </a:fld>
            <a:endParaRPr lang="ja-JP" altLang="en-US" dirty="0">
              <a:latin typeface="Arial" panose="020B0604020202020204" pitchFamily="34" charset="0"/>
              <a:ea typeface="ＭＳ Ｐゴシック" panose="020B0600070205080204" pitchFamily="50" charset="-128"/>
            </a:endParaRPr>
          </a:p>
        </p:txBody>
      </p:sp>
      <p:sp>
        <p:nvSpPr>
          <p:cNvPr id="39" name="テキスト ボックス 38"/>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latin typeface="Arial" panose="020B0604020202020204" pitchFamily="34" charset="0"/>
                <a:ea typeface="ＭＳ Ｐゴシック" panose="020B0600070205080204" pitchFamily="50" charset="-128"/>
              </a:rPr>
              <a:t>/</a:t>
            </a:r>
            <a:r>
              <a:rPr lang="ja-JP" altLang="en-US" dirty="0">
                <a:solidFill>
                  <a:schemeClr val="bg1"/>
                </a:solidFill>
                <a:latin typeface="Arial" panose="020B0604020202020204" pitchFamily="34" charset="0"/>
                <a:ea typeface="ＭＳ Ｐゴシック" panose="020B0600070205080204" pitchFamily="50" charset="-128"/>
              </a:rPr>
              <a:t>●</a:t>
            </a:r>
          </a:p>
        </p:txBody>
      </p:sp>
      <p:sp>
        <p:nvSpPr>
          <p:cNvPr id="1029" name="Rectangle 35"/>
          <p:cNvSpPr>
            <a:spLocks noGrp="1" noChangeArrowheads="1"/>
          </p:cNvSpPr>
          <p:nvPr userDrawn="1">
            <p:ph type="title"/>
          </p:nvPr>
        </p:nvSpPr>
        <p:spPr bwMode="auto">
          <a:xfrm>
            <a:off x="406400" y="662087"/>
            <a:ext cx="9061450" cy="307777"/>
          </a:xfrm>
          <a:prstGeom prst="rect">
            <a:avLst/>
          </a:prstGeom>
          <a:noFill/>
          <a:ln w="9525">
            <a:noFill/>
            <a:miter lim="800000"/>
            <a:headEnd/>
            <a:tailEnd/>
          </a:ln>
        </p:spPr>
        <p:txBody>
          <a:bodyPr vert="horz" wrap="square" lIns="0" tIns="0" rIns="0" bIns="0" numCol="1" anchor="ctr" anchorCtr="0" compatLnSpc="1">
            <a:prstTxWarp prst="textNoShape">
              <a:avLst/>
            </a:prstTxWarp>
            <a:spAutoFit/>
          </a:bodyPr>
          <a:lstStyle/>
          <a:p>
            <a:pPr lvl="0"/>
            <a:r>
              <a:rPr lang="ja-JP" altLang="en-US" dirty="0"/>
              <a:t>マスタータイトルの書式設定</a:t>
            </a:r>
          </a:p>
        </p:txBody>
      </p:sp>
      <p:sp>
        <p:nvSpPr>
          <p:cNvPr id="1030" name="Rectangle 37"/>
          <p:cNvSpPr>
            <a:spLocks noGrp="1" noChangeArrowheads="1"/>
          </p:cNvSpPr>
          <p:nvPr userDrawn="1">
            <p:ph type="body" idx="1"/>
          </p:nvPr>
        </p:nvSpPr>
        <p:spPr bwMode="auto">
          <a:xfrm>
            <a:off x="419100" y="1285875"/>
            <a:ext cx="9064625" cy="516572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ja-JP" altLang="en-US"/>
              <a:t>第 </a:t>
            </a:r>
            <a:r>
              <a:rPr lang="en-US" altLang="ja-JP"/>
              <a:t>1 </a:t>
            </a:r>
            <a:r>
              <a:rPr lang="ja-JP" altLang="en-US"/>
              <a:t>レベル</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240676" name="Line 36"/>
          <p:cNvSpPr>
            <a:spLocks noChangeShapeType="1"/>
          </p:cNvSpPr>
          <p:nvPr userDrawn="1"/>
        </p:nvSpPr>
        <p:spPr bwMode="auto">
          <a:xfrm flipV="1">
            <a:off x="374650" y="549275"/>
            <a:ext cx="9156654" cy="0"/>
          </a:xfrm>
          <a:prstGeom prst="line">
            <a:avLst/>
          </a:prstGeom>
          <a:noFill/>
          <a:ln w="25400">
            <a:solidFill>
              <a:srgbClr val="E6000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681" name="Line 41"/>
          <p:cNvSpPr>
            <a:spLocks noChangeShapeType="1"/>
          </p:cNvSpPr>
          <p:nvPr userDrawn="1"/>
        </p:nvSpPr>
        <p:spPr bwMode="auto">
          <a:xfrm flipV="1">
            <a:off x="374650" y="1082675"/>
            <a:ext cx="9161463" cy="0"/>
          </a:xfrm>
          <a:prstGeom prst="line">
            <a:avLst/>
          </a:prstGeom>
          <a:noFill/>
          <a:ln w="15875">
            <a:solidFill>
              <a:srgbClr val="80808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29" name="Line 89"/>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0" name="Line 90"/>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1" name="Line 91"/>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2" name="Line 92"/>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3" name="Line 93"/>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4" name="Line 94"/>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5" name="Line 95"/>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6" name="Line 96"/>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7" name="Line 97"/>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8" name="Line 98"/>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9" name="Line 99"/>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0" name="Line 100"/>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1" name="Line 101"/>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2" name="Line 102"/>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3" name="Line 103"/>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4" name="Line 104"/>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5" name="Line 105"/>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6" name="Line 106"/>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7" name="Line 107"/>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8" name="Line 108"/>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0" name="Line 110"/>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1" name="Line 111"/>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2" name="Line 112"/>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3" name="Line 113"/>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4" name="Line 114"/>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5" name="Line 115"/>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6" name="Line 116"/>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nvGrpSpPr>
          <p:cNvPr id="43" name="グループ化 42"/>
          <p:cNvGrpSpPr/>
          <p:nvPr userDrawn="1"/>
        </p:nvGrpSpPr>
        <p:grpSpPr>
          <a:xfrm>
            <a:off x="9483725" y="-261938"/>
            <a:ext cx="1587" cy="247650"/>
            <a:chOff x="9483725" y="-510339"/>
            <a:chExt cx="1587" cy="496050"/>
          </a:xfrm>
        </p:grpSpPr>
        <p:sp>
          <p:nvSpPr>
            <p:cNvPr id="40"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panose="020B0604020202020204" pitchFamily="34" charset="0"/>
                <a:ea typeface="ＭＳ Ｐゴシック" panose="020B0600070205080204" pitchFamily="50" charset="-128"/>
                <a:cs typeface="+mn-cs"/>
              </a:endParaRPr>
            </a:p>
          </p:txBody>
        </p:sp>
        <p:sp>
          <p:nvSpPr>
            <p:cNvPr id="42"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sp>
        <p:nvSpPr>
          <p:cNvPr id="44"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5"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68" r:id="rId4"/>
  </p:sldLayoutIdLst>
  <p:hf hdr="0" ftr="0" dt="0"/>
  <p:txStyles>
    <p:titleStyle>
      <a:lvl1pPr algn="l" defTabSz="990600" rtl="0" eaLnBrk="0" fontAlgn="base" hangingPunct="0">
        <a:spcBef>
          <a:spcPct val="0"/>
        </a:spcBef>
        <a:spcAft>
          <a:spcPct val="0"/>
        </a:spcAft>
        <a:defRPr kumimoji="1" sz="2000" b="1">
          <a:solidFill>
            <a:schemeClr val="tx2"/>
          </a:solidFill>
          <a:latin typeface="Arial" panose="020B0604020202020204" pitchFamily="34" charset="0"/>
          <a:ea typeface="ＭＳ Ｐゴシック" panose="020B0600070205080204" pitchFamily="50" charset="-128"/>
          <a:cs typeface="+mj-cs"/>
        </a:defRPr>
      </a:lvl1pPr>
      <a:lvl2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2pPr>
      <a:lvl3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3pPr>
      <a:lvl4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4pPr>
      <a:lvl5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5pPr>
      <a:lvl6pPr marL="457200" algn="l" defTabSz="990600" rtl="0" fontAlgn="base">
        <a:spcBef>
          <a:spcPct val="0"/>
        </a:spcBef>
        <a:spcAft>
          <a:spcPct val="0"/>
        </a:spcAft>
        <a:defRPr kumimoji="1" sz="2000" b="1">
          <a:solidFill>
            <a:schemeClr val="tx2"/>
          </a:solidFill>
          <a:latin typeface="Arial" charset="0"/>
          <a:ea typeface="ＭＳ Ｐゴシック" charset="-128"/>
        </a:defRPr>
      </a:lvl6pPr>
      <a:lvl7pPr marL="914400" algn="l" defTabSz="990600" rtl="0" fontAlgn="base">
        <a:spcBef>
          <a:spcPct val="0"/>
        </a:spcBef>
        <a:spcAft>
          <a:spcPct val="0"/>
        </a:spcAft>
        <a:defRPr kumimoji="1" sz="2000" b="1">
          <a:solidFill>
            <a:schemeClr val="tx2"/>
          </a:solidFill>
          <a:latin typeface="Arial" charset="0"/>
          <a:ea typeface="ＭＳ Ｐゴシック" charset="-128"/>
        </a:defRPr>
      </a:lvl7pPr>
      <a:lvl8pPr marL="1371600" algn="l" defTabSz="990600" rtl="0" fontAlgn="base">
        <a:spcBef>
          <a:spcPct val="0"/>
        </a:spcBef>
        <a:spcAft>
          <a:spcPct val="0"/>
        </a:spcAft>
        <a:defRPr kumimoji="1" sz="2000" b="1">
          <a:solidFill>
            <a:schemeClr val="tx2"/>
          </a:solidFill>
          <a:latin typeface="Arial" charset="0"/>
          <a:ea typeface="ＭＳ Ｐゴシック" charset="-128"/>
        </a:defRPr>
      </a:lvl8pPr>
      <a:lvl9pPr marL="1828800" algn="l" defTabSz="990600" rtl="0" fontAlgn="base">
        <a:spcBef>
          <a:spcPct val="0"/>
        </a:spcBef>
        <a:spcAft>
          <a:spcPct val="0"/>
        </a:spcAft>
        <a:defRPr kumimoji="1" sz="2000" b="1">
          <a:solidFill>
            <a:schemeClr val="tx2"/>
          </a:solidFill>
          <a:latin typeface="Arial" charset="0"/>
          <a:ea typeface="ＭＳ Ｐゴシック" charset="-128"/>
        </a:defRPr>
      </a:lvl9pPr>
    </p:titleStyle>
    <p:body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プレースホルダ 21">
            <a:extLst>
              <a:ext uri="{FF2B5EF4-FFF2-40B4-BE49-F238E27FC236}">
                <a16:creationId xmlns:a16="http://schemas.microsoft.com/office/drawing/2014/main" id="{12306E2B-769A-438D-BD32-581CA298B23D}"/>
              </a:ext>
            </a:extLst>
          </p:cNvPr>
          <p:cNvSpPr txBox="1">
            <a:spLocks/>
          </p:cNvSpPr>
          <p:nvPr/>
        </p:nvSpPr>
        <p:spPr bwMode="auto">
          <a:xfrm>
            <a:off x="415925" y="3108834"/>
            <a:ext cx="9074149" cy="2025326"/>
          </a:xfrm>
          <a:prstGeom prst="rect">
            <a:avLst/>
          </a:prstGeom>
          <a:noFill/>
          <a:ln w="9525">
            <a:noFill/>
            <a:miter lim="800000"/>
            <a:headEnd/>
            <a:tailEnd/>
          </a:ln>
        </p:spPr>
        <p:txBody>
          <a:bodyPr vert="horz" wrap="square" lIns="0" tIns="35988" rIns="0" bIns="49511"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r>
              <a:rPr lang="ja-JP" altLang="en-US" dirty="0">
                <a:latin typeface="ＭＳ Ｐゴシック" panose="020B0600070205080204" pitchFamily="50" charset="-128"/>
                <a:ea typeface="ＭＳ Ｐゴシック" panose="020B0600070205080204" pitchFamily="50" charset="-128"/>
              </a:rPr>
              <a:t>提 出 日  ：令和</a:t>
            </a:r>
            <a:r>
              <a:rPr lang="en-US" altLang="ja-JP" dirty="0">
                <a:latin typeface="ＭＳ Ｐゴシック" panose="020B0600070205080204" pitchFamily="50" charset="-128"/>
                <a:ea typeface="ＭＳ Ｐゴシック" panose="020B0600070205080204" pitchFamily="50" charset="-128"/>
              </a:rPr>
              <a:t>8</a:t>
            </a:r>
            <a:r>
              <a:rPr lang="ja-JP" altLang="en-US" dirty="0">
                <a:latin typeface="ＭＳ Ｐゴシック" panose="020B0600070205080204" pitchFamily="50" charset="-128"/>
                <a:ea typeface="ＭＳ Ｐゴシック" panose="020B0600070205080204" pitchFamily="50" charset="-128"/>
              </a:rPr>
              <a:t>年○月○日</a:t>
            </a:r>
          </a:p>
          <a:p>
            <a:r>
              <a:rPr lang="ja-JP" altLang="en-US" dirty="0">
                <a:latin typeface="ＭＳ Ｐゴシック" panose="020B0600070205080204" pitchFamily="50" charset="-128"/>
                <a:ea typeface="ＭＳ Ｐゴシック" panose="020B0600070205080204" pitchFamily="50" charset="-128"/>
              </a:rPr>
              <a:t>応募施設名：〇○○○○</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法人名：○○○○</a:t>
            </a:r>
            <a:endParaRPr lang="en-US" altLang="ja-JP" dirty="0">
              <a:latin typeface="ＭＳ Ｐゴシック" panose="020B0600070205080204" pitchFamily="50" charset="-128"/>
              <a:ea typeface="ＭＳ Ｐゴシック" panose="020B0600070205080204" pitchFamily="50" charset="-128"/>
            </a:endParaRPr>
          </a:p>
          <a:p>
            <a:r>
              <a:rPr lang="en-US" altLang="ja-JP" dirty="0">
                <a:latin typeface="ＭＳ Ｐゴシック" panose="020B0600070205080204" pitchFamily="50" charset="-128"/>
                <a:ea typeface="ＭＳ Ｐゴシック" panose="020B0600070205080204" pitchFamily="50" charset="-128"/>
              </a:rPr>
              <a:t>【</a:t>
            </a:r>
            <a:r>
              <a:rPr lang="ja-JP" altLang="en-US" dirty="0">
                <a:latin typeface="ＭＳ Ｐゴシック" panose="020B0600070205080204" pitchFamily="50" charset="-128"/>
                <a:ea typeface="ＭＳ Ｐゴシック" panose="020B0600070205080204" pitchFamily="50" charset="-128"/>
              </a:rPr>
              <a:t>連絡担当者</a:t>
            </a:r>
            <a:r>
              <a:rPr lang="en-US" altLang="ja-JP" dirty="0">
                <a:latin typeface="ＭＳ Ｐゴシック" panose="020B0600070205080204" pitchFamily="50" charset="-128"/>
                <a:ea typeface="ＭＳ Ｐゴシック" panose="020B0600070205080204" pitchFamily="50" charset="-128"/>
              </a:rPr>
              <a:t>】</a:t>
            </a:r>
          </a:p>
          <a:p>
            <a:r>
              <a:rPr lang="ja-JP" altLang="en-US" dirty="0">
                <a:latin typeface="ＭＳ Ｐゴシック" panose="020B0600070205080204" pitchFamily="50" charset="-128"/>
                <a:ea typeface="ＭＳ Ｐゴシック" panose="020B0600070205080204" pitchFamily="50" charset="-128"/>
              </a:rPr>
              <a:t>氏名：</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カナ：</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部署：</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電話：</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メール：</a:t>
            </a:r>
            <a:endParaRPr lang="en-US" altLang="ja-JP" dirty="0">
              <a:latin typeface="ＭＳ Ｐゴシック" panose="020B0600070205080204" pitchFamily="50" charset="-128"/>
              <a:ea typeface="ＭＳ Ｐゴシック" panose="020B0600070205080204" pitchFamily="50" charset="-128"/>
            </a:endParaRPr>
          </a:p>
        </p:txBody>
      </p:sp>
      <p:sp>
        <p:nvSpPr>
          <p:cNvPr id="11" name="Rectangle 1">
            <a:extLst>
              <a:ext uri="{FF2B5EF4-FFF2-40B4-BE49-F238E27FC236}">
                <a16:creationId xmlns:a16="http://schemas.microsoft.com/office/drawing/2014/main" id="{B20D0775-F497-4D1C-B934-6A28DAA87420}"/>
              </a:ext>
            </a:extLst>
          </p:cNvPr>
          <p:cNvSpPr>
            <a:spLocks noChangeArrowheads="1"/>
          </p:cNvSpPr>
          <p:nvPr/>
        </p:nvSpPr>
        <p:spPr bwMode="auto">
          <a:xfrm>
            <a:off x="415924" y="5359400"/>
            <a:ext cx="9074149" cy="1269335"/>
          </a:xfrm>
          <a:prstGeom prst="rect">
            <a:avLst/>
          </a:prstGeom>
          <a:noFill/>
          <a:ln w="9525">
            <a:solidFill>
              <a:schemeClr val="bg2">
                <a:lumMod val="75000"/>
              </a:schemeClr>
            </a:solidFill>
            <a:prstDash val="dash"/>
            <a:miter lim="800000"/>
            <a:headEnd/>
            <a:tailEnd/>
          </a:ln>
          <a:effectLst/>
        </p:spPr>
        <p:txBody>
          <a:bodyPr vert="horz" wrap="square" lIns="36000" tIns="36000" rIns="36000" bIns="36000" numCol="1" anchor="ctr" anchorCtr="0" compatLnSpc="1">
            <a:prstTxWarp prst="textNoShape">
              <a:avLst/>
            </a:prstTxWarp>
            <a:normAutofit fontScale="85000" lnSpcReduction="20000"/>
          </a:bodyPr>
          <a:lstStyle/>
          <a:p>
            <a:pPr algn="l">
              <a:lnSpc>
                <a:spcPct val="150000"/>
              </a:lnSpc>
              <a:spcBef>
                <a:spcPct val="0"/>
              </a:spcBef>
              <a:buClr>
                <a:srgbClr val="5A5A5A"/>
              </a:buClr>
              <a:buSzPct val="100000"/>
            </a:pPr>
            <a:r>
              <a:rPr kumimoji="1" lang="ja-JP" altLang="ja-JP" sz="18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ゴシック" pitchFamily="49" charset="-128"/>
              </a:rPr>
              <a:t>【</a:t>
            </a:r>
            <a:r>
              <a:rPr lang="ja-JP" altLang="en-US" sz="1800" b="1" dirty="0">
                <a:solidFill>
                  <a:schemeClr val="tx1"/>
                </a:solidFill>
                <a:latin typeface="Arial" panose="020B0604020202020204" pitchFamily="34" charset="0"/>
                <a:ea typeface="ＭＳ Ｐゴシック" panose="020B0600070205080204" pitchFamily="50" charset="-128"/>
                <a:cs typeface="ＭＳ ゴシック" pitchFamily="49" charset="-128"/>
              </a:rPr>
              <a:t>作成時のルール</a:t>
            </a:r>
            <a:r>
              <a:rPr kumimoji="1" lang="ja-JP" altLang="ja-JP" sz="18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ゴシック" pitchFamily="49" charset="-128"/>
              </a:rPr>
              <a:t>】</a:t>
            </a:r>
            <a:endParaRPr kumimoji="1" lang="ja-JP" altLang="ja-JP" sz="18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Ｐゴシック" pitchFamily="50" charset="-128"/>
            </a:endParaRP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応募施設ごとに作成してください。</a:t>
            </a:r>
            <a:endParaRPr lang="en-US" altLang="ja-JP" sz="1800" dirty="0">
              <a:solidFill>
                <a:schemeClr val="tx1"/>
              </a:solidFill>
              <a:latin typeface="Arial" panose="020B0604020202020204" pitchFamily="34" charset="0"/>
              <a:ea typeface="ＭＳ Ｐゴシック" panose="020B0600070205080204" pitchFamily="50" charset="-128"/>
              <a:cs typeface="Times New Roman" pitchFamily="18" charset="0"/>
            </a:endParaRP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原則として、全体を</a:t>
            </a:r>
            <a:r>
              <a:rPr lang="ja-JP" altLang="en-US" sz="1800">
                <a:solidFill>
                  <a:schemeClr val="tx1"/>
                </a:solidFill>
                <a:latin typeface="Arial" panose="020B0604020202020204" pitchFamily="34" charset="0"/>
                <a:ea typeface="ＭＳ Ｐゴシック" panose="020B0600070205080204" pitchFamily="50" charset="-128"/>
                <a:cs typeface="Times New Roman" pitchFamily="18" charset="0"/>
              </a:rPr>
              <a:t>通じて、</a:t>
            </a:r>
            <a:r>
              <a:rPr lang="en-US" altLang="ja-JP" sz="1800" b="1" u="sng">
                <a:solidFill>
                  <a:schemeClr val="tx1"/>
                </a:solidFill>
                <a:latin typeface="Arial" panose="020B0604020202020204" pitchFamily="34" charset="0"/>
                <a:ea typeface="ＭＳ Ｐゴシック" panose="020B0600070205080204" pitchFamily="50" charset="-128"/>
                <a:cs typeface="Times New Roman" pitchFamily="18" charset="0"/>
              </a:rPr>
              <a:t>15</a:t>
            </a:r>
            <a:r>
              <a:rPr lang="ja-JP" altLang="en-US" sz="1800" b="1" u="sng" dirty="0">
                <a:solidFill>
                  <a:schemeClr val="tx1"/>
                </a:solidFill>
                <a:latin typeface="Arial" panose="020B0604020202020204" pitchFamily="34" charset="0"/>
                <a:ea typeface="ＭＳ Ｐゴシック" panose="020B0600070205080204" pitchFamily="50" charset="-128"/>
                <a:cs typeface="Times New Roman" pitchFamily="18" charset="0"/>
              </a:rPr>
              <a:t>ページ以内で作成</a:t>
            </a: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をしてください（表紙を除く）。</a:t>
            </a: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応募申請書以外の資料を用いることは不可とします。</a:t>
            </a:r>
            <a:endParaRPr lang="en-US" altLang="ja-JP" sz="1800" dirty="0">
              <a:solidFill>
                <a:schemeClr val="tx1"/>
              </a:solidFill>
              <a:latin typeface="Arial" panose="020B0604020202020204" pitchFamily="34" charset="0"/>
              <a:ea typeface="ＭＳ Ｐゴシック" panose="020B0600070205080204" pitchFamily="50" charset="-128"/>
              <a:cs typeface="Times New Roman" pitchFamily="18" charset="0"/>
            </a:endParaRPr>
          </a:p>
        </p:txBody>
      </p:sp>
      <p:sp>
        <p:nvSpPr>
          <p:cNvPr id="13" name="テキスト ボックス 12">
            <a:extLst>
              <a:ext uri="{FF2B5EF4-FFF2-40B4-BE49-F238E27FC236}">
                <a16:creationId xmlns:a16="http://schemas.microsoft.com/office/drawing/2014/main" id="{8CA838DE-D356-4DF2-93E3-286E0C20724A}"/>
              </a:ext>
            </a:extLst>
          </p:cNvPr>
          <p:cNvSpPr txBox="1"/>
          <p:nvPr/>
        </p:nvSpPr>
        <p:spPr>
          <a:xfrm>
            <a:off x="415925" y="549275"/>
            <a:ext cx="1117600" cy="491481"/>
          </a:xfrm>
          <a:prstGeom prst="rect">
            <a:avLst/>
          </a:prstGeom>
          <a:noFill/>
          <a:ln>
            <a:solidFill>
              <a:schemeClr val="tx1">
                <a:lumMod val="95000"/>
                <a:lumOff val="5000"/>
              </a:schemeClr>
            </a:solidFill>
          </a:ln>
        </p:spPr>
        <p:txBody>
          <a:bodyPr wrap="square" rtlCol="0">
            <a:spAutoFit/>
          </a:bodyPr>
          <a:lstStyle/>
          <a:p>
            <a:r>
              <a:rPr kumimoji="1" lang="ja-JP" altLang="en-US" sz="2400" dirty="0">
                <a:latin typeface="Arial" panose="020B0604020202020204" pitchFamily="34" charset="0"/>
                <a:ea typeface="ＭＳ Ｐゴシック" panose="020B0600070205080204" pitchFamily="50" charset="-128"/>
              </a:rPr>
              <a:t>表紙</a:t>
            </a:r>
          </a:p>
        </p:txBody>
      </p:sp>
      <p:sp>
        <p:nvSpPr>
          <p:cNvPr id="2" name="正方形/長方形 1">
            <a:extLst>
              <a:ext uri="{FF2B5EF4-FFF2-40B4-BE49-F238E27FC236}">
                <a16:creationId xmlns:a16="http://schemas.microsoft.com/office/drawing/2014/main" id="{8E523865-89D6-45ED-BF4C-32BBC6DF8427}"/>
              </a:ext>
            </a:extLst>
          </p:cNvPr>
          <p:cNvSpPr/>
          <p:nvPr/>
        </p:nvSpPr>
        <p:spPr bwMode="auto">
          <a:xfrm>
            <a:off x="415925" y="1358899"/>
            <a:ext cx="9074149" cy="1749935"/>
          </a:xfrm>
          <a:prstGeom prst="rect">
            <a:avLst/>
          </a:prstGeom>
          <a:solidFill>
            <a:schemeClr val="accent2"/>
          </a:solidFill>
          <a:ln w="12700" cap="flat" cmpd="sng" algn="ctr">
            <a:no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令和</a:t>
            </a:r>
            <a:r>
              <a:rPr lang="en-US" altLang="ja-JP"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8</a:t>
            </a: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年度介護ロボット実用化促進事業応募申請書</a:t>
            </a:r>
            <a:endParaRPr lang="en-US" altLang="ja-JP"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募集区分「</a:t>
            </a:r>
            <a:r>
              <a:rPr lang="ja-JP" altLang="en-US" sz="2400">
                <a:solidFill>
                  <a:schemeClr val="bg1"/>
                </a:solidFill>
                <a:latin typeface="Arial" panose="020B0604020202020204" pitchFamily="34" charset="0"/>
                <a:ea typeface="ＭＳ Ｐゴシック" panose="020B0600070205080204" pitchFamily="50" charset="-128"/>
                <a:cs typeface="Arial" panose="020B0604020202020204" pitchFamily="34" charset="0"/>
              </a:rPr>
              <a:t>在宅型」</a:t>
            </a:r>
            <a:endParaRPr lang="en-US" altLang="ja-JP" sz="2400" dirty="0">
              <a:solidFill>
                <a:srgbClr val="FF0000"/>
              </a:solidFill>
              <a:latin typeface="Arial" panose="020B0604020202020204" pitchFamily="34" charset="0"/>
              <a:ea typeface="ＭＳ Ｐゴシック" panose="020B0600070205080204" pitchFamily="50" charset="-128"/>
              <a:cs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r>
              <a:rPr lang="en-US" altLang="ja-JP" dirty="0"/>
              <a:t>7</a:t>
            </a:r>
            <a:r>
              <a:rPr lang="ja-JP" altLang="en-US" dirty="0"/>
              <a:t>　介護ロボット等の活用状況、</a:t>
            </a:r>
            <a:r>
              <a:rPr lang="ja-JP" altLang="en-US" dirty="0">
                <a:solidFill>
                  <a:schemeClr val="tx1"/>
                </a:solidFill>
              </a:rPr>
              <a:t>実証</a:t>
            </a:r>
            <a:r>
              <a:rPr lang="ja-JP" altLang="en-US" dirty="0"/>
              <a:t>の実施環境等</a:t>
            </a:r>
            <a:endParaRPr kumimoji="1" lang="ja-JP" altLang="en-US" dirty="0"/>
          </a:p>
        </p:txBody>
      </p:sp>
      <p:sp>
        <p:nvSpPr>
          <p:cNvPr id="3" name="Rectangle 3">
            <a:extLst>
              <a:ext uri="{FF2B5EF4-FFF2-40B4-BE49-F238E27FC236}">
                <a16:creationId xmlns:a16="http://schemas.microsoft.com/office/drawing/2014/main" id="{FFDE864F-5828-47B5-8A53-EAF0E937DEF6}"/>
              </a:ext>
            </a:extLst>
          </p:cNvPr>
          <p:cNvSpPr txBox="1">
            <a:spLocks noChangeArrowheads="1"/>
          </p:cNvSpPr>
          <p:nvPr/>
        </p:nvSpPr>
        <p:spPr bwMode="auto">
          <a:xfrm>
            <a:off x="406401" y="12122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介護ロボット等の設置・活用場所のイメージが分かるような図面、写真を添付してください。</a:t>
            </a:r>
            <a:endParaRPr lang="en-US" altLang="ja-JP" kern="0" dirty="0">
              <a:solidFill>
                <a:schemeClr val="tx1"/>
              </a:solidFill>
            </a:endParaRPr>
          </a:p>
        </p:txBody>
      </p:sp>
      <p:sp>
        <p:nvSpPr>
          <p:cNvPr id="8" name="正方形/長方形 7">
            <a:extLst>
              <a:ext uri="{FF2B5EF4-FFF2-40B4-BE49-F238E27FC236}">
                <a16:creationId xmlns:a16="http://schemas.microsoft.com/office/drawing/2014/main" id="{C4FE9151-5045-48A5-81CD-F5BFE0BD25D4}"/>
              </a:ext>
            </a:extLst>
          </p:cNvPr>
          <p:cNvSpPr/>
          <p:nvPr/>
        </p:nvSpPr>
        <p:spPr bwMode="auto">
          <a:xfrm>
            <a:off x="1995488" y="1974638"/>
            <a:ext cx="6305550" cy="4041161"/>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chemeClr val="tx1"/>
                </a:solidFill>
              </a:rPr>
              <a:t>例　：介護ロボット等を設置する設置・活用する場所の写真</a:t>
            </a:r>
            <a:endParaRPr lang="en-US" altLang="ja-JP" sz="1400" dirty="0">
              <a:solidFill>
                <a:schemeClr val="tx1"/>
              </a:solidFill>
            </a:endParaRPr>
          </a:p>
        </p:txBody>
      </p:sp>
    </p:spTree>
    <p:extLst>
      <p:ext uri="{BB962C8B-B14F-4D97-AF65-F5344CB8AC3E}">
        <p14:creationId xmlns:p14="http://schemas.microsoft.com/office/powerpoint/2010/main" val="3179560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r>
              <a:rPr lang="en-US" altLang="ja-JP" dirty="0"/>
              <a:t>8</a:t>
            </a:r>
            <a:r>
              <a:rPr lang="ja-JP" altLang="en-US" dirty="0"/>
              <a:t>　</a:t>
            </a:r>
            <a:r>
              <a:rPr kumimoji="1" lang="ja-JP" altLang="en-US" dirty="0"/>
              <a:t>介護ロボット等の導入の計画・構想</a:t>
            </a:r>
          </a:p>
        </p:txBody>
      </p:sp>
      <p:sp>
        <p:nvSpPr>
          <p:cNvPr id="3" name="Rectangle 3">
            <a:extLst>
              <a:ext uri="{FF2B5EF4-FFF2-40B4-BE49-F238E27FC236}">
                <a16:creationId xmlns:a16="http://schemas.microsoft.com/office/drawing/2014/main" id="{FFDE864F-5828-47B5-8A53-EAF0E937DEF6}"/>
              </a:ext>
            </a:extLst>
          </p:cNvPr>
          <p:cNvSpPr txBox="1">
            <a:spLocks noChangeArrowheads="1"/>
          </p:cNvSpPr>
          <p:nvPr/>
        </p:nvSpPr>
        <p:spPr bwMode="auto">
          <a:xfrm>
            <a:off x="406401" y="12122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今後の介護ロボット等の導入に向けた検討状況、計画・構想などを記載してください。</a:t>
            </a:r>
            <a:endParaRPr lang="en-US" altLang="ja-JP" kern="0" dirty="0">
              <a:solidFill>
                <a:schemeClr val="tx1"/>
              </a:solidFill>
            </a:endParaRPr>
          </a:p>
        </p:txBody>
      </p:sp>
      <p:graphicFrame>
        <p:nvGraphicFramePr>
          <p:cNvPr id="7" name="表 3">
            <a:extLst>
              <a:ext uri="{FF2B5EF4-FFF2-40B4-BE49-F238E27FC236}">
                <a16:creationId xmlns:a16="http://schemas.microsoft.com/office/drawing/2014/main" id="{740C660B-C5AE-4DF9-8FC2-37F117083E18}"/>
              </a:ext>
            </a:extLst>
          </p:cNvPr>
          <p:cNvGraphicFramePr>
            <a:graphicFrameLocks noGrp="1"/>
          </p:cNvGraphicFramePr>
          <p:nvPr>
            <p:extLst>
              <p:ext uri="{D42A27DB-BD31-4B8C-83A1-F6EECF244321}">
                <p14:modId xmlns:p14="http://schemas.microsoft.com/office/powerpoint/2010/main" val="3724804229"/>
              </p:ext>
            </p:extLst>
          </p:nvPr>
        </p:nvGraphicFramePr>
        <p:xfrm>
          <a:off x="406400" y="1621355"/>
          <a:ext cx="8775700" cy="3047360"/>
        </p:xfrm>
        <a:graphic>
          <a:graphicData uri="http://schemas.openxmlformats.org/drawingml/2006/table">
            <a:tbl>
              <a:tblPr firstCol="1">
                <a:tableStyleId>{21E4AEA4-8DFA-4A89-87EB-49C32662AFE0}</a:tableStyleId>
              </a:tblPr>
              <a:tblGrid>
                <a:gridCol w="1273892">
                  <a:extLst>
                    <a:ext uri="{9D8B030D-6E8A-4147-A177-3AD203B41FA5}">
                      <a16:colId xmlns:a16="http://schemas.microsoft.com/office/drawing/2014/main" val="2600697696"/>
                    </a:ext>
                  </a:extLst>
                </a:gridCol>
                <a:gridCol w="7501808">
                  <a:extLst>
                    <a:ext uri="{9D8B030D-6E8A-4147-A177-3AD203B41FA5}">
                      <a16:colId xmlns:a16="http://schemas.microsoft.com/office/drawing/2014/main" val="3855353946"/>
                    </a:ext>
                  </a:extLst>
                </a:gridCol>
              </a:tblGrid>
              <a:tr h="1385614">
                <a:tc>
                  <a:txBody>
                    <a:bodyPr/>
                    <a:lstStyle/>
                    <a:p>
                      <a:r>
                        <a:rPr kumimoji="1" lang="ja-JP" altLang="en-US" sz="1400" dirty="0"/>
                        <a:t>介護ロボット等の導入検討状況</a:t>
                      </a:r>
                      <a:endParaRPr kumimoji="1" lang="en-US" altLang="ja-JP" sz="1400" dirty="0"/>
                    </a:p>
                  </a:txBody>
                  <a:tcPr/>
                </a:tc>
                <a:tc>
                  <a:txBody>
                    <a:bodyPr/>
                    <a:lstStyle/>
                    <a:p>
                      <a:pPr marL="622300" indent="-622300">
                        <a:buFont typeface="Arial" panose="020B0604020202020204" pitchFamily="34" charset="0"/>
                        <a:buNone/>
                      </a:pPr>
                      <a:r>
                        <a:rPr kumimoji="1" lang="ja-JP" altLang="en-US" sz="1400" dirty="0">
                          <a:solidFill>
                            <a:srgbClr val="FF0000"/>
                          </a:solidFill>
                        </a:rPr>
                        <a:t>（記入例） 事業所内で業務効率化の検討ワーキングを立ち上げ、現場スタッフから課題のヒアリングを実施。課題の解決に向けた方策の１つとして、介護ロボット等の活用を法人幹部と協議中。</a:t>
                      </a:r>
                      <a:endParaRPr kumimoji="1" lang="en-US" altLang="ja-JP" sz="1400" dirty="0"/>
                    </a:p>
                    <a:p>
                      <a:pPr marL="171450" indent="-171450">
                        <a:buFont typeface="Arial" panose="020B0604020202020204" pitchFamily="34" charset="0"/>
                        <a:buChar char="•"/>
                      </a:pPr>
                      <a:r>
                        <a:rPr kumimoji="1" lang="en-US" altLang="ja-JP" sz="1400" dirty="0"/>
                        <a:t>XXX</a:t>
                      </a:r>
                    </a:p>
                    <a:p>
                      <a:pPr marL="171450" indent="-171450">
                        <a:buFont typeface="Arial" panose="020B0604020202020204" pitchFamily="34" charset="0"/>
                        <a:buChar char="•"/>
                      </a:pPr>
                      <a:r>
                        <a:rPr kumimoji="1" lang="en-US" altLang="ja-JP" sz="1400" dirty="0"/>
                        <a:t>XXX</a:t>
                      </a:r>
                      <a:endParaRPr kumimoji="1" lang="ja-JP" altLang="en-US" sz="1400" dirty="0"/>
                    </a:p>
                  </a:txBody>
                  <a:tcPr/>
                </a:tc>
                <a:extLst>
                  <a:ext uri="{0D108BD9-81ED-4DB2-BD59-A6C34878D82A}">
                    <a16:rowId xmlns:a16="http://schemas.microsoft.com/office/drawing/2014/main" val="1667623431"/>
                  </a:ext>
                </a:extLst>
              </a:tr>
              <a:tr h="1661746">
                <a:tc>
                  <a:txBody>
                    <a:bodyPr/>
                    <a:lstStyle/>
                    <a:p>
                      <a:r>
                        <a:rPr kumimoji="1" lang="ja-JP" altLang="en-US" sz="1400" dirty="0"/>
                        <a:t>介護ロボット等の導入に向けた計画・構想</a:t>
                      </a:r>
                    </a:p>
                  </a:txBody>
                  <a:tcPr/>
                </a:tc>
                <a:tc>
                  <a:txBody>
                    <a:bodyPr/>
                    <a:lstStyle/>
                    <a:p>
                      <a:pPr marL="622300" indent="-622300"/>
                      <a:r>
                        <a:rPr kumimoji="1" lang="ja-JP" altLang="en-US" sz="1400" dirty="0">
                          <a:solidFill>
                            <a:srgbClr val="FF0000"/>
                          </a:solidFill>
                        </a:rPr>
                        <a:t>（記入例） 現在、事業所の次期事業計画（</a:t>
                      </a:r>
                      <a:r>
                        <a:rPr kumimoji="1" lang="en-US" altLang="ja-JP" sz="1400" dirty="0">
                          <a:solidFill>
                            <a:srgbClr val="FF0000"/>
                          </a:solidFill>
                        </a:rPr>
                        <a:t>XX</a:t>
                      </a:r>
                      <a:r>
                        <a:rPr kumimoji="1" lang="ja-JP" altLang="en-US" sz="1400" dirty="0">
                          <a:solidFill>
                            <a:srgbClr val="FF0000"/>
                          </a:solidFill>
                        </a:rPr>
                        <a:t>年～</a:t>
                      </a:r>
                      <a:r>
                        <a:rPr kumimoji="1" lang="en-US" altLang="ja-JP" sz="1400" dirty="0">
                          <a:solidFill>
                            <a:srgbClr val="FF0000"/>
                          </a:solidFill>
                        </a:rPr>
                        <a:t>XX</a:t>
                      </a:r>
                      <a:r>
                        <a:rPr kumimoji="1" lang="ja-JP" altLang="en-US" sz="1400" dirty="0">
                          <a:solidFill>
                            <a:srgbClr val="FF0000"/>
                          </a:solidFill>
                        </a:rPr>
                        <a:t>年が計画年度）を作成しており、計画には生産性向上に関する内容を掲載予定。そのための方策として介護ロボット等の導入についても盛り込む予定。</a:t>
                      </a:r>
                      <a:endParaRPr kumimoji="1" lang="en-US" altLang="ja-JP" sz="1400" dirty="0"/>
                    </a:p>
                    <a:p>
                      <a:pPr marL="171450" indent="-171450">
                        <a:buFont typeface="Arial" panose="020B0604020202020204" pitchFamily="34" charset="0"/>
                        <a:buChar char="•"/>
                      </a:pPr>
                      <a:r>
                        <a:rPr kumimoji="1" lang="en-US" altLang="ja-JP" sz="1400" dirty="0"/>
                        <a:t>XXX</a:t>
                      </a:r>
                    </a:p>
                    <a:p>
                      <a:pPr marL="171450" indent="-171450">
                        <a:buFont typeface="Arial" panose="020B0604020202020204" pitchFamily="34" charset="0"/>
                        <a:buChar char="•"/>
                      </a:pPr>
                      <a:r>
                        <a:rPr kumimoji="1" lang="en-US" altLang="ja-JP" sz="1400" dirty="0"/>
                        <a:t>XXX</a:t>
                      </a:r>
                    </a:p>
                  </a:txBody>
                  <a:tcPr/>
                </a:tc>
                <a:extLst>
                  <a:ext uri="{0D108BD9-81ED-4DB2-BD59-A6C34878D82A}">
                    <a16:rowId xmlns:a16="http://schemas.microsoft.com/office/drawing/2014/main" val="2963437166"/>
                  </a:ext>
                </a:extLst>
              </a:tr>
            </a:tbl>
          </a:graphicData>
        </a:graphic>
      </p:graphicFrame>
    </p:spTree>
    <p:extLst>
      <p:ext uri="{BB962C8B-B14F-4D97-AF65-F5344CB8AC3E}">
        <p14:creationId xmlns:p14="http://schemas.microsoft.com/office/powerpoint/2010/main" val="12160626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06400" y="662087"/>
            <a:ext cx="9061450" cy="307777"/>
          </a:xfrm>
        </p:spPr>
        <p:txBody>
          <a:bodyPr>
            <a:spAutoFit/>
          </a:bodyPr>
          <a:lstStyle/>
          <a:p>
            <a:pPr eaLnBrk="1" hangingPunct="1"/>
            <a:r>
              <a:rPr lang="en-US" altLang="ja-JP" dirty="0">
                <a:solidFill>
                  <a:schemeClr val="tx1"/>
                </a:solidFill>
                <a:latin typeface="Arial" panose="020B0604020202020204" pitchFamily="34" charset="0"/>
                <a:ea typeface="ＭＳ Ｐゴシック" panose="020B0600070205080204" pitchFamily="50" charset="-128"/>
              </a:rPr>
              <a:t>9</a:t>
            </a:r>
            <a:r>
              <a:rPr lang="ja-JP" altLang="en-US" dirty="0">
                <a:solidFill>
                  <a:schemeClr val="tx1"/>
                </a:solidFill>
                <a:latin typeface="Arial" panose="020B0604020202020204" pitchFamily="34" charset="0"/>
                <a:ea typeface="ＭＳ Ｐゴシック" panose="020B0600070205080204" pitchFamily="50" charset="-128"/>
              </a:rPr>
              <a:t>　補足資料</a:t>
            </a:r>
            <a:endParaRPr lang="en-US" altLang="ja-JP" dirty="0">
              <a:solidFill>
                <a:schemeClr val="tx1"/>
              </a:solidFill>
              <a:latin typeface="Arial" panose="020B0604020202020204" pitchFamily="34" charset="0"/>
              <a:ea typeface="ＭＳ Ｐゴシック" panose="020B0600070205080204" pitchFamily="50" charset="-128"/>
            </a:endParaRPr>
          </a:p>
        </p:txBody>
      </p:sp>
      <p:sp>
        <p:nvSpPr>
          <p:cNvPr id="9" name="Rectangle 3">
            <a:extLst>
              <a:ext uri="{FF2B5EF4-FFF2-40B4-BE49-F238E27FC236}">
                <a16:creationId xmlns:a16="http://schemas.microsoft.com/office/drawing/2014/main" id="{FD5CF029-D33E-4B56-9A8E-C773FD4D1263}"/>
              </a:ext>
            </a:extLst>
          </p:cNvPr>
          <p:cNvSpPr txBox="1">
            <a:spLocks noChangeArrowheads="1"/>
          </p:cNvSpPr>
          <p:nvPr/>
        </p:nvSpPr>
        <p:spPr bwMode="auto">
          <a:xfrm>
            <a:off x="419100" y="1321733"/>
            <a:ext cx="9064625" cy="491353"/>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algn="l">
              <a:spcBef>
                <a:spcPct val="30000"/>
              </a:spcBef>
              <a:buClr>
                <a:srgbClr val="5A5A5A"/>
              </a:buClr>
              <a:buSzPct val="100000"/>
            </a:pPr>
            <a:r>
              <a:rPr lang="ja-JP" altLang="en-US" sz="1400" dirty="0">
                <a:solidFill>
                  <a:schemeClr val="tx1"/>
                </a:solidFill>
                <a:latin typeface="Arial" panose="020B0604020202020204" pitchFamily="34" charset="0"/>
                <a:ea typeface="ＭＳ Ｐゴシック" panose="020B0600070205080204" pitchFamily="50" charset="-128"/>
              </a:rPr>
              <a:t>（適宜、応募者にて追加で記載したい内容がある場合や、既存資料等から転載する場合（例：事業所の概要）に活用して</a:t>
            </a:r>
            <a:r>
              <a:rPr lang="ja-JP" altLang="en-US" sz="1400">
                <a:solidFill>
                  <a:schemeClr val="tx1"/>
                </a:solidFill>
                <a:latin typeface="Arial" panose="020B0604020202020204" pitchFamily="34" charset="0"/>
                <a:ea typeface="ＭＳ Ｐゴシック" panose="020B0600070205080204" pitchFamily="50" charset="-128"/>
              </a:rPr>
              <a:t>ください。必要</a:t>
            </a:r>
            <a:r>
              <a:rPr lang="ja-JP" altLang="en-US" sz="1400" dirty="0">
                <a:solidFill>
                  <a:schemeClr val="tx1"/>
                </a:solidFill>
                <a:latin typeface="Arial" panose="020B0604020202020204" pitchFamily="34" charset="0"/>
                <a:ea typeface="ＭＳ Ｐゴシック" panose="020B0600070205080204" pitchFamily="50" charset="-128"/>
              </a:rPr>
              <a:t>に応じて、ページを追加いただいて問題ありません。</a:t>
            </a:r>
            <a:endParaRPr lang="en-US" altLang="ja-JP" sz="1400" dirty="0">
              <a:solidFill>
                <a:schemeClr val="tx1"/>
              </a:solidFill>
              <a:latin typeface="Arial" panose="020B0604020202020204" pitchFamily="34" charset="0"/>
              <a:ea typeface="ＭＳ Ｐゴシック" panose="020B0600070205080204" pitchFamily="50" charset="-128"/>
            </a:endParaRPr>
          </a:p>
        </p:txBody>
      </p:sp>
      <p:sp>
        <p:nvSpPr>
          <p:cNvPr id="4" name="正方形/長方形 3">
            <a:extLst>
              <a:ext uri="{FF2B5EF4-FFF2-40B4-BE49-F238E27FC236}">
                <a16:creationId xmlns:a16="http://schemas.microsoft.com/office/drawing/2014/main" id="{7E9AABD8-1813-4926-A24D-276565B6E44E}"/>
              </a:ext>
            </a:extLst>
          </p:cNvPr>
          <p:cNvSpPr/>
          <p:nvPr/>
        </p:nvSpPr>
        <p:spPr bwMode="auto">
          <a:xfrm>
            <a:off x="5278694" y="2272640"/>
            <a:ext cx="3903406" cy="3986773"/>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100" dirty="0">
                <a:solidFill>
                  <a:schemeClr val="tx1"/>
                </a:solidFill>
              </a:rPr>
              <a:t>例　：　介護ロボット等を活用した業務内容の現在の様子</a:t>
            </a:r>
            <a:endParaRPr kumimoji="1" lang="ja-JP" altLang="en-US" sz="1100" b="0" i="0" u="none" strike="noStrike" cap="none" normalizeH="0" baseline="0" dirty="0">
              <a:ln>
                <a:noFill/>
              </a:ln>
              <a:solidFill>
                <a:schemeClr val="tx1"/>
              </a:solidFill>
              <a:effectLst/>
              <a:latin typeface="Arial" charset="0"/>
              <a:ea typeface="ＭＳ Ｐゴシック" charset="-128"/>
            </a:endParaRPr>
          </a:p>
        </p:txBody>
      </p:sp>
      <p:sp>
        <p:nvSpPr>
          <p:cNvPr id="5" name="正方形/長方形 4">
            <a:extLst>
              <a:ext uri="{FF2B5EF4-FFF2-40B4-BE49-F238E27FC236}">
                <a16:creationId xmlns:a16="http://schemas.microsoft.com/office/drawing/2014/main" id="{58B27910-54BA-4EB7-931F-E708DDC2FFEB}"/>
              </a:ext>
            </a:extLst>
          </p:cNvPr>
          <p:cNvSpPr/>
          <p:nvPr/>
        </p:nvSpPr>
        <p:spPr bwMode="auto">
          <a:xfrm>
            <a:off x="723900" y="2272640"/>
            <a:ext cx="3903406" cy="3986773"/>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100" dirty="0">
                <a:solidFill>
                  <a:schemeClr val="tx1"/>
                </a:solidFill>
              </a:rPr>
              <a:t>例　：　事業所の概要などの紹介資料１</a:t>
            </a:r>
            <a:endParaRPr kumimoji="1" lang="ja-JP" altLang="en-US" sz="1100" b="0" i="0" u="none" strike="noStrike" cap="none" normalizeH="0" baseline="0" dirty="0">
              <a:ln>
                <a:noFill/>
              </a:ln>
              <a:solidFill>
                <a:schemeClr val="tx1"/>
              </a:solidFill>
              <a:effectLst/>
              <a:latin typeface="Arial" charset="0"/>
              <a:ea typeface="ＭＳ Ｐゴシック" charset="-128"/>
            </a:endParaRPr>
          </a:p>
        </p:txBody>
      </p:sp>
    </p:spTree>
    <p:extLst>
      <p:ext uri="{BB962C8B-B14F-4D97-AF65-F5344CB8AC3E}">
        <p14:creationId xmlns:p14="http://schemas.microsoft.com/office/powerpoint/2010/main" val="181917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E16D285F-FEAD-49AF-8F33-3B1CE6168CC2}"/>
              </a:ext>
            </a:extLst>
          </p:cNvPr>
          <p:cNvSpPr>
            <a:spLocks noGrp="1"/>
          </p:cNvSpPr>
          <p:nvPr>
            <p:ph type="title"/>
          </p:nvPr>
        </p:nvSpPr>
        <p:spPr/>
        <p:txBody>
          <a:bodyPr/>
          <a:lstStyle/>
          <a:p>
            <a:r>
              <a:rPr lang="en-US" altLang="ja-JP" dirty="0"/>
              <a:t>1</a:t>
            </a:r>
            <a:r>
              <a:rPr lang="ja-JP" altLang="en-US" dirty="0"/>
              <a:t>　応募要件の確認</a:t>
            </a:r>
          </a:p>
        </p:txBody>
      </p:sp>
      <p:sp>
        <p:nvSpPr>
          <p:cNvPr id="8" name="Rectangle 3">
            <a:extLst>
              <a:ext uri="{FF2B5EF4-FFF2-40B4-BE49-F238E27FC236}">
                <a16:creationId xmlns:a16="http://schemas.microsoft.com/office/drawing/2014/main" id="{6791E16B-ED09-4F54-B1EF-5CDB5DB05B4A}"/>
              </a:ext>
            </a:extLst>
          </p:cNvPr>
          <p:cNvSpPr txBox="1">
            <a:spLocks noChangeArrowheads="1"/>
          </p:cNvSpPr>
          <p:nvPr/>
        </p:nvSpPr>
        <p:spPr bwMode="auto">
          <a:xfrm>
            <a:off x="406401" y="12630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次の要件を満たしているか確認のうえ、</a:t>
            </a:r>
            <a:r>
              <a:rPr lang="ja-JP" altLang="en-US" u="sng" kern="0" dirty="0">
                <a:solidFill>
                  <a:schemeClr val="tx1"/>
                </a:solidFill>
              </a:rPr>
              <a:t>チェック欄に「〇」を記入</a:t>
            </a:r>
            <a:r>
              <a:rPr lang="ja-JP" altLang="en-US" kern="0" dirty="0">
                <a:solidFill>
                  <a:schemeClr val="tx1"/>
                </a:solidFill>
              </a:rPr>
              <a:t>してください。</a:t>
            </a:r>
            <a:endParaRPr lang="en-US" altLang="ja-JP" kern="0" dirty="0">
              <a:solidFill>
                <a:schemeClr val="tx1"/>
              </a:solidFill>
            </a:endParaRPr>
          </a:p>
        </p:txBody>
      </p:sp>
      <p:graphicFrame>
        <p:nvGraphicFramePr>
          <p:cNvPr id="9" name="表 6">
            <a:extLst>
              <a:ext uri="{FF2B5EF4-FFF2-40B4-BE49-F238E27FC236}">
                <a16:creationId xmlns:a16="http://schemas.microsoft.com/office/drawing/2014/main" id="{E232D276-52CB-4DC8-A61D-42C4117EF984}"/>
              </a:ext>
            </a:extLst>
          </p:cNvPr>
          <p:cNvGraphicFramePr>
            <a:graphicFrameLocks noGrp="1"/>
          </p:cNvGraphicFramePr>
          <p:nvPr>
            <p:extLst>
              <p:ext uri="{D42A27DB-BD31-4B8C-83A1-F6EECF244321}">
                <p14:modId xmlns:p14="http://schemas.microsoft.com/office/powerpoint/2010/main" val="3411101040"/>
              </p:ext>
            </p:extLst>
          </p:nvPr>
        </p:nvGraphicFramePr>
        <p:xfrm>
          <a:off x="406400" y="1561494"/>
          <a:ext cx="8694058" cy="914400"/>
        </p:xfrm>
        <a:graphic>
          <a:graphicData uri="http://schemas.openxmlformats.org/drawingml/2006/table">
            <a:tbl>
              <a:tblPr firstRow="1">
                <a:tableStyleId>{21E4AEA4-8DFA-4A89-87EB-49C32662AFE0}</a:tableStyleId>
              </a:tblPr>
              <a:tblGrid>
                <a:gridCol w="1084474">
                  <a:extLst>
                    <a:ext uri="{9D8B030D-6E8A-4147-A177-3AD203B41FA5}">
                      <a16:colId xmlns:a16="http://schemas.microsoft.com/office/drawing/2014/main" val="747299256"/>
                    </a:ext>
                  </a:extLst>
                </a:gridCol>
                <a:gridCol w="7609584">
                  <a:extLst>
                    <a:ext uri="{9D8B030D-6E8A-4147-A177-3AD203B41FA5}">
                      <a16:colId xmlns:a16="http://schemas.microsoft.com/office/drawing/2014/main" val="2433235477"/>
                    </a:ext>
                  </a:extLst>
                </a:gridCol>
              </a:tblGrid>
              <a:tr h="153889">
                <a:tc>
                  <a:txBody>
                    <a:bodyPr/>
                    <a:lstStyle/>
                    <a:p>
                      <a:pPr algn="ctr"/>
                      <a:r>
                        <a:rPr kumimoji="1" lang="ja-JP" altLang="en-US" sz="1400" dirty="0"/>
                        <a:t>チェック欄</a:t>
                      </a:r>
                    </a:p>
                  </a:txBody>
                  <a:tcPr/>
                </a:tc>
                <a:tc>
                  <a:txBody>
                    <a:bodyPr/>
                    <a:lstStyle/>
                    <a:p>
                      <a:pPr algn="ctr"/>
                      <a:r>
                        <a:rPr kumimoji="1" lang="ja-JP" altLang="en-US" sz="1400" dirty="0"/>
                        <a:t>要件</a:t>
                      </a:r>
                    </a:p>
                  </a:txBody>
                  <a:tcPr/>
                </a:tc>
                <a:extLst>
                  <a:ext uri="{0D108BD9-81ED-4DB2-BD59-A6C34878D82A}">
                    <a16:rowId xmlns:a16="http://schemas.microsoft.com/office/drawing/2014/main" val="1250818858"/>
                  </a:ext>
                </a:extLst>
              </a:tr>
              <a:tr h="153889">
                <a:tc>
                  <a:txBody>
                    <a:bodyPr/>
                    <a:lstStyle/>
                    <a:p>
                      <a:pPr algn="ctr"/>
                      <a:endParaRPr kumimoji="1" lang="ja-JP" altLang="en-US" sz="1400" dirty="0"/>
                    </a:p>
                  </a:txBody>
                  <a:tcPr>
                    <a:solidFill>
                      <a:schemeClr val="accent1">
                        <a:lumMod val="60000"/>
                        <a:lumOff val="40000"/>
                      </a:schemeClr>
                    </a:solidFill>
                  </a:tcPr>
                </a:tc>
                <a:tc>
                  <a:txBody>
                    <a:bodyPr/>
                    <a:lstStyle/>
                    <a:p>
                      <a:r>
                        <a:rPr kumimoji="1" lang="ja-JP" altLang="en-US" sz="1400" dirty="0"/>
                        <a:t>募集要項の内容をすべて確認・理解し、了承をした上で応募します</a:t>
                      </a:r>
                    </a:p>
                  </a:txBody>
                  <a:tcPr/>
                </a:tc>
                <a:extLst>
                  <a:ext uri="{0D108BD9-81ED-4DB2-BD59-A6C34878D82A}">
                    <a16:rowId xmlns:a16="http://schemas.microsoft.com/office/drawing/2014/main" val="1380050978"/>
                  </a:ext>
                </a:extLst>
              </a:tr>
              <a:tr h="153889">
                <a:tc>
                  <a:txBody>
                    <a:bodyPr/>
                    <a:lstStyle/>
                    <a:p>
                      <a:pPr algn="ctr"/>
                      <a:endParaRPr kumimoji="1" lang="ja-JP" altLang="en-US" sz="1400" dirty="0"/>
                    </a:p>
                  </a:txBody>
                  <a:tcPr>
                    <a:solidFill>
                      <a:schemeClr val="accent1">
                        <a:lumMod val="60000"/>
                        <a:lumOff val="40000"/>
                      </a:schemeClr>
                    </a:solidFill>
                  </a:tcPr>
                </a:tc>
                <a:tc>
                  <a:txBody>
                    <a:bodyPr/>
                    <a:lstStyle/>
                    <a:p>
                      <a:r>
                        <a:rPr kumimoji="1" lang="ja-JP" altLang="en-US" sz="1400"/>
                        <a:t>募集要項６の</a:t>
                      </a:r>
                      <a:r>
                        <a:rPr kumimoji="1" lang="ja-JP" altLang="en-US" sz="1400" dirty="0"/>
                        <a:t>応募要件をすべてを満たしています</a:t>
                      </a:r>
                    </a:p>
                  </a:txBody>
                  <a:tcPr/>
                </a:tc>
                <a:extLst>
                  <a:ext uri="{0D108BD9-81ED-4DB2-BD59-A6C34878D82A}">
                    <a16:rowId xmlns:a16="http://schemas.microsoft.com/office/drawing/2014/main" val="1689474731"/>
                  </a:ext>
                </a:extLst>
              </a:tr>
            </a:tbl>
          </a:graphicData>
        </a:graphic>
      </p:graphicFrame>
    </p:spTree>
    <p:extLst>
      <p:ext uri="{BB962C8B-B14F-4D97-AF65-F5344CB8AC3E}">
        <p14:creationId xmlns:p14="http://schemas.microsoft.com/office/powerpoint/2010/main" val="3692405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C68E4B-8737-4C3D-AF07-1043BBDB68D6}"/>
              </a:ext>
            </a:extLst>
          </p:cNvPr>
          <p:cNvSpPr>
            <a:spLocks noGrp="1"/>
          </p:cNvSpPr>
          <p:nvPr>
            <p:ph type="title"/>
          </p:nvPr>
        </p:nvSpPr>
        <p:spPr>
          <a:xfrm>
            <a:off x="406400" y="662087"/>
            <a:ext cx="9061450" cy="307777"/>
          </a:xfrm>
        </p:spPr>
        <p:txBody>
          <a:bodyPr/>
          <a:lstStyle/>
          <a:p>
            <a:r>
              <a:rPr lang="en-US" altLang="ja-JP" dirty="0"/>
              <a:t>2</a:t>
            </a:r>
            <a:r>
              <a:rPr lang="ja-JP" altLang="en-US" dirty="0"/>
              <a:t>　応募者の概要</a:t>
            </a:r>
            <a:endParaRPr kumimoji="1" lang="ja-JP" altLang="en-US" dirty="0"/>
          </a:p>
        </p:txBody>
      </p:sp>
      <p:graphicFrame>
        <p:nvGraphicFramePr>
          <p:cNvPr id="3" name="表 4">
            <a:extLst>
              <a:ext uri="{FF2B5EF4-FFF2-40B4-BE49-F238E27FC236}">
                <a16:creationId xmlns:a16="http://schemas.microsoft.com/office/drawing/2014/main" id="{7352450C-DF95-460D-BDCF-5DDE6440D589}"/>
              </a:ext>
            </a:extLst>
          </p:cNvPr>
          <p:cNvGraphicFramePr>
            <a:graphicFrameLocks noGrp="1"/>
          </p:cNvGraphicFramePr>
          <p:nvPr>
            <p:extLst>
              <p:ext uri="{D42A27DB-BD31-4B8C-83A1-F6EECF244321}">
                <p14:modId xmlns:p14="http://schemas.microsoft.com/office/powerpoint/2010/main" val="1599294798"/>
              </p:ext>
            </p:extLst>
          </p:nvPr>
        </p:nvGraphicFramePr>
        <p:xfrm>
          <a:off x="422275" y="1371605"/>
          <a:ext cx="9061449" cy="4663440"/>
        </p:xfrm>
        <a:graphic>
          <a:graphicData uri="http://schemas.openxmlformats.org/drawingml/2006/table">
            <a:tbl>
              <a:tblPr firstCol="1">
                <a:tableStyleId>{21E4AEA4-8DFA-4A89-87EB-49C32662AFE0}</a:tableStyleId>
              </a:tblPr>
              <a:tblGrid>
                <a:gridCol w="1109035">
                  <a:extLst>
                    <a:ext uri="{9D8B030D-6E8A-4147-A177-3AD203B41FA5}">
                      <a16:colId xmlns:a16="http://schemas.microsoft.com/office/drawing/2014/main" val="1714642985"/>
                    </a:ext>
                  </a:extLst>
                </a:gridCol>
                <a:gridCol w="1316585">
                  <a:extLst>
                    <a:ext uri="{9D8B030D-6E8A-4147-A177-3AD203B41FA5}">
                      <a16:colId xmlns:a16="http://schemas.microsoft.com/office/drawing/2014/main" val="85969130"/>
                    </a:ext>
                  </a:extLst>
                </a:gridCol>
                <a:gridCol w="6635829">
                  <a:extLst>
                    <a:ext uri="{9D8B030D-6E8A-4147-A177-3AD203B41FA5}">
                      <a16:colId xmlns:a16="http://schemas.microsoft.com/office/drawing/2014/main" val="2585763277"/>
                    </a:ext>
                  </a:extLst>
                </a:gridCol>
              </a:tblGrid>
              <a:tr h="153106">
                <a:tc gridSpan="2">
                  <a:txBody>
                    <a:bodyPr/>
                    <a:lstStyle/>
                    <a:p>
                      <a:r>
                        <a:rPr kumimoji="1" lang="ja-JP" altLang="en-US" sz="1200" dirty="0"/>
                        <a:t>法人名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211052553"/>
                  </a:ext>
                </a:extLst>
              </a:tr>
              <a:tr h="153106">
                <a:tc gridSpan="2">
                  <a:txBody>
                    <a:bodyPr/>
                    <a:lstStyle/>
                    <a:p>
                      <a:r>
                        <a:rPr kumimoji="1" lang="ja-JP" altLang="en-US" sz="1200" dirty="0"/>
                        <a:t>法人代表者名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3369460191"/>
                  </a:ext>
                </a:extLst>
              </a:tr>
              <a:tr h="153106">
                <a:tc rowSpan="2">
                  <a:txBody>
                    <a:bodyPr/>
                    <a:lstStyle/>
                    <a:p>
                      <a:r>
                        <a:rPr kumimoji="1" lang="ja-JP" altLang="en-US" sz="1200" dirty="0"/>
                        <a:t>法人所在地</a:t>
                      </a:r>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郵便番号</a:t>
                      </a:r>
                    </a:p>
                  </a:txBody>
                  <a:tcPr>
                    <a:solidFill>
                      <a:schemeClr val="accent2"/>
                    </a:solidFill>
                  </a:tcPr>
                </a:tc>
                <a:tc>
                  <a:txBody>
                    <a:bodyPr/>
                    <a:lstStyle/>
                    <a:p>
                      <a:r>
                        <a:rPr kumimoji="1" lang="ja-JP" altLang="en-US" sz="1200" dirty="0"/>
                        <a:t>〒</a:t>
                      </a:r>
                    </a:p>
                  </a:txBody>
                  <a:tcPr/>
                </a:tc>
                <a:extLst>
                  <a:ext uri="{0D108BD9-81ED-4DB2-BD59-A6C34878D82A}">
                    <a16:rowId xmlns:a16="http://schemas.microsoft.com/office/drawing/2014/main" val="3855492891"/>
                  </a:ext>
                </a:extLst>
              </a:tr>
              <a:tr h="153106">
                <a:tc vMerge="1">
                  <a:txBody>
                    <a:bodyPr/>
                    <a:lstStyle/>
                    <a:p>
                      <a:endParaRPr kumimoji="1" lang="ja-JP" altLang="en-US" sz="1200" dirty="0"/>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住所</a:t>
                      </a:r>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856935141"/>
                  </a:ext>
                </a:extLst>
              </a:tr>
              <a:tr h="153106">
                <a:tc gridSpan="2">
                  <a:txBody>
                    <a:bodyPr/>
                    <a:lstStyle/>
                    <a:p>
                      <a:r>
                        <a:rPr kumimoji="1" lang="ja-JP" altLang="en-US" sz="1200" dirty="0"/>
                        <a:t>法人</a:t>
                      </a:r>
                      <a:r>
                        <a:rPr kumimoji="1" lang="en-US" altLang="ja-JP" sz="1200" dirty="0"/>
                        <a:t>HP</a:t>
                      </a:r>
                      <a:r>
                        <a:rPr kumimoji="1" lang="ja-JP" altLang="en-US" sz="1200" dirty="0"/>
                        <a:t>の</a:t>
                      </a:r>
                      <a:r>
                        <a:rPr kumimoji="1" lang="en-US" altLang="ja-JP" sz="1200" dirty="0"/>
                        <a:t>URL</a:t>
                      </a:r>
                      <a:endParaRPr kumimoji="1" lang="ja-JP" altLang="en-US" sz="1200" dirty="0"/>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2127085534"/>
                  </a:ext>
                </a:extLst>
              </a:tr>
              <a:tr h="153106">
                <a:tc gridSpan="2">
                  <a:txBody>
                    <a:bodyPr/>
                    <a:lstStyle/>
                    <a:p>
                      <a:r>
                        <a:rPr kumimoji="1" lang="ja-JP" altLang="en-US" sz="1200" dirty="0"/>
                        <a:t>事業所名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2326333312"/>
                  </a:ext>
                </a:extLst>
              </a:tr>
              <a:tr h="153106">
                <a:tc gridSpan="2">
                  <a:txBody>
                    <a:bodyPr/>
                    <a:lstStyle/>
                    <a:p>
                      <a:r>
                        <a:rPr kumimoji="1" lang="ja-JP" altLang="en-US" sz="1200" dirty="0"/>
                        <a:t>事業所代表者名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296940996"/>
                  </a:ext>
                </a:extLst>
              </a:tr>
              <a:tr h="153106">
                <a:tc rowSpan="2">
                  <a:txBody>
                    <a:bodyPr/>
                    <a:lstStyle/>
                    <a:p>
                      <a:r>
                        <a:rPr kumimoji="1" lang="ja-JP" altLang="en-US" sz="1200" dirty="0"/>
                        <a:t>事業所</a:t>
                      </a:r>
                      <a:endParaRPr kumimoji="1" lang="en-US" altLang="ja-JP" sz="1200" dirty="0"/>
                    </a:p>
                    <a:p>
                      <a:r>
                        <a:rPr kumimoji="1" lang="ja-JP" altLang="en-US" sz="1200" dirty="0"/>
                        <a:t>所在地</a:t>
                      </a:r>
                    </a:p>
                  </a:txBody>
                  <a:tcPr/>
                </a:tc>
                <a:tc>
                  <a:txBody>
                    <a:bodyPr/>
                    <a:lstStyle/>
                    <a:p>
                      <a:r>
                        <a:rPr kumimoji="1" lang="ja-JP" altLang="en-US" sz="1200" b="1" kern="1200" dirty="0">
                          <a:solidFill>
                            <a:schemeClr val="lt1"/>
                          </a:solidFill>
                          <a:latin typeface="+mn-lt"/>
                          <a:ea typeface="+mn-ea"/>
                          <a:cs typeface="+mn-cs"/>
                        </a:rPr>
                        <a:t>郵便番号</a:t>
                      </a:r>
                      <a:endParaRPr kumimoji="1" lang="ja-JP" altLang="en-US" dirty="0"/>
                    </a:p>
                  </a:txBody>
                  <a:tcPr>
                    <a:solidFill>
                      <a:schemeClr val="accent2"/>
                    </a:solidFill>
                  </a:tcPr>
                </a:tc>
                <a:tc>
                  <a:txBody>
                    <a:bodyPr/>
                    <a:lstStyle/>
                    <a:p>
                      <a:r>
                        <a:rPr kumimoji="1" lang="ja-JP" altLang="en-US" sz="1200" dirty="0"/>
                        <a:t>〒</a:t>
                      </a:r>
                    </a:p>
                  </a:txBody>
                  <a:tcPr/>
                </a:tc>
                <a:extLst>
                  <a:ext uri="{0D108BD9-81ED-4DB2-BD59-A6C34878D82A}">
                    <a16:rowId xmlns:a16="http://schemas.microsoft.com/office/drawing/2014/main" val="157399895"/>
                  </a:ext>
                </a:extLst>
              </a:tr>
              <a:tr h="153106">
                <a:tc vMerge="1">
                  <a:txBody>
                    <a:bodyPr/>
                    <a:lstStyle/>
                    <a:p>
                      <a:endParaRPr kumimoji="1" lang="ja-JP" altLang="en-US" sz="1200" dirty="0"/>
                    </a:p>
                  </a:txBody>
                  <a:tcPr/>
                </a:tc>
                <a:tc>
                  <a:txBody>
                    <a:bodyPr/>
                    <a:lstStyle/>
                    <a:p>
                      <a:r>
                        <a:rPr kumimoji="1" lang="ja-JP" altLang="en-US" sz="1200" b="1" kern="1200" dirty="0">
                          <a:solidFill>
                            <a:schemeClr val="lt1"/>
                          </a:solidFill>
                          <a:latin typeface="+mn-lt"/>
                          <a:ea typeface="+mn-ea"/>
                          <a:cs typeface="+mn-cs"/>
                        </a:rPr>
                        <a:t>住所</a:t>
                      </a:r>
                      <a:endParaRPr kumimoji="1" lang="ja-JP" altLang="en-US" dirty="0"/>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265541365"/>
                  </a:ext>
                </a:extLst>
              </a:tr>
              <a:tr h="153106">
                <a:tc gridSpan="2">
                  <a:txBody>
                    <a:bodyPr/>
                    <a:lstStyle/>
                    <a:p>
                      <a:r>
                        <a:rPr kumimoji="1" lang="ja-JP" altLang="en-US" sz="1200" dirty="0"/>
                        <a:t>事業所のサービス種別</a:t>
                      </a:r>
                      <a:br>
                        <a:rPr kumimoji="1" lang="en-US" altLang="ja-JP" sz="1200" dirty="0"/>
                      </a:br>
                      <a:r>
                        <a:rPr kumimoji="1" lang="ja-JP" altLang="en-US" sz="900" dirty="0"/>
                        <a:t>（例：介護老人福祉施設、通所介護、訪問介護等）</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546820891"/>
                  </a:ext>
                </a:extLst>
              </a:tr>
              <a:tr h="153106">
                <a:tc gridSpan="2">
                  <a:txBody>
                    <a:bodyPr/>
                    <a:lstStyle/>
                    <a:p>
                      <a:r>
                        <a:rPr kumimoji="1" lang="ja-JP" altLang="en-US" sz="1200" dirty="0"/>
                        <a:t>開設年月日</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886160321"/>
                  </a:ext>
                </a:extLst>
              </a:tr>
              <a:tr h="153106">
                <a:tc gridSpan="2">
                  <a:txBody>
                    <a:bodyPr/>
                    <a:lstStyle/>
                    <a:p>
                      <a:r>
                        <a:rPr kumimoji="1" lang="ja-JP" altLang="en-US" sz="1200" dirty="0"/>
                        <a:t>職員数</a:t>
                      </a:r>
                    </a:p>
                  </a:txBody>
                  <a:tcPr/>
                </a:tc>
                <a:tc hMerge="1">
                  <a:txBody>
                    <a:bodyPr/>
                    <a:lstStyle/>
                    <a:p>
                      <a:endParaRPr kumimoji="1" lang="ja-JP" altLang="en-US"/>
                    </a:p>
                  </a:txBody>
                  <a:tcPr/>
                </a:tc>
                <a:tc>
                  <a:txBody>
                    <a:bodyPr/>
                    <a:lstStyle/>
                    <a:p>
                      <a:r>
                        <a:rPr kumimoji="1" lang="ja-JP" altLang="en-US" sz="1200" dirty="0"/>
                        <a:t>　　　　　　　　　　　　　人　</a:t>
                      </a:r>
                    </a:p>
                  </a:txBody>
                  <a:tcPr/>
                </a:tc>
                <a:extLst>
                  <a:ext uri="{0D108BD9-81ED-4DB2-BD59-A6C34878D82A}">
                    <a16:rowId xmlns:a16="http://schemas.microsoft.com/office/drawing/2014/main" val="3170263061"/>
                  </a:ext>
                </a:extLst>
              </a:tr>
              <a:tr h="153106">
                <a:tc gridSpan="2">
                  <a:txBody>
                    <a:bodyPr/>
                    <a:lstStyle/>
                    <a:p>
                      <a:r>
                        <a:rPr kumimoji="1" lang="ja-JP" altLang="en-US" sz="1200" dirty="0"/>
                        <a:t>定員数</a:t>
                      </a:r>
                    </a:p>
                  </a:txBody>
                  <a:tcPr/>
                </a:tc>
                <a:tc hMerge="1">
                  <a:txBody>
                    <a:bodyPr/>
                    <a:lstStyle/>
                    <a:p>
                      <a:endParaRPr kumimoji="1" lang="ja-JP" altLang="en-US"/>
                    </a:p>
                  </a:txBody>
                  <a:tcPr/>
                </a:tc>
                <a:tc>
                  <a:txBody>
                    <a:bodyPr/>
                    <a:lstStyle/>
                    <a:p>
                      <a:r>
                        <a:rPr kumimoji="1" lang="ja-JP" altLang="en-US" sz="1200" dirty="0"/>
                        <a:t>　　　　　　　　　　　　　人</a:t>
                      </a:r>
                    </a:p>
                  </a:txBody>
                  <a:tcPr/>
                </a:tc>
                <a:extLst>
                  <a:ext uri="{0D108BD9-81ED-4DB2-BD59-A6C34878D82A}">
                    <a16:rowId xmlns:a16="http://schemas.microsoft.com/office/drawing/2014/main" val="2384373478"/>
                  </a:ext>
                </a:extLst>
              </a:tr>
              <a:tr h="153106">
                <a:tc gridSpan="2">
                  <a:txBody>
                    <a:bodyPr/>
                    <a:lstStyle/>
                    <a:p>
                      <a:r>
                        <a:rPr kumimoji="1" lang="ja-JP" altLang="en-US" sz="1200" dirty="0"/>
                        <a:t>利用者数（申請時点）</a:t>
                      </a:r>
                    </a:p>
                  </a:txBody>
                  <a:tcPr/>
                </a:tc>
                <a:tc hMerge="1">
                  <a:txBody>
                    <a:bodyPr/>
                    <a:lstStyle/>
                    <a:p>
                      <a:endParaRPr kumimoji="1" lang="ja-JP" altLang="en-US"/>
                    </a:p>
                  </a:txBody>
                  <a:tcPr/>
                </a:tc>
                <a:tc>
                  <a:txBody>
                    <a:bodyPr/>
                    <a:lstStyle/>
                    <a:p>
                      <a:r>
                        <a:rPr kumimoji="1" lang="ja-JP" altLang="en-US" sz="1200" dirty="0"/>
                        <a:t>　　　　　　　　　　　　　人</a:t>
                      </a:r>
                    </a:p>
                  </a:txBody>
                  <a:tcPr/>
                </a:tc>
                <a:extLst>
                  <a:ext uri="{0D108BD9-81ED-4DB2-BD59-A6C34878D82A}">
                    <a16:rowId xmlns:a16="http://schemas.microsoft.com/office/drawing/2014/main" val="2083523735"/>
                  </a:ext>
                </a:extLst>
              </a:tr>
              <a:tr h="153106">
                <a:tc gridSpan="2">
                  <a:txBody>
                    <a:bodyPr/>
                    <a:lstStyle/>
                    <a:p>
                      <a:r>
                        <a:rPr kumimoji="1" lang="ja-JP" altLang="en-US" sz="1200" dirty="0"/>
                        <a:t>事業所の面積</a:t>
                      </a:r>
                      <a:endParaRPr kumimoji="1" lang="en-US" altLang="ja-JP" sz="1200" dirty="0"/>
                    </a:p>
                    <a:p>
                      <a:r>
                        <a:rPr kumimoji="1" lang="en-US" altLang="ja-JP" sz="900" dirty="0"/>
                        <a:t>※</a:t>
                      </a:r>
                      <a:r>
                        <a:rPr kumimoji="1" lang="ja-JP" altLang="en-US" sz="900" dirty="0"/>
                        <a:t>複数階層の事業所は、階層数、各階層</a:t>
                      </a:r>
                      <a:br>
                        <a:rPr kumimoji="1" lang="en-US" altLang="ja-JP" sz="900" dirty="0"/>
                      </a:br>
                      <a:r>
                        <a:rPr kumimoji="1" lang="ja-JP" altLang="en-US" sz="900" dirty="0"/>
                        <a:t>　 （フロア）の面積も併せて記載してください。</a:t>
                      </a:r>
                    </a:p>
                  </a:txBody>
                  <a:tcPr/>
                </a:tc>
                <a:tc hMerge="1">
                  <a:txBody>
                    <a:bodyPr/>
                    <a:lstStyle/>
                    <a:p>
                      <a:endParaRPr kumimoji="1" lang="ja-JP" altLang="en-US"/>
                    </a:p>
                  </a:txBody>
                  <a:tcPr/>
                </a:tc>
                <a:tc>
                  <a:txBody>
                    <a:bodyPr/>
                    <a:lstStyle/>
                    <a:p>
                      <a:r>
                        <a:rPr kumimoji="1" lang="ja-JP" altLang="en-US" sz="1200" dirty="0"/>
                        <a:t>　　　　　　　　　　　　　㎡</a:t>
                      </a:r>
                    </a:p>
                  </a:txBody>
                  <a:tcPr/>
                </a:tc>
                <a:extLst>
                  <a:ext uri="{0D108BD9-81ED-4DB2-BD59-A6C34878D82A}">
                    <a16:rowId xmlns:a16="http://schemas.microsoft.com/office/drawing/2014/main" val="4275265018"/>
                  </a:ext>
                </a:extLst>
              </a:tr>
            </a:tbl>
          </a:graphicData>
        </a:graphic>
      </p:graphicFrame>
    </p:spTree>
    <p:extLst>
      <p:ext uri="{BB962C8B-B14F-4D97-AF65-F5344CB8AC3E}">
        <p14:creationId xmlns:p14="http://schemas.microsoft.com/office/powerpoint/2010/main" val="3239041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6032D-CDA7-46CE-BB5B-A799B815CC21}"/>
              </a:ext>
            </a:extLst>
          </p:cNvPr>
          <p:cNvSpPr>
            <a:spLocks noGrp="1"/>
          </p:cNvSpPr>
          <p:nvPr>
            <p:ph type="title"/>
          </p:nvPr>
        </p:nvSpPr>
        <p:spPr/>
        <p:txBody>
          <a:bodyPr/>
          <a:lstStyle/>
          <a:p>
            <a:r>
              <a:rPr lang="en-US" altLang="ja-JP" dirty="0"/>
              <a:t>3</a:t>
            </a:r>
            <a:r>
              <a:rPr lang="ja-JP" altLang="en-US" dirty="0"/>
              <a:t>　実証テーマ</a:t>
            </a:r>
            <a:endParaRPr kumimoji="1" lang="ja-JP" altLang="en-US" dirty="0"/>
          </a:p>
        </p:txBody>
      </p:sp>
      <p:sp>
        <p:nvSpPr>
          <p:cNvPr id="3" name="Rectangle 3">
            <a:extLst>
              <a:ext uri="{FF2B5EF4-FFF2-40B4-BE49-F238E27FC236}">
                <a16:creationId xmlns:a16="http://schemas.microsoft.com/office/drawing/2014/main" id="{22B0FDA6-42E7-42CD-E883-22AC41CFAE4F}"/>
              </a:ext>
            </a:extLst>
          </p:cNvPr>
          <p:cNvSpPr txBox="1">
            <a:spLocks noChangeArrowheads="1"/>
          </p:cNvSpPr>
          <p:nvPr/>
        </p:nvSpPr>
        <p:spPr bwMode="auto">
          <a:xfrm>
            <a:off x="406400" y="1156023"/>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実施したい実証テーマについて、次表のいずれかに○を付けてください。</a:t>
            </a:r>
            <a:r>
              <a:rPr lang="ja-JP" altLang="en-US" b="1" u="sng" kern="0" dirty="0">
                <a:solidFill>
                  <a:schemeClr val="tx1"/>
                </a:solidFill>
              </a:rPr>
              <a:t>複数を選択することはできません。</a:t>
            </a:r>
            <a:endParaRPr lang="en-US" altLang="ja-JP" b="1" u="sng" kern="0" dirty="0">
              <a:solidFill>
                <a:schemeClr val="tx1"/>
              </a:solidFill>
            </a:endParaRPr>
          </a:p>
        </p:txBody>
      </p:sp>
      <p:graphicFrame>
        <p:nvGraphicFramePr>
          <p:cNvPr id="4" name="表 6">
            <a:extLst>
              <a:ext uri="{FF2B5EF4-FFF2-40B4-BE49-F238E27FC236}">
                <a16:creationId xmlns:a16="http://schemas.microsoft.com/office/drawing/2014/main" id="{95348E89-F82B-2050-0832-F3241D19152A}"/>
              </a:ext>
            </a:extLst>
          </p:cNvPr>
          <p:cNvGraphicFramePr>
            <a:graphicFrameLocks noGrp="1"/>
          </p:cNvGraphicFramePr>
          <p:nvPr>
            <p:extLst>
              <p:ext uri="{D42A27DB-BD31-4B8C-83A1-F6EECF244321}">
                <p14:modId xmlns:p14="http://schemas.microsoft.com/office/powerpoint/2010/main" val="744124218"/>
              </p:ext>
            </p:extLst>
          </p:nvPr>
        </p:nvGraphicFramePr>
        <p:xfrm>
          <a:off x="438150" y="1575003"/>
          <a:ext cx="9029700" cy="2133600"/>
        </p:xfrm>
        <a:graphic>
          <a:graphicData uri="http://schemas.openxmlformats.org/drawingml/2006/table">
            <a:tbl>
              <a:tblPr firstRow="1">
                <a:tableStyleId>{21E4AEA4-8DFA-4A89-87EB-49C32662AFE0}</a:tableStyleId>
              </a:tblPr>
              <a:tblGrid>
                <a:gridCol w="1009650">
                  <a:extLst>
                    <a:ext uri="{9D8B030D-6E8A-4147-A177-3AD203B41FA5}">
                      <a16:colId xmlns:a16="http://schemas.microsoft.com/office/drawing/2014/main" val="747299256"/>
                    </a:ext>
                  </a:extLst>
                </a:gridCol>
                <a:gridCol w="2657475">
                  <a:extLst>
                    <a:ext uri="{9D8B030D-6E8A-4147-A177-3AD203B41FA5}">
                      <a16:colId xmlns:a16="http://schemas.microsoft.com/office/drawing/2014/main" val="2433235477"/>
                    </a:ext>
                  </a:extLst>
                </a:gridCol>
                <a:gridCol w="5362575">
                  <a:extLst>
                    <a:ext uri="{9D8B030D-6E8A-4147-A177-3AD203B41FA5}">
                      <a16:colId xmlns:a16="http://schemas.microsoft.com/office/drawing/2014/main" val="2836758463"/>
                    </a:ext>
                  </a:extLst>
                </a:gridCol>
              </a:tblGrid>
              <a:tr h="153889">
                <a:tc>
                  <a:txBody>
                    <a:bodyPr/>
                    <a:lstStyle/>
                    <a:p>
                      <a:pPr algn="ctr"/>
                      <a:r>
                        <a:rPr kumimoji="1" lang="ja-JP" altLang="en-US" sz="1400" dirty="0">
                          <a:latin typeface="+mj-ea"/>
                          <a:ea typeface="+mj-ea"/>
                        </a:rPr>
                        <a:t>チェック欄</a:t>
                      </a:r>
                    </a:p>
                  </a:txBody>
                  <a:tcPr/>
                </a:tc>
                <a:tc>
                  <a:txBody>
                    <a:bodyPr/>
                    <a:lstStyle/>
                    <a:p>
                      <a:pPr algn="ctr"/>
                      <a:r>
                        <a:rPr kumimoji="1" lang="ja-JP" altLang="en-US" sz="1400" dirty="0">
                          <a:latin typeface="+mj-ea"/>
                          <a:ea typeface="+mj-ea"/>
                        </a:rPr>
                        <a:t>実証テーマ</a:t>
                      </a:r>
                    </a:p>
                  </a:txBody>
                  <a:tcPr/>
                </a:tc>
                <a:tc>
                  <a:txBody>
                    <a:bodyPr/>
                    <a:lstStyle/>
                    <a:p>
                      <a:pPr algn="ctr"/>
                      <a:r>
                        <a:rPr kumimoji="1" lang="ja-JP" altLang="en-US" sz="1400" dirty="0">
                          <a:latin typeface="+mj-ea"/>
                          <a:ea typeface="+mj-ea"/>
                        </a:rPr>
                        <a:t>使用予定機器・システム名（メーカー名）</a:t>
                      </a:r>
                    </a:p>
                  </a:txBody>
                  <a:tcPr/>
                </a:tc>
                <a:extLst>
                  <a:ext uri="{0D108BD9-81ED-4DB2-BD59-A6C34878D82A}">
                    <a16:rowId xmlns:a16="http://schemas.microsoft.com/office/drawing/2014/main" val="1250818858"/>
                  </a:ext>
                </a:extLst>
              </a:tr>
              <a:tr h="153889">
                <a:tc>
                  <a:txBody>
                    <a:bodyPr/>
                    <a:lstStyle/>
                    <a:p>
                      <a:pPr algn="ctr"/>
                      <a:endParaRPr kumimoji="1" lang="ja-JP" altLang="en-US" sz="1400" dirty="0">
                        <a:latin typeface="+mj-ea"/>
                        <a:ea typeface="+mj-ea"/>
                      </a:endParaRPr>
                    </a:p>
                  </a:txBody>
                  <a:tcPr>
                    <a:solidFill>
                      <a:schemeClr val="accent1">
                        <a:lumMod val="60000"/>
                        <a:lumOff val="40000"/>
                      </a:schemeClr>
                    </a:solidFill>
                  </a:tcPr>
                </a:tc>
                <a:tc>
                  <a:txBody>
                    <a:bodyPr/>
                    <a:lstStyle/>
                    <a:p>
                      <a:pPr>
                        <a:lnSpc>
                          <a:spcPct val="115000"/>
                        </a:lnSpc>
                        <a:spcAft>
                          <a:spcPts val="1000"/>
                        </a:spcAft>
                        <a:buNone/>
                      </a:pPr>
                      <a:r>
                        <a:rPr lang="ja-JP" sz="1400" dirty="0">
                          <a:effectLst/>
                          <a:latin typeface="+mj-ea"/>
                          <a:ea typeface="+mj-ea"/>
                          <a:cs typeface="Times New Roman" panose="02020603050405020304" pitchFamily="18" charset="0"/>
                        </a:rPr>
                        <a:t>音声入力・介護記録</a:t>
                      </a:r>
                    </a:p>
                  </a:txBody>
                  <a:tcPr marL="28787" marR="28787" marT="0" marB="0"/>
                </a:tc>
                <a:tc>
                  <a:txBody>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lang="ja-JP" sz="1400" dirty="0">
                          <a:effectLst/>
                          <a:latin typeface="+mj-ea"/>
                          <a:ea typeface="+mj-ea"/>
                          <a:cs typeface="Times New Roman" panose="02020603050405020304" pitchFamily="18" charset="0"/>
                        </a:rPr>
                        <a:t>ながらかいご記録</a:t>
                      </a:r>
                      <a:r>
                        <a:rPr lang="ja-JP" altLang="ja-JP" sz="1400" dirty="0">
                          <a:effectLst/>
                          <a:latin typeface="+mj-ea"/>
                          <a:ea typeface="+mj-ea"/>
                          <a:cs typeface="Times New Roman" panose="02020603050405020304" pitchFamily="18" charset="0"/>
                        </a:rPr>
                        <a:t>（株式会社</a:t>
                      </a:r>
                      <a:r>
                        <a:rPr lang="en-US" altLang="ja-JP" sz="1400" dirty="0">
                          <a:effectLst/>
                          <a:latin typeface="+mj-ea"/>
                          <a:ea typeface="+mj-ea"/>
                          <a:cs typeface="Times New Roman" panose="02020603050405020304" pitchFamily="18" charset="0"/>
                        </a:rPr>
                        <a:t>NAGARA</a:t>
                      </a:r>
                      <a:r>
                        <a:rPr lang="ja-JP" altLang="ja-JP" sz="1400" dirty="0">
                          <a:effectLst/>
                          <a:latin typeface="+mj-ea"/>
                          <a:ea typeface="+mj-ea"/>
                          <a:cs typeface="Times New Roman" panose="02020603050405020304" pitchFamily="18" charset="0"/>
                        </a:rPr>
                        <a:t>）</a:t>
                      </a:r>
                    </a:p>
                  </a:txBody>
                  <a:tcPr marL="28787" marR="28787" marT="0" marB="0"/>
                </a:tc>
                <a:extLst>
                  <a:ext uri="{0D108BD9-81ED-4DB2-BD59-A6C34878D82A}">
                    <a16:rowId xmlns:a16="http://schemas.microsoft.com/office/drawing/2014/main" val="1380050978"/>
                  </a:ext>
                </a:extLst>
              </a:tr>
              <a:tr h="153889">
                <a:tc>
                  <a:txBody>
                    <a:bodyPr/>
                    <a:lstStyle/>
                    <a:p>
                      <a:pPr algn="ctr"/>
                      <a:endParaRPr kumimoji="1" lang="ja-JP" altLang="en-US" sz="1400" dirty="0">
                        <a:latin typeface="+mj-ea"/>
                        <a:ea typeface="+mj-ea"/>
                      </a:endParaRPr>
                    </a:p>
                  </a:txBody>
                  <a:tcPr>
                    <a:solidFill>
                      <a:schemeClr val="accent1">
                        <a:lumMod val="60000"/>
                        <a:lumOff val="40000"/>
                      </a:schemeClr>
                    </a:solidFill>
                  </a:tcPr>
                </a:tc>
                <a:tc>
                  <a:txBody>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kumimoji="1" lang="ja-JP" altLang="en-US" sz="1400" b="0" i="0" u="none" strike="noStrike" kern="1200" cap="none" spc="0" normalizeH="0" baseline="0" noProof="0">
                          <a:ln>
                            <a:noFill/>
                          </a:ln>
                          <a:solidFill>
                            <a:srgbClr val="000000"/>
                          </a:solidFill>
                          <a:effectLst/>
                          <a:uLnTx/>
                          <a:uFillTx/>
                          <a:latin typeface="+mj-ea"/>
                          <a:ea typeface="+mj-ea"/>
                          <a:cs typeface="Times New Roman" panose="02020603050405020304" pitchFamily="18" charset="0"/>
                        </a:rPr>
                        <a:t>音声入力・介護記録</a:t>
                      </a:r>
                    </a:p>
                  </a:txBody>
                  <a:tcPr marL="28787" marR="28787" marT="0" marB="0"/>
                </a:tc>
                <a:tc>
                  <a:txBody>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lang="ja-JP" altLang="ja-JP" sz="1400" dirty="0">
                          <a:effectLst/>
                          <a:latin typeface="+mj-ea"/>
                          <a:ea typeface="+mj-ea"/>
                          <a:cs typeface="Times New Roman" panose="02020603050405020304" pitchFamily="18" charset="0"/>
                        </a:rPr>
                        <a:t>ながらかいご議事録（株式会社</a:t>
                      </a:r>
                      <a:r>
                        <a:rPr lang="en-US" altLang="ja-JP" sz="1400" dirty="0">
                          <a:effectLst/>
                          <a:latin typeface="+mj-ea"/>
                          <a:ea typeface="+mj-ea"/>
                          <a:cs typeface="Times New Roman" panose="02020603050405020304" pitchFamily="18" charset="0"/>
                        </a:rPr>
                        <a:t>NAGARA</a:t>
                      </a:r>
                      <a:r>
                        <a:rPr lang="ja-JP" altLang="ja-JP" sz="1400" dirty="0">
                          <a:effectLst/>
                          <a:latin typeface="+mj-ea"/>
                          <a:ea typeface="+mj-ea"/>
                          <a:cs typeface="Times New Roman" panose="02020603050405020304" pitchFamily="18" charset="0"/>
                        </a:rPr>
                        <a:t>）</a:t>
                      </a:r>
                    </a:p>
                  </a:txBody>
                  <a:tcPr marL="28787" marR="28787" marT="0" marB="0"/>
                </a:tc>
                <a:extLst>
                  <a:ext uri="{0D108BD9-81ED-4DB2-BD59-A6C34878D82A}">
                    <a16:rowId xmlns:a16="http://schemas.microsoft.com/office/drawing/2014/main" val="1385873262"/>
                  </a:ext>
                </a:extLst>
              </a:tr>
              <a:tr h="153889">
                <a:tc>
                  <a:txBody>
                    <a:bodyPr/>
                    <a:lstStyle/>
                    <a:p>
                      <a:pPr algn="ctr"/>
                      <a:endParaRPr kumimoji="1" lang="ja-JP" altLang="en-US" sz="1400" dirty="0">
                        <a:latin typeface="+mj-ea"/>
                        <a:ea typeface="+mj-ea"/>
                      </a:endParaRPr>
                    </a:p>
                  </a:txBody>
                  <a:tcPr>
                    <a:solidFill>
                      <a:schemeClr val="accent1">
                        <a:lumMod val="60000"/>
                        <a:lumOff val="40000"/>
                      </a:schemeClr>
                    </a:solidFill>
                  </a:tcPr>
                </a:tc>
                <a:tc>
                  <a:txBody>
                    <a:bodyPr/>
                    <a:lstStyle/>
                    <a:p>
                      <a:pPr>
                        <a:lnSpc>
                          <a:spcPct val="115000"/>
                        </a:lnSpc>
                        <a:spcAft>
                          <a:spcPts val="1000"/>
                        </a:spcAft>
                        <a:buNone/>
                      </a:pPr>
                      <a:r>
                        <a:rPr lang="ja-JP" sz="1400" dirty="0">
                          <a:effectLst/>
                          <a:latin typeface="+mj-ea"/>
                          <a:ea typeface="+mj-ea"/>
                          <a:cs typeface="Times New Roman" panose="02020603050405020304" pitchFamily="18" charset="0"/>
                        </a:rPr>
                        <a:t>業務支援一般（シフト作成等）</a:t>
                      </a:r>
                    </a:p>
                  </a:txBody>
                  <a:tcPr marL="28787" marR="28787" marT="0" marB="0"/>
                </a:tc>
                <a:tc>
                  <a:txBody>
                    <a:bodyPr/>
                    <a:lstStyle/>
                    <a:p>
                      <a:pPr>
                        <a:lnSpc>
                          <a:spcPct val="115000"/>
                        </a:lnSpc>
                        <a:spcAft>
                          <a:spcPts val="1000"/>
                        </a:spcAft>
                        <a:buNone/>
                      </a:pPr>
                      <a:r>
                        <a:rPr lang="en-US" sz="1400" dirty="0" err="1">
                          <a:effectLst/>
                          <a:latin typeface="+mj-ea"/>
                          <a:ea typeface="+mj-ea"/>
                          <a:cs typeface="Times New Roman" panose="02020603050405020304" pitchFamily="18" charset="0"/>
                        </a:rPr>
                        <a:t>CareMaker</a:t>
                      </a:r>
                      <a:r>
                        <a:rPr lang="ja-JP" sz="1400" dirty="0">
                          <a:effectLst/>
                          <a:latin typeface="+mj-ea"/>
                          <a:ea typeface="+mj-ea"/>
                          <a:cs typeface="Times New Roman" panose="02020603050405020304" pitchFamily="18" charset="0"/>
                        </a:rPr>
                        <a:t>（株式会社</a:t>
                      </a:r>
                      <a:r>
                        <a:rPr lang="en-US" sz="1400" dirty="0" err="1">
                          <a:effectLst/>
                          <a:latin typeface="+mj-ea"/>
                          <a:ea typeface="+mj-ea"/>
                          <a:cs typeface="Times New Roman" panose="02020603050405020304" pitchFamily="18" charset="0"/>
                        </a:rPr>
                        <a:t>CareMaker</a:t>
                      </a:r>
                      <a:r>
                        <a:rPr lang="ja-JP" sz="1400" dirty="0">
                          <a:effectLst/>
                          <a:latin typeface="+mj-ea"/>
                          <a:ea typeface="+mj-ea"/>
                          <a:cs typeface="Times New Roman" panose="02020603050405020304" pitchFamily="18" charset="0"/>
                        </a:rPr>
                        <a:t>）</a:t>
                      </a:r>
                    </a:p>
                  </a:txBody>
                  <a:tcPr marL="28787" marR="28787" marT="0" marB="0"/>
                </a:tc>
                <a:extLst>
                  <a:ext uri="{0D108BD9-81ED-4DB2-BD59-A6C34878D82A}">
                    <a16:rowId xmlns:a16="http://schemas.microsoft.com/office/drawing/2014/main" val="3320683006"/>
                  </a:ext>
                </a:extLst>
              </a:tr>
              <a:tr h="153889">
                <a:tc>
                  <a:txBody>
                    <a:bodyPr/>
                    <a:lstStyle/>
                    <a:p>
                      <a:pPr algn="ctr"/>
                      <a:endParaRPr kumimoji="1" lang="ja-JP" altLang="en-US" sz="1400" dirty="0">
                        <a:latin typeface="+mj-ea"/>
                        <a:ea typeface="+mj-ea"/>
                      </a:endParaRPr>
                    </a:p>
                  </a:txBody>
                  <a:tcPr>
                    <a:solidFill>
                      <a:schemeClr val="accent1">
                        <a:lumMod val="60000"/>
                        <a:lumOff val="40000"/>
                      </a:schemeClr>
                    </a:solidFill>
                  </a:tcPr>
                </a:tc>
                <a:tc>
                  <a:txBody>
                    <a:bodyPr/>
                    <a:lstStyle/>
                    <a:p>
                      <a:pPr>
                        <a:lnSpc>
                          <a:spcPct val="115000"/>
                        </a:lnSpc>
                        <a:spcAft>
                          <a:spcPts val="1000"/>
                        </a:spcAft>
                        <a:buNone/>
                      </a:pPr>
                      <a:r>
                        <a:rPr lang="ja-JP" sz="1400" dirty="0">
                          <a:effectLst/>
                          <a:latin typeface="+mj-ea"/>
                          <a:ea typeface="+mj-ea"/>
                          <a:cs typeface="Times New Roman" panose="02020603050405020304" pitchFamily="18" charset="0"/>
                        </a:rPr>
                        <a:t>勤怠管理</a:t>
                      </a:r>
                    </a:p>
                  </a:txBody>
                  <a:tcPr marL="28787" marR="28787" marT="0" marB="0"/>
                </a:tc>
                <a:tc>
                  <a:txBody>
                    <a:bodyPr/>
                    <a:lstStyle/>
                    <a:p>
                      <a:pPr>
                        <a:lnSpc>
                          <a:spcPct val="115000"/>
                        </a:lnSpc>
                        <a:spcAft>
                          <a:spcPts val="1000"/>
                        </a:spcAft>
                        <a:buNone/>
                      </a:pPr>
                      <a:r>
                        <a:rPr lang="ja-JP" sz="1400" dirty="0">
                          <a:effectLst/>
                          <a:latin typeface="+mj-ea"/>
                          <a:ea typeface="+mj-ea"/>
                          <a:cs typeface="Times New Roman" panose="02020603050405020304" pitchFamily="18" charset="0"/>
                        </a:rPr>
                        <a:t>ケアズ・コネクト（株式会社</a:t>
                      </a:r>
                      <a:r>
                        <a:rPr lang="en-US" sz="1400" dirty="0">
                          <a:effectLst/>
                          <a:latin typeface="+mj-ea"/>
                          <a:ea typeface="+mj-ea"/>
                          <a:cs typeface="Times New Roman" panose="02020603050405020304" pitchFamily="18" charset="0"/>
                        </a:rPr>
                        <a:t>bright vie</a:t>
                      </a:r>
                      <a:r>
                        <a:rPr lang="ja-JP" sz="1400" dirty="0">
                          <a:effectLst/>
                          <a:latin typeface="+mj-ea"/>
                          <a:ea typeface="+mj-ea"/>
                          <a:cs typeface="Times New Roman" panose="02020603050405020304" pitchFamily="18" charset="0"/>
                        </a:rPr>
                        <a:t>）</a:t>
                      </a:r>
                    </a:p>
                  </a:txBody>
                  <a:tcPr marL="28787" marR="28787" marT="0" marB="0"/>
                </a:tc>
                <a:extLst>
                  <a:ext uri="{0D108BD9-81ED-4DB2-BD59-A6C34878D82A}">
                    <a16:rowId xmlns:a16="http://schemas.microsoft.com/office/drawing/2014/main" val="2620032761"/>
                  </a:ext>
                </a:extLst>
              </a:tr>
              <a:tr h="153889">
                <a:tc>
                  <a:txBody>
                    <a:bodyPr/>
                    <a:lstStyle/>
                    <a:p>
                      <a:pPr algn="ctr"/>
                      <a:endParaRPr kumimoji="1" lang="ja-JP" altLang="en-US" sz="1400" dirty="0">
                        <a:latin typeface="+mj-ea"/>
                        <a:ea typeface="+mj-ea"/>
                      </a:endParaRPr>
                    </a:p>
                  </a:txBody>
                  <a:tcPr>
                    <a:solidFill>
                      <a:schemeClr val="accent1">
                        <a:lumMod val="60000"/>
                        <a:lumOff val="40000"/>
                      </a:schemeClr>
                    </a:solidFill>
                  </a:tcPr>
                </a:tc>
                <a:tc>
                  <a:txBody>
                    <a:bodyPr/>
                    <a:lstStyle/>
                    <a:p>
                      <a:pPr>
                        <a:lnSpc>
                          <a:spcPct val="115000"/>
                        </a:lnSpc>
                        <a:spcAft>
                          <a:spcPts val="1000"/>
                        </a:spcAft>
                        <a:buNone/>
                      </a:pPr>
                      <a:r>
                        <a:rPr lang="ja-JP" sz="1400" dirty="0">
                          <a:effectLst/>
                          <a:latin typeface="+mj-ea"/>
                          <a:ea typeface="+mj-ea"/>
                          <a:cs typeface="Times New Roman" panose="02020603050405020304" pitchFamily="18" charset="0"/>
                        </a:rPr>
                        <a:t>服薬支援</a:t>
                      </a:r>
                    </a:p>
                  </a:txBody>
                  <a:tcPr marL="28787" marR="28787" marT="0" marB="0"/>
                </a:tc>
                <a:tc>
                  <a:txBody>
                    <a:bodyPr/>
                    <a:lstStyle/>
                    <a:p>
                      <a:pPr>
                        <a:lnSpc>
                          <a:spcPct val="115000"/>
                        </a:lnSpc>
                        <a:spcAft>
                          <a:spcPts val="1000"/>
                        </a:spcAft>
                        <a:buNone/>
                      </a:pPr>
                      <a:r>
                        <a:rPr lang="ja-JP" sz="1400" dirty="0">
                          <a:effectLst/>
                          <a:latin typeface="+mj-ea"/>
                          <a:ea typeface="+mj-ea"/>
                          <a:cs typeface="Times New Roman" panose="02020603050405020304" pitchFamily="18" charset="0"/>
                        </a:rPr>
                        <a:t>服薬支援ロボ</a:t>
                      </a:r>
                      <a:r>
                        <a:rPr lang="ja-JP" sz="1400" dirty="0">
                          <a:effectLst/>
                          <a:latin typeface="+mj-ea"/>
                          <a:ea typeface="+mj-ea"/>
                          <a:cs typeface="ＭＳ 明朝" panose="02020609040205080304" pitchFamily="17" charset="-128"/>
                        </a:rPr>
                        <a:t>Ⅱ</a:t>
                      </a:r>
                      <a:r>
                        <a:rPr lang="ja-JP" sz="1400" dirty="0">
                          <a:effectLst/>
                          <a:latin typeface="+mj-ea"/>
                          <a:ea typeface="+mj-ea"/>
                          <a:cs typeface="Times New Roman" panose="02020603050405020304" pitchFamily="18" charset="0"/>
                        </a:rPr>
                        <a:t>（ケアボット株式会社）</a:t>
                      </a:r>
                    </a:p>
                  </a:txBody>
                  <a:tcPr marL="28787" marR="28787" marT="0" marB="0"/>
                </a:tc>
                <a:extLst>
                  <a:ext uri="{0D108BD9-81ED-4DB2-BD59-A6C34878D82A}">
                    <a16:rowId xmlns:a16="http://schemas.microsoft.com/office/drawing/2014/main" val="3070436244"/>
                  </a:ext>
                </a:extLst>
              </a:tr>
              <a:tr h="153889">
                <a:tc>
                  <a:txBody>
                    <a:bodyPr/>
                    <a:lstStyle/>
                    <a:p>
                      <a:pPr algn="ctr"/>
                      <a:endParaRPr kumimoji="1" lang="ja-JP" altLang="en-US" sz="1400" dirty="0">
                        <a:latin typeface="+mj-ea"/>
                        <a:ea typeface="+mj-ea"/>
                      </a:endParaRPr>
                    </a:p>
                  </a:txBody>
                  <a:tcPr>
                    <a:solidFill>
                      <a:schemeClr val="accent1">
                        <a:lumMod val="60000"/>
                        <a:lumOff val="40000"/>
                      </a:schemeClr>
                    </a:solidFill>
                  </a:tcPr>
                </a:tc>
                <a:tc>
                  <a:txBody>
                    <a:bodyPr/>
                    <a:lstStyle/>
                    <a:p>
                      <a:pPr>
                        <a:lnSpc>
                          <a:spcPct val="115000"/>
                        </a:lnSpc>
                        <a:spcAft>
                          <a:spcPts val="1000"/>
                        </a:spcAft>
                        <a:buNone/>
                      </a:pPr>
                      <a:r>
                        <a:rPr lang="ja-JP" sz="1400" dirty="0">
                          <a:effectLst/>
                          <a:latin typeface="+mj-ea"/>
                          <a:ea typeface="+mj-ea"/>
                          <a:cs typeface="Times New Roman" panose="02020603050405020304" pitchFamily="18" charset="0"/>
                        </a:rPr>
                        <a:t>コミュニケーション支援</a:t>
                      </a:r>
                    </a:p>
                  </a:txBody>
                  <a:tcPr marL="28787" marR="28787" marT="0" marB="0"/>
                </a:tc>
                <a:tc>
                  <a:txBody>
                    <a:bodyPr/>
                    <a:lstStyle/>
                    <a:p>
                      <a:pPr>
                        <a:lnSpc>
                          <a:spcPct val="115000"/>
                        </a:lnSpc>
                        <a:spcAft>
                          <a:spcPts val="1000"/>
                        </a:spcAft>
                        <a:buNone/>
                      </a:pPr>
                      <a:r>
                        <a:rPr lang="ja-JP" sz="1400" dirty="0">
                          <a:effectLst/>
                          <a:latin typeface="+mj-ea"/>
                          <a:ea typeface="+mj-ea"/>
                          <a:cs typeface="Times New Roman" panose="02020603050405020304" pitchFamily="18" charset="0"/>
                        </a:rPr>
                        <a:t>ケアびー（</a:t>
                      </a:r>
                      <a:r>
                        <a:rPr lang="en-US" sz="1400" dirty="0" err="1">
                          <a:effectLst/>
                          <a:latin typeface="+mj-ea"/>
                          <a:ea typeface="+mj-ea"/>
                          <a:cs typeface="Times New Roman" panose="02020603050405020304" pitchFamily="18" charset="0"/>
                        </a:rPr>
                        <a:t>Hubbit</a:t>
                      </a:r>
                      <a:r>
                        <a:rPr lang="ja-JP" sz="1400" dirty="0">
                          <a:effectLst/>
                          <a:latin typeface="+mj-ea"/>
                          <a:ea typeface="+mj-ea"/>
                          <a:cs typeface="Times New Roman" panose="02020603050405020304" pitchFamily="18" charset="0"/>
                        </a:rPr>
                        <a:t>株式会社）</a:t>
                      </a:r>
                    </a:p>
                  </a:txBody>
                  <a:tcPr marL="28787" marR="28787" marT="0" marB="0"/>
                </a:tc>
                <a:extLst>
                  <a:ext uri="{0D108BD9-81ED-4DB2-BD59-A6C34878D82A}">
                    <a16:rowId xmlns:a16="http://schemas.microsoft.com/office/drawing/2014/main" val="1495833344"/>
                  </a:ext>
                </a:extLst>
              </a:tr>
            </a:tbl>
          </a:graphicData>
        </a:graphic>
      </p:graphicFrame>
      <p:sp>
        <p:nvSpPr>
          <p:cNvPr id="6" name="テキスト ボックス 5">
            <a:extLst>
              <a:ext uri="{FF2B5EF4-FFF2-40B4-BE49-F238E27FC236}">
                <a16:creationId xmlns:a16="http://schemas.microsoft.com/office/drawing/2014/main" id="{3C1AB60B-B079-38CC-AF9A-1DD6ED0CA8BA}"/>
              </a:ext>
            </a:extLst>
          </p:cNvPr>
          <p:cNvSpPr txBox="1"/>
          <p:nvPr/>
        </p:nvSpPr>
        <p:spPr>
          <a:xfrm>
            <a:off x="1745673" y="3708603"/>
            <a:ext cx="7386535" cy="268471"/>
          </a:xfrm>
          <a:prstGeom prst="rect">
            <a:avLst/>
          </a:prstGeom>
          <a:noFill/>
        </p:spPr>
        <p:txBody>
          <a:bodyPr wrap="square" rtlCol="0">
            <a:spAutoFit/>
          </a:bodyPr>
          <a:lstStyle/>
          <a:p>
            <a:pPr algn="r"/>
            <a:r>
              <a:rPr kumimoji="1" lang="en-US" altLang="ja-JP" sz="1100" dirty="0">
                <a:latin typeface="+mn-ea"/>
                <a:ea typeface="+mn-ea"/>
              </a:rPr>
              <a:t>※</a:t>
            </a:r>
            <a:r>
              <a:rPr kumimoji="1" lang="ja-JP" altLang="en-US" sz="1100" dirty="0">
                <a:latin typeface="+mn-ea"/>
                <a:ea typeface="+mn-ea"/>
              </a:rPr>
              <a:t>　詳細は募集要項および各種メーカーのウェブサイトをご確認ください。</a:t>
            </a:r>
          </a:p>
        </p:txBody>
      </p:sp>
    </p:spTree>
    <p:extLst>
      <p:ext uri="{BB962C8B-B14F-4D97-AF65-F5344CB8AC3E}">
        <p14:creationId xmlns:p14="http://schemas.microsoft.com/office/powerpoint/2010/main" val="15753521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6032D-CDA7-46CE-BB5B-A799B815CC21}"/>
              </a:ext>
            </a:extLst>
          </p:cNvPr>
          <p:cNvSpPr>
            <a:spLocks noGrp="1"/>
          </p:cNvSpPr>
          <p:nvPr>
            <p:ph type="title"/>
          </p:nvPr>
        </p:nvSpPr>
        <p:spPr/>
        <p:txBody>
          <a:bodyPr/>
          <a:lstStyle/>
          <a:p>
            <a:r>
              <a:rPr lang="en-US" altLang="ja-JP" dirty="0"/>
              <a:t>4</a:t>
            </a:r>
            <a:r>
              <a:rPr lang="ja-JP" altLang="en-US" dirty="0"/>
              <a:t>　現状・介護ロボット等の導入目的</a:t>
            </a:r>
            <a:endParaRPr kumimoji="1" lang="ja-JP" altLang="en-US" dirty="0"/>
          </a:p>
        </p:txBody>
      </p:sp>
      <p:graphicFrame>
        <p:nvGraphicFramePr>
          <p:cNvPr id="3" name="表 3">
            <a:extLst>
              <a:ext uri="{FF2B5EF4-FFF2-40B4-BE49-F238E27FC236}">
                <a16:creationId xmlns:a16="http://schemas.microsoft.com/office/drawing/2014/main" id="{A1C413AF-3547-4D56-916E-B35052C9A92A}"/>
              </a:ext>
            </a:extLst>
          </p:cNvPr>
          <p:cNvGraphicFramePr>
            <a:graphicFrameLocks noGrp="1"/>
          </p:cNvGraphicFramePr>
          <p:nvPr>
            <p:extLst>
              <p:ext uri="{D42A27DB-BD31-4B8C-83A1-F6EECF244321}">
                <p14:modId xmlns:p14="http://schemas.microsoft.com/office/powerpoint/2010/main" val="517251937"/>
              </p:ext>
            </p:extLst>
          </p:nvPr>
        </p:nvGraphicFramePr>
        <p:xfrm>
          <a:off x="406400" y="1708214"/>
          <a:ext cx="8775700" cy="4538645"/>
        </p:xfrm>
        <a:graphic>
          <a:graphicData uri="http://schemas.openxmlformats.org/drawingml/2006/table">
            <a:tbl>
              <a:tblPr firstCol="1">
                <a:tableStyleId>{21E4AEA4-8DFA-4A89-87EB-49C32662AFE0}</a:tableStyleId>
              </a:tblPr>
              <a:tblGrid>
                <a:gridCol w="1108075">
                  <a:extLst>
                    <a:ext uri="{9D8B030D-6E8A-4147-A177-3AD203B41FA5}">
                      <a16:colId xmlns:a16="http://schemas.microsoft.com/office/drawing/2014/main" val="2600697696"/>
                    </a:ext>
                  </a:extLst>
                </a:gridCol>
                <a:gridCol w="7667625">
                  <a:extLst>
                    <a:ext uri="{9D8B030D-6E8A-4147-A177-3AD203B41FA5}">
                      <a16:colId xmlns:a16="http://schemas.microsoft.com/office/drawing/2014/main" val="3855353946"/>
                    </a:ext>
                  </a:extLst>
                </a:gridCol>
              </a:tblGrid>
              <a:tr h="1903303">
                <a:tc>
                  <a:txBody>
                    <a:bodyPr/>
                    <a:lstStyle/>
                    <a:p>
                      <a:r>
                        <a:rPr kumimoji="1" lang="ja-JP" altLang="en-US" sz="1400" dirty="0">
                          <a:latin typeface="+mn-ea"/>
                          <a:ea typeface="+mn-ea"/>
                        </a:rPr>
                        <a:t>業務の現状</a:t>
                      </a:r>
                    </a:p>
                  </a:txBody>
                  <a:tcPr/>
                </a:tc>
                <a:tc>
                  <a:txBody>
                    <a:bodyPr/>
                    <a:lstStyle/>
                    <a:p>
                      <a:r>
                        <a:rPr kumimoji="1" lang="ja-JP" altLang="en-US" sz="1400" dirty="0">
                          <a:solidFill>
                            <a:srgbClr val="FF0000"/>
                          </a:solidFill>
                          <a:latin typeface="+mn-ea"/>
                          <a:ea typeface="+mn-ea"/>
                        </a:rPr>
                        <a:t>（記入例） </a:t>
                      </a:r>
                      <a:endParaRPr kumimoji="1" lang="en-US" altLang="ja-JP" sz="1400" dirty="0">
                        <a:solidFill>
                          <a:srgbClr val="FF0000"/>
                        </a:solidFill>
                        <a:latin typeface="+mn-ea"/>
                        <a:ea typeface="+mn-ea"/>
                      </a:endParaRPr>
                    </a:p>
                    <a:p>
                      <a:r>
                        <a:rPr kumimoji="1" lang="ja-JP" altLang="en-US" sz="1400" dirty="0">
                          <a:solidFill>
                            <a:srgbClr val="FF0000"/>
                          </a:solidFill>
                          <a:latin typeface="+mn-ea"/>
                          <a:ea typeface="+mn-ea"/>
                        </a:rPr>
                        <a:t>・夜間中、定期巡視を●回実施している。</a:t>
                      </a:r>
                      <a:endParaRPr kumimoji="1" lang="en-US" altLang="ja-JP" sz="1400" dirty="0">
                        <a:solidFill>
                          <a:srgbClr val="FF0000"/>
                        </a:solidFill>
                        <a:latin typeface="+mn-ea"/>
                        <a:ea typeface="+mn-ea"/>
                      </a:endParaRPr>
                    </a:p>
                    <a:p>
                      <a:r>
                        <a:rPr kumimoji="1" lang="ja-JP" altLang="en-US" sz="1400" dirty="0">
                          <a:solidFill>
                            <a:srgbClr val="FF0000"/>
                          </a:solidFill>
                          <a:latin typeface="+mn-ea"/>
                          <a:ea typeface="+mn-ea"/>
                        </a:rPr>
                        <a:t>－●時、●時、●時</a:t>
                      </a:r>
                      <a:endParaRPr kumimoji="1" lang="en-US" altLang="ja-JP" sz="1400" dirty="0">
                        <a:solidFill>
                          <a:srgbClr val="FF0000"/>
                        </a:solidFill>
                        <a:latin typeface="+mn-ea"/>
                        <a:ea typeface="+mn-ea"/>
                      </a:endParaRPr>
                    </a:p>
                    <a:p>
                      <a:r>
                        <a:rPr kumimoji="1" lang="ja-JP" altLang="en-US" sz="1400" dirty="0">
                          <a:solidFill>
                            <a:srgbClr val="FF0000"/>
                          </a:solidFill>
                          <a:latin typeface="+mn-ea"/>
                          <a:ea typeface="+mn-ea"/>
                        </a:rPr>
                        <a:t>・利用者の睡眠状況は、利用者の行動観察、会話の受け答え等から職員が推測している。</a:t>
                      </a:r>
                    </a:p>
                  </a:txBody>
                  <a:tcPr/>
                </a:tc>
                <a:extLst>
                  <a:ext uri="{0D108BD9-81ED-4DB2-BD59-A6C34878D82A}">
                    <a16:rowId xmlns:a16="http://schemas.microsoft.com/office/drawing/2014/main" val="2649251419"/>
                  </a:ext>
                </a:extLst>
              </a:tr>
              <a:tr h="1317671">
                <a:tc>
                  <a:txBody>
                    <a:bodyPr/>
                    <a:lstStyle/>
                    <a:p>
                      <a:r>
                        <a:rPr kumimoji="1" lang="ja-JP" altLang="en-US" sz="1400" dirty="0">
                          <a:latin typeface="+mn-ea"/>
                          <a:ea typeface="+mn-ea"/>
                        </a:rPr>
                        <a:t>課題の現状</a:t>
                      </a:r>
                    </a:p>
                  </a:txBody>
                  <a:tcPr/>
                </a:tc>
                <a:tc>
                  <a:txBody>
                    <a:bodyPr/>
                    <a:lstStyle/>
                    <a:p>
                      <a:pPr marL="171450" indent="-171450">
                        <a:buFont typeface="Arial" panose="020B0604020202020204" pitchFamily="34" charset="0"/>
                        <a:buChar char="•"/>
                      </a:pPr>
                      <a:r>
                        <a:rPr kumimoji="1" lang="ja-JP" altLang="en-US" sz="1400" dirty="0">
                          <a:solidFill>
                            <a:srgbClr val="FF0000"/>
                          </a:solidFill>
                          <a:latin typeface="+mn-ea"/>
                          <a:ea typeface="+mn-ea"/>
                        </a:rPr>
                        <a:t>定期巡視を行うタイミングで利用者を起こしてしまっている。</a:t>
                      </a:r>
                      <a:endParaRPr kumimoji="1" lang="en-US" altLang="ja-JP" sz="1400" dirty="0">
                        <a:solidFill>
                          <a:srgbClr val="FF0000"/>
                        </a:solidFill>
                        <a:latin typeface="+mn-ea"/>
                        <a:ea typeface="+mn-ea"/>
                      </a:endParaRPr>
                    </a:p>
                    <a:p>
                      <a:pPr marL="171450" indent="-171450">
                        <a:buFont typeface="Arial" panose="020B0604020202020204" pitchFamily="34" charset="0"/>
                        <a:buChar char="•"/>
                      </a:pPr>
                      <a:r>
                        <a:rPr kumimoji="1" lang="ja-JP" altLang="en-US" sz="1400" dirty="0">
                          <a:solidFill>
                            <a:srgbClr val="FF0000"/>
                          </a:solidFill>
                          <a:latin typeface="+mn-ea"/>
                          <a:ea typeface="+mn-ea"/>
                        </a:rPr>
                        <a:t>利用者の睡眠状況の判断が、職員の経験によって差が生じてしまっている。</a:t>
                      </a:r>
                      <a:endParaRPr kumimoji="1" lang="en-US" altLang="ja-JP" sz="1400" dirty="0">
                        <a:solidFill>
                          <a:srgbClr val="FF0000"/>
                        </a:solidFill>
                        <a:latin typeface="+mn-ea"/>
                        <a:ea typeface="+mn-ea"/>
                      </a:endParaRPr>
                    </a:p>
                    <a:p>
                      <a:pPr marL="171450" indent="-171450">
                        <a:buFont typeface="Arial" panose="020B0604020202020204" pitchFamily="34" charset="0"/>
                        <a:buChar char="•"/>
                      </a:pPr>
                      <a:r>
                        <a:rPr kumimoji="1" lang="ja-JP" altLang="en-US" sz="1400" dirty="0">
                          <a:solidFill>
                            <a:srgbClr val="FF0000"/>
                          </a:solidFill>
                          <a:latin typeface="+mn-ea"/>
                          <a:ea typeface="+mn-ea"/>
                        </a:rPr>
                        <a:t>定期巡視や随時訪室により、実施中の作業がコマ切れとなってしまい、集中できない。</a:t>
                      </a:r>
                      <a:endParaRPr kumimoji="1" lang="en-US" altLang="ja-JP" sz="1400" dirty="0">
                        <a:solidFill>
                          <a:srgbClr val="FF0000"/>
                        </a:solidFill>
                        <a:latin typeface="+mn-ea"/>
                        <a:ea typeface="+mn-ea"/>
                      </a:endParaRPr>
                    </a:p>
                    <a:p>
                      <a:pPr marL="171450" indent="-171450">
                        <a:buFont typeface="Arial" panose="020B0604020202020204" pitchFamily="34" charset="0"/>
                        <a:buChar char="•"/>
                      </a:pPr>
                      <a:r>
                        <a:rPr kumimoji="1" lang="ja-JP" altLang="en-US" sz="1400" dirty="0">
                          <a:solidFill>
                            <a:srgbClr val="FF0000"/>
                          </a:solidFill>
                          <a:latin typeface="+mn-ea"/>
                          <a:ea typeface="+mn-ea"/>
                        </a:rPr>
                        <a:t>夜間の居室の状況を把握しにくいため、職員が常に気を張ってないといけない。</a:t>
                      </a:r>
                      <a:endParaRPr kumimoji="1" lang="en-US" altLang="ja-JP" sz="1400" dirty="0">
                        <a:solidFill>
                          <a:srgbClr val="FF0000"/>
                        </a:solidFill>
                        <a:latin typeface="+mn-ea"/>
                        <a:ea typeface="+mn-ea"/>
                      </a:endParaRPr>
                    </a:p>
                  </a:txBody>
                  <a:tcPr/>
                </a:tc>
                <a:extLst>
                  <a:ext uri="{0D108BD9-81ED-4DB2-BD59-A6C34878D82A}">
                    <a16:rowId xmlns:a16="http://schemas.microsoft.com/office/drawing/2014/main" val="2021955541"/>
                  </a:ext>
                </a:extLst>
              </a:tr>
              <a:tr h="1317671">
                <a:tc>
                  <a:txBody>
                    <a:bodyPr/>
                    <a:lstStyle/>
                    <a:p>
                      <a:r>
                        <a:rPr kumimoji="1" lang="ja-JP" altLang="en-US" sz="1400" dirty="0">
                          <a:latin typeface="+mn-ea"/>
                          <a:ea typeface="+mn-ea"/>
                        </a:rPr>
                        <a:t>介護ロボット等の導入目的</a:t>
                      </a:r>
                    </a:p>
                  </a:txBody>
                  <a:tcPr/>
                </a:tc>
                <a:tc>
                  <a:txBody>
                    <a:bodyPr/>
                    <a:lstStyle/>
                    <a:p>
                      <a:pPr marL="0" indent="0">
                        <a:buFont typeface="Arial" panose="020B0604020202020204" pitchFamily="34" charset="0"/>
                        <a:buNone/>
                      </a:pPr>
                      <a:r>
                        <a:rPr kumimoji="1" lang="ja-JP" altLang="en-US" sz="1400" dirty="0">
                          <a:solidFill>
                            <a:srgbClr val="FF0000"/>
                          </a:solidFill>
                          <a:latin typeface="+mn-ea"/>
                          <a:ea typeface="+mn-ea"/>
                        </a:rPr>
                        <a:t>・定期</a:t>
                      </a:r>
                      <a:r>
                        <a:rPr kumimoji="1" lang="ja-JP" altLang="en-US" sz="1400" kern="1200" dirty="0">
                          <a:solidFill>
                            <a:srgbClr val="FF0000"/>
                          </a:solidFill>
                          <a:latin typeface="+mn-ea"/>
                          <a:ea typeface="+mn-ea"/>
                          <a:cs typeface="+mn-cs"/>
                        </a:rPr>
                        <a:t>巡視</a:t>
                      </a:r>
                      <a:r>
                        <a:rPr kumimoji="1" lang="ja-JP" altLang="en-US" sz="1400" dirty="0">
                          <a:solidFill>
                            <a:srgbClr val="FF0000"/>
                          </a:solidFill>
                          <a:latin typeface="+mn-ea"/>
                          <a:ea typeface="+mn-ea"/>
                        </a:rPr>
                        <a:t>及び随時訪室をなくすまたは減少させる。それを通して、職員の業務負担の軽減を図る。</a:t>
                      </a:r>
                      <a:endParaRPr kumimoji="1" lang="en-US" altLang="ja-JP" sz="1400" dirty="0">
                        <a:solidFill>
                          <a:srgbClr val="FF0000"/>
                        </a:solidFill>
                        <a:latin typeface="+mn-ea"/>
                        <a:ea typeface="+mn-ea"/>
                      </a:endParaRPr>
                    </a:p>
                    <a:p>
                      <a:pPr marL="0" indent="0">
                        <a:buFont typeface="Arial" panose="020B0604020202020204" pitchFamily="34" charset="0"/>
                        <a:buNone/>
                      </a:pPr>
                      <a:r>
                        <a:rPr kumimoji="1" lang="ja-JP" altLang="en-US" sz="1400" dirty="0">
                          <a:solidFill>
                            <a:srgbClr val="FF0000"/>
                          </a:solidFill>
                          <a:latin typeface="+mn-ea"/>
                          <a:ea typeface="+mn-ea"/>
                        </a:rPr>
                        <a:t>・睡眠データを客観的に把握できるようにする。それを踏まえたケアを行うようにすることで、利用者の睡眠状況を改善させる。</a:t>
                      </a:r>
                      <a:endParaRPr kumimoji="1" lang="en-US" altLang="ja-JP" sz="1400" dirty="0">
                        <a:solidFill>
                          <a:srgbClr val="FF0000"/>
                        </a:solidFill>
                        <a:latin typeface="+mn-ea"/>
                        <a:ea typeface="+mn-ea"/>
                      </a:endParaRPr>
                    </a:p>
                  </a:txBody>
                  <a:tcPr/>
                </a:tc>
                <a:extLst>
                  <a:ext uri="{0D108BD9-81ED-4DB2-BD59-A6C34878D82A}">
                    <a16:rowId xmlns:a16="http://schemas.microsoft.com/office/drawing/2014/main" val="1667623431"/>
                  </a:ext>
                </a:extLst>
              </a:tr>
            </a:tbl>
          </a:graphicData>
        </a:graphic>
      </p:graphicFrame>
      <p:sp>
        <p:nvSpPr>
          <p:cNvPr id="6" name="Rectangle 3">
            <a:extLst>
              <a:ext uri="{FF2B5EF4-FFF2-40B4-BE49-F238E27FC236}">
                <a16:creationId xmlns:a16="http://schemas.microsoft.com/office/drawing/2014/main" id="{597C50AC-49EF-47E0-8696-7087A7FE6182}"/>
              </a:ext>
            </a:extLst>
          </p:cNvPr>
          <p:cNvSpPr txBox="1">
            <a:spLocks noChangeArrowheads="1"/>
          </p:cNvSpPr>
          <p:nvPr/>
        </p:nvSpPr>
        <p:spPr bwMode="auto">
          <a:xfrm>
            <a:off x="406400" y="1156023"/>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課題の状況及び介護ロボット等の導入目的について、記載してください。</a:t>
            </a:r>
            <a:endParaRPr lang="en-US" altLang="ja-JP" kern="0" dirty="0">
              <a:solidFill>
                <a:schemeClr val="tx1"/>
              </a:solidFill>
            </a:endParaRPr>
          </a:p>
        </p:txBody>
      </p:sp>
    </p:spTree>
    <p:extLst>
      <p:ext uri="{BB962C8B-B14F-4D97-AF65-F5344CB8AC3E}">
        <p14:creationId xmlns:p14="http://schemas.microsoft.com/office/powerpoint/2010/main" val="37492712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6032D-CDA7-46CE-BB5B-A799B815CC21}"/>
              </a:ext>
            </a:extLst>
          </p:cNvPr>
          <p:cNvSpPr>
            <a:spLocks noGrp="1"/>
          </p:cNvSpPr>
          <p:nvPr>
            <p:ph type="title"/>
          </p:nvPr>
        </p:nvSpPr>
        <p:spPr/>
        <p:txBody>
          <a:bodyPr/>
          <a:lstStyle/>
          <a:p>
            <a:r>
              <a:rPr lang="en-US" altLang="ja-JP" dirty="0"/>
              <a:t>5</a:t>
            </a:r>
            <a:r>
              <a:rPr lang="ja-JP" altLang="en-US" dirty="0"/>
              <a:t>　</a:t>
            </a:r>
            <a:r>
              <a:rPr kumimoji="1" lang="ja-JP" altLang="en-US" dirty="0"/>
              <a:t>実施体制</a:t>
            </a:r>
          </a:p>
        </p:txBody>
      </p:sp>
      <p:sp>
        <p:nvSpPr>
          <p:cNvPr id="4" name="Rectangle 3">
            <a:extLst>
              <a:ext uri="{FF2B5EF4-FFF2-40B4-BE49-F238E27FC236}">
                <a16:creationId xmlns:a16="http://schemas.microsoft.com/office/drawing/2014/main" id="{5FFF1CC2-8DC8-4534-A97F-8B8DA06BD4D1}"/>
              </a:ext>
            </a:extLst>
          </p:cNvPr>
          <p:cNvSpPr txBox="1">
            <a:spLocks noChangeArrowheads="1"/>
          </p:cNvSpPr>
          <p:nvPr/>
        </p:nvSpPr>
        <p:spPr bwMode="auto">
          <a:xfrm>
            <a:off x="406401" y="12122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事業所における本事業の実施体制（担当者名／役職など）、各メンバーの役割分担を記載してください。</a:t>
            </a:r>
            <a:endParaRPr lang="en-US" altLang="ja-JP" kern="0" dirty="0">
              <a:solidFill>
                <a:schemeClr val="tx1"/>
              </a:solidFill>
            </a:endParaRPr>
          </a:p>
        </p:txBody>
      </p:sp>
      <p:sp>
        <p:nvSpPr>
          <p:cNvPr id="10" name="正方形/長方形 9">
            <a:extLst>
              <a:ext uri="{FF2B5EF4-FFF2-40B4-BE49-F238E27FC236}">
                <a16:creationId xmlns:a16="http://schemas.microsoft.com/office/drawing/2014/main" id="{E6A7CF97-4513-46B3-81D3-2C95EBCBAE15}"/>
              </a:ext>
            </a:extLst>
          </p:cNvPr>
          <p:cNvSpPr/>
          <p:nvPr/>
        </p:nvSpPr>
        <p:spPr bwMode="auto">
          <a:xfrm>
            <a:off x="406400" y="2772738"/>
            <a:ext cx="2426912" cy="11627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rgbClr val="FF0000"/>
                </a:solidFill>
                <a:latin typeface="Arial" panose="020B0604020202020204" pitchFamily="34" charset="0"/>
                <a:ea typeface="ＭＳ Ｐゴシック" panose="020B0600070205080204" pitchFamily="50" charset="-128"/>
              </a:rPr>
              <a:t>本事業のプロジェクトリーダー</a:t>
            </a:r>
            <a:br>
              <a:rPr lang="en-US" altLang="ja-JP" sz="1400" dirty="0">
                <a:solidFill>
                  <a:srgbClr val="FF0000"/>
                </a:solidFill>
                <a:latin typeface="Arial" panose="020B0604020202020204" pitchFamily="34" charset="0"/>
                <a:ea typeface="ＭＳ Ｐゴシック" panose="020B0600070205080204" pitchFamily="50" charset="-128"/>
              </a:rPr>
            </a:br>
            <a:r>
              <a:rPr lang="en-US" altLang="ja-JP" sz="1400" dirty="0">
                <a:solidFill>
                  <a:srgbClr val="FF0000"/>
                </a:solidFill>
                <a:latin typeface="Arial" panose="020B0604020202020204" pitchFamily="34" charset="0"/>
                <a:ea typeface="ＭＳ Ｐゴシック" panose="020B0600070205080204" pitchFamily="50" charset="-128"/>
              </a:rPr>
              <a:t>XXXX</a:t>
            </a:r>
            <a:r>
              <a:rPr lang="ja-JP" altLang="en-US" sz="1400" dirty="0">
                <a:solidFill>
                  <a:srgbClr val="FF0000"/>
                </a:solidFill>
                <a:latin typeface="Arial" panose="020B0604020202020204" pitchFamily="34" charset="0"/>
                <a:ea typeface="ＭＳ Ｐゴシック" panose="020B0600070205080204" pitchFamily="50" charset="-128"/>
              </a:rPr>
              <a:t>　施設長</a:t>
            </a:r>
            <a:endParaRPr lang="en-US" altLang="ja-JP" sz="1400" dirty="0">
              <a:solidFill>
                <a:srgbClr val="FF0000"/>
              </a:solidFill>
              <a:latin typeface="Arial" panose="020B0604020202020204" pitchFamily="34" charset="0"/>
              <a:ea typeface="ＭＳ Ｐゴシック" panose="020B0600070205080204" pitchFamily="50" charset="-128"/>
            </a:endParaRPr>
          </a:p>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rgbClr val="FF0000"/>
                </a:solidFill>
                <a:latin typeface="Arial" panose="020B0604020202020204" pitchFamily="34" charset="0"/>
                <a:ea typeface="ＭＳ Ｐゴシック" panose="020B0600070205080204" pitchFamily="50" charset="-128"/>
              </a:rPr>
              <a:t>＜役割＞本事業の企画・実施等の全体統括</a:t>
            </a:r>
            <a:endParaRPr lang="en-US" altLang="ja-JP" sz="1400" dirty="0">
              <a:solidFill>
                <a:srgbClr val="FF0000"/>
              </a:solidFill>
              <a:latin typeface="Arial" panose="020B0604020202020204" pitchFamily="34" charset="0"/>
              <a:ea typeface="ＭＳ Ｐゴシック" panose="020B0600070205080204" pitchFamily="50" charset="-128"/>
            </a:endParaRPr>
          </a:p>
        </p:txBody>
      </p:sp>
      <p:sp>
        <p:nvSpPr>
          <p:cNvPr id="11" name="正方形/長方形 10">
            <a:extLst>
              <a:ext uri="{FF2B5EF4-FFF2-40B4-BE49-F238E27FC236}">
                <a16:creationId xmlns:a16="http://schemas.microsoft.com/office/drawing/2014/main" id="{FFE76C2A-A55B-4684-8723-1B5039D9D02D}"/>
              </a:ext>
            </a:extLst>
          </p:cNvPr>
          <p:cNvSpPr/>
          <p:nvPr/>
        </p:nvSpPr>
        <p:spPr bwMode="auto">
          <a:xfrm>
            <a:off x="3708399" y="4039523"/>
            <a:ext cx="5552104" cy="11627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400" b="0" i="0" u="none" strike="noStrike" cap="none" normalizeH="0" baseline="0" dirty="0">
                <a:ln>
                  <a:noFill/>
                </a:ln>
                <a:solidFill>
                  <a:srgbClr val="FF0000"/>
                </a:solidFill>
                <a:effectLst/>
                <a:latin typeface="Arial" panose="020B0604020202020204" pitchFamily="34" charset="0"/>
                <a:ea typeface="ＭＳ Ｐゴシック" panose="020B0600070205080204" pitchFamily="50" charset="-128"/>
              </a:rPr>
              <a:t>本事業では△△を担当</a:t>
            </a:r>
            <a:br>
              <a:rPr lang="en-US" altLang="ja-JP" sz="1400" dirty="0">
                <a:solidFill>
                  <a:srgbClr val="FF0000"/>
                </a:solidFill>
                <a:latin typeface="Arial" panose="020B0604020202020204" pitchFamily="34" charset="0"/>
                <a:ea typeface="ＭＳ Ｐゴシック" panose="020B0600070205080204" pitchFamily="50" charset="-128"/>
              </a:rPr>
            </a:br>
            <a:r>
              <a:rPr lang="en-US" altLang="ja-JP" sz="1400" dirty="0">
                <a:solidFill>
                  <a:srgbClr val="FF0000"/>
                </a:solidFill>
                <a:latin typeface="Arial" panose="020B0604020202020204" pitchFamily="34" charset="0"/>
                <a:ea typeface="ＭＳ Ｐゴシック" panose="020B0600070205080204" pitchFamily="50" charset="-128"/>
              </a:rPr>
              <a:t>XXXX</a:t>
            </a:r>
            <a:r>
              <a:rPr lang="ja-JP" altLang="en-US" sz="1400" dirty="0">
                <a:solidFill>
                  <a:srgbClr val="FF0000"/>
                </a:solidFill>
                <a:latin typeface="Arial" panose="020B0604020202020204" pitchFamily="34" charset="0"/>
                <a:ea typeface="ＭＳ Ｐゴシック" panose="020B0600070205080204" pitchFamily="50" charset="-128"/>
              </a:rPr>
              <a:t>　部門副担当</a:t>
            </a:r>
            <a:endParaRPr lang="en-US" altLang="ja-JP" sz="1400" dirty="0">
              <a:solidFill>
                <a:srgbClr val="FF0000"/>
              </a:solidFill>
              <a:latin typeface="Arial" panose="020B0604020202020204" pitchFamily="34" charset="0"/>
              <a:ea typeface="ＭＳ Ｐゴシック" panose="020B0600070205080204" pitchFamily="50" charset="-128"/>
            </a:endParaRPr>
          </a:p>
          <a:p>
            <a:pPr algn="l"/>
            <a:r>
              <a:rPr lang="ja-JP" altLang="en-US" sz="1400" dirty="0">
                <a:solidFill>
                  <a:srgbClr val="FF0000"/>
                </a:solidFill>
                <a:latin typeface="Arial" panose="020B0604020202020204" pitchFamily="34" charset="0"/>
                <a:ea typeface="ＭＳ Ｐゴシック" panose="020B0600070205080204" pitchFamily="50" charset="-128"/>
              </a:rPr>
              <a:t>＜役割＞導入する介護ロボット等の運用の円滑化を目的とした現場スタッフ向けの研修の企画・実施</a:t>
            </a:r>
            <a:endParaRPr lang="en-US" altLang="ja-JP" sz="1400" dirty="0">
              <a:solidFill>
                <a:srgbClr val="FF0000"/>
              </a:solidFill>
              <a:latin typeface="Arial" panose="020B0604020202020204" pitchFamily="34" charset="0"/>
              <a:ea typeface="ＭＳ Ｐゴシック" panose="020B0600070205080204" pitchFamily="50" charset="-128"/>
            </a:endParaRPr>
          </a:p>
        </p:txBody>
      </p:sp>
      <p:sp>
        <p:nvSpPr>
          <p:cNvPr id="12" name="正方形/長方形 11">
            <a:extLst>
              <a:ext uri="{FF2B5EF4-FFF2-40B4-BE49-F238E27FC236}">
                <a16:creationId xmlns:a16="http://schemas.microsoft.com/office/drawing/2014/main" id="{B941E9C2-0595-4D4F-A54C-4354859290CC}"/>
              </a:ext>
            </a:extLst>
          </p:cNvPr>
          <p:cNvSpPr/>
          <p:nvPr/>
        </p:nvSpPr>
        <p:spPr bwMode="auto">
          <a:xfrm>
            <a:off x="3708399" y="2851566"/>
            <a:ext cx="5552104" cy="10058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rgbClr val="FF0000"/>
                </a:solidFill>
                <a:latin typeface="Arial" panose="020B0604020202020204" pitchFamily="34" charset="0"/>
                <a:ea typeface="ＭＳ Ｐゴシック" panose="020B0600070205080204" pitchFamily="50" charset="-128"/>
              </a:rPr>
              <a:t>本事業では○○を担当</a:t>
            </a:r>
            <a:br>
              <a:rPr lang="en-US" altLang="ja-JP" sz="1400" dirty="0">
                <a:solidFill>
                  <a:srgbClr val="FF0000"/>
                </a:solidFill>
                <a:latin typeface="Arial" panose="020B0604020202020204" pitchFamily="34" charset="0"/>
                <a:ea typeface="ＭＳ Ｐゴシック" panose="020B0600070205080204" pitchFamily="50" charset="-128"/>
              </a:rPr>
            </a:br>
            <a:r>
              <a:rPr lang="en-US" altLang="ja-JP" sz="1400" dirty="0">
                <a:solidFill>
                  <a:srgbClr val="FF0000"/>
                </a:solidFill>
                <a:latin typeface="Arial" panose="020B0604020202020204" pitchFamily="34" charset="0"/>
                <a:ea typeface="ＭＳ Ｐゴシック" panose="020B0600070205080204" pitchFamily="50" charset="-128"/>
              </a:rPr>
              <a:t>XXXX</a:t>
            </a:r>
            <a:r>
              <a:rPr lang="ja-JP" altLang="en-US" sz="1400" dirty="0">
                <a:solidFill>
                  <a:srgbClr val="FF0000"/>
                </a:solidFill>
                <a:latin typeface="Arial" panose="020B0604020202020204" pitchFamily="34" charset="0"/>
                <a:ea typeface="ＭＳ Ｐゴシック" panose="020B0600070205080204" pitchFamily="50" charset="-128"/>
              </a:rPr>
              <a:t>　部門担当長</a:t>
            </a:r>
            <a:endParaRPr lang="en-US" altLang="ja-JP" sz="1400" dirty="0">
              <a:solidFill>
                <a:srgbClr val="FF0000"/>
              </a:solidFill>
              <a:latin typeface="Arial" panose="020B0604020202020204" pitchFamily="34" charset="0"/>
              <a:ea typeface="ＭＳ Ｐゴシック" panose="020B0600070205080204" pitchFamily="50" charset="-128"/>
            </a:endParaRPr>
          </a:p>
          <a:p>
            <a:pPr algn="l"/>
            <a:r>
              <a:rPr lang="ja-JP" altLang="en-US" sz="1400" dirty="0">
                <a:solidFill>
                  <a:srgbClr val="FF0000"/>
                </a:solidFill>
                <a:latin typeface="Arial" panose="020B0604020202020204" pitchFamily="34" charset="0"/>
                <a:ea typeface="ＭＳ Ｐゴシック" panose="020B0600070205080204" pitchFamily="50" charset="-128"/>
              </a:rPr>
              <a:t>＜役割＞事務局等との連絡調整、実証期間中の進捗管理</a:t>
            </a:r>
            <a:endParaRPr lang="en-US" altLang="ja-JP" sz="1400" dirty="0">
              <a:solidFill>
                <a:srgbClr val="FF0000"/>
              </a:solidFill>
              <a:latin typeface="Arial" panose="020B0604020202020204" pitchFamily="34" charset="0"/>
              <a:ea typeface="ＭＳ Ｐゴシック" panose="020B0600070205080204" pitchFamily="50" charset="-128"/>
            </a:endParaRPr>
          </a:p>
        </p:txBody>
      </p:sp>
      <p:graphicFrame>
        <p:nvGraphicFramePr>
          <p:cNvPr id="16" name="表 16">
            <a:extLst>
              <a:ext uri="{FF2B5EF4-FFF2-40B4-BE49-F238E27FC236}">
                <a16:creationId xmlns:a16="http://schemas.microsoft.com/office/drawing/2014/main" id="{3F6D2C1A-136E-49EB-9B8A-742BA0AD0EAB}"/>
              </a:ext>
            </a:extLst>
          </p:cNvPr>
          <p:cNvGraphicFramePr>
            <a:graphicFrameLocks noGrp="1"/>
          </p:cNvGraphicFramePr>
          <p:nvPr>
            <p:extLst>
              <p:ext uri="{D42A27DB-BD31-4B8C-83A1-F6EECF244321}">
                <p14:modId xmlns:p14="http://schemas.microsoft.com/office/powerpoint/2010/main" val="1950503015"/>
              </p:ext>
            </p:extLst>
          </p:nvPr>
        </p:nvGraphicFramePr>
        <p:xfrm>
          <a:off x="406401" y="1541699"/>
          <a:ext cx="8854102" cy="944880"/>
        </p:xfrm>
        <a:graphic>
          <a:graphicData uri="http://schemas.openxmlformats.org/drawingml/2006/table">
            <a:tbl>
              <a:tblPr>
                <a:tableStyleId>{21E4AEA4-8DFA-4A89-87EB-49C32662AFE0}</a:tableStyleId>
              </a:tblPr>
              <a:tblGrid>
                <a:gridCol w="8854102">
                  <a:extLst>
                    <a:ext uri="{9D8B030D-6E8A-4147-A177-3AD203B41FA5}">
                      <a16:colId xmlns:a16="http://schemas.microsoft.com/office/drawing/2014/main" val="3736332730"/>
                    </a:ext>
                  </a:extLst>
                </a:gridCol>
              </a:tblGrid>
              <a:tr h="0">
                <a:tc>
                  <a:txBody>
                    <a:bodyPr/>
                    <a:lstStyle/>
                    <a:p>
                      <a:pPr marL="0" indent="0">
                        <a:buFont typeface="Arial" panose="020B0604020202020204" pitchFamily="34" charset="0"/>
                        <a:buNone/>
                      </a:pPr>
                      <a:r>
                        <a:rPr kumimoji="1" lang="ja-JP" altLang="en-US" sz="1400" dirty="0">
                          <a:solidFill>
                            <a:srgbClr val="FF0000"/>
                          </a:solidFill>
                        </a:rPr>
                        <a:t>（記入例）</a:t>
                      </a:r>
                      <a:endParaRPr kumimoji="1" lang="en-US" altLang="ja-JP" sz="1400" dirty="0">
                        <a:solidFill>
                          <a:srgbClr val="FF0000"/>
                        </a:solidFill>
                      </a:endParaRPr>
                    </a:p>
                    <a:p>
                      <a:pPr marL="0" indent="0">
                        <a:buFont typeface="Arial" panose="020B0604020202020204" pitchFamily="34" charset="0"/>
                        <a:buNone/>
                      </a:pPr>
                      <a:r>
                        <a:rPr kumimoji="1" lang="ja-JP" altLang="en-US" sz="1400" dirty="0">
                          <a:solidFill>
                            <a:srgbClr val="FF0000"/>
                          </a:solidFill>
                        </a:rPr>
                        <a:t>実証に</a:t>
                      </a:r>
                      <a:r>
                        <a:rPr kumimoji="1" lang="en-US" altLang="ja-JP" sz="1400" dirty="0">
                          <a:solidFill>
                            <a:srgbClr val="FF0000"/>
                          </a:solidFill>
                        </a:rPr>
                        <a:t>XX</a:t>
                      </a:r>
                      <a:r>
                        <a:rPr kumimoji="1" lang="ja-JP" altLang="en-US" sz="1400" dirty="0">
                          <a:solidFill>
                            <a:srgbClr val="FF0000"/>
                          </a:solidFill>
                        </a:rPr>
                        <a:t>名のスタッフが関わり、プロジェクトリーダーは</a:t>
                      </a:r>
                      <a:r>
                        <a:rPr kumimoji="1" lang="en-US" altLang="ja-JP" sz="1400" dirty="0">
                          <a:solidFill>
                            <a:srgbClr val="FF0000"/>
                          </a:solidFill>
                        </a:rPr>
                        <a:t>XX</a:t>
                      </a:r>
                      <a:r>
                        <a:rPr kumimoji="1" lang="ja-JP" altLang="en-US" sz="1400" dirty="0">
                          <a:solidFill>
                            <a:srgbClr val="FF0000"/>
                          </a:solidFill>
                        </a:rPr>
                        <a:t>が務める。</a:t>
                      </a:r>
                      <a:br>
                        <a:rPr kumimoji="1" lang="en-US" altLang="ja-JP" sz="1400" dirty="0">
                          <a:solidFill>
                            <a:srgbClr val="FF0000"/>
                          </a:solidFill>
                        </a:rPr>
                      </a:br>
                      <a:r>
                        <a:rPr kumimoji="1" lang="en-US" altLang="ja-JP" sz="1400" dirty="0">
                          <a:solidFill>
                            <a:srgbClr val="FF0000"/>
                          </a:solidFill>
                        </a:rPr>
                        <a:t>XX</a:t>
                      </a:r>
                      <a:r>
                        <a:rPr kumimoji="1" lang="ja-JP" altLang="en-US" sz="1400" dirty="0">
                          <a:solidFill>
                            <a:srgbClr val="FF0000"/>
                          </a:solidFill>
                        </a:rPr>
                        <a:t>は施設内で</a:t>
                      </a:r>
                      <a:r>
                        <a:rPr kumimoji="1" lang="en-US" altLang="ja-JP" sz="1400" dirty="0">
                          <a:solidFill>
                            <a:srgbClr val="FF0000"/>
                          </a:solidFill>
                        </a:rPr>
                        <a:t>XX</a:t>
                      </a:r>
                      <a:r>
                        <a:rPr kumimoji="1" lang="ja-JP" altLang="en-US" sz="1400" dirty="0">
                          <a:solidFill>
                            <a:srgbClr val="FF0000"/>
                          </a:solidFill>
                        </a:rPr>
                        <a:t>の業務の責任者・リーダーを担当しており、今後のロボット等の導入（実装）検討を主導する者である。</a:t>
                      </a:r>
                      <a:endParaRPr kumimoji="1" lang="en-US" altLang="ja-JP" sz="1400" dirty="0">
                        <a:solidFill>
                          <a:srgbClr val="FF0000"/>
                        </a:solidFill>
                      </a:endParaRPr>
                    </a:p>
                  </a:txBody>
                  <a:tcPr/>
                </a:tc>
                <a:extLst>
                  <a:ext uri="{0D108BD9-81ED-4DB2-BD59-A6C34878D82A}">
                    <a16:rowId xmlns:a16="http://schemas.microsoft.com/office/drawing/2014/main" val="2263883458"/>
                  </a:ext>
                </a:extLst>
              </a:tr>
            </a:tbl>
          </a:graphicData>
        </a:graphic>
      </p:graphicFrame>
      <p:sp>
        <p:nvSpPr>
          <p:cNvPr id="19" name="正方形/長方形 18">
            <a:extLst>
              <a:ext uri="{FF2B5EF4-FFF2-40B4-BE49-F238E27FC236}">
                <a16:creationId xmlns:a16="http://schemas.microsoft.com/office/drawing/2014/main" id="{9C00A340-B757-4C59-95C8-35435A0DA591}"/>
              </a:ext>
            </a:extLst>
          </p:cNvPr>
          <p:cNvSpPr/>
          <p:nvPr/>
        </p:nvSpPr>
        <p:spPr bwMode="auto">
          <a:xfrm>
            <a:off x="3708399" y="5384380"/>
            <a:ext cx="5552104" cy="11627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400" b="0" i="0" u="none" strike="noStrike" cap="none" normalizeH="0" baseline="0" dirty="0">
                <a:ln>
                  <a:noFill/>
                </a:ln>
                <a:solidFill>
                  <a:srgbClr val="FF0000"/>
                </a:solidFill>
                <a:effectLst/>
                <a:latin typeface="Arial" panose="020B0604020202020204" pitchFamily="34" charset="0"/>
                <a:ea typeface="ＭＳ Ｐゴシック" panose="020B0600070205080204" pitchFamily="50" charset="-128"/>
              </a:rPr>
              <a:t>本事業では△△を担当</a:t>
            </a:r>
            <a:br>
              <a:rPr lang="en-US" altLang="ja-JP" sz="1400" dirty="0">
                <a:solidFill>
                  <a:srgbClr val="FF0000"/>
                </a:solidFill>
                <a:latin typeface="Arial" panose="020B0604020202020204" pitchFamily="34" charset="0"/>
                <a:ea typeface="ＭＳ Ｐゴシック" panose="020B0600070205080204" pitchFamily="50" charset="-128"/>
              </a:rPr>
            </a:br>
            <a:r>
              <a:rPr lang="en-US" altLang="ja-JP" sz="1400" dirty="0">
                <a:solidFill>
                  <a:srgbClr val="FF0000"/>
                </a:solidFill>
                <a:latin typeface="Arial" panose="020B0604020202020204" pitchFamily="34" charset="0"/>
                <a:ea typeface="ＭＳ Ｐゴシック" panose="020B0600070205080204" pitchFamily="50" charset="-128"/>
              </a:rPr>
              <a:t>XXXX</a:t>
            </a:r>
            <a:r>
              <a:rPr lang="ja-JP" altLang="en-US" sz="1400" dirty="0">
                <a:solidFill>
                  <a:srgbClr val="FF0000"/>
                </a:solidFill>
                <a:latin typeface="Arial" panose="020B0604020202020204" pitchFamily="34" charset="0"/>
                <a:ea typeface="ＭＳ Ｐゴシック" panose="020B0600070205080204" pitchFamily="50" charset="-128"/>
              </a:rPr>
              <a:t>　担当</a:t>
            </a:r>
            <a:endParaRPr lang="en-US" altLang="ja-JP" sz="1400" dirty="0">
              <a:solidFill>
                <a:srgbClr val="FF0000"/>
              </a:solidFill>
              <a:latin typeface="Arial" panose="020B0604020202020204" pitchFamily="34" charset="0"/>
              <a:ea typeface="ＭＳ Ｐゴシック" panose="020B0600070205080204" pitchFamily="50" charset="-128"/>
            </a:endParaRPr>
          </a:p>
          <a:p>
            <a:pPr algn="l"/>
            <a:r>
              <a:rPr lang="ja-JP" altLang="en-US" sz="1400" dirty="0">
                <a:solidFill>
                  <a:srgbClr val="FF0000"/>
                </a:solidFill>
                <a:latin typeface="Arial" panose="020B0604020202020204" pitchFamily="34" charset="0"/>
                <a:ea typeface="ＭＳ Ｐゴシック" panose="020B0600070205080204" pitchFamily="50" charset="-128"/>
              </a:rPr>
              <a:t>＜役割＞実証にあたり、事前に利用者への周知を企画・実施</a:t>
            </a:r>
            <a:endParaRPr lang="en-US" altLang="ja-JP" sz="1400" dirty="0">
              <a:solidFill>
                <a:srgbClr val="FF0000"/>
              </a:solidFill>
              <a:latin typeface="Arial" panose="020B0604020202020204" pitchFamily="34" charset="0"/>
              <a:ea typeface="ＭＳ Ｐゴシック" panose="020B0600070205080204" pitchFamily="50" charset="-128"/>
            </a:endParaRPr>
          </a:p>
        </p:txBody>
      </p:sp>
      <p:cxnSp>
        <p:nvCxnSpPr>
          <p:cNvPr id="21" name="直線コネクタ 20">
            <a:extLst>
              <a:ext uri="{FF2B5EF4-FFF2-40B4-BE49-F238E27FC236}">
                <a16:creationId xmlns:a16="http://schemas.microsoft.com/office/drawing/2014/main" id="{B73451A1-AC8A-4DAD-A244-BC2411EE46DF}"/>
              </a:ext>
            </a:extLst>
          </p:cNvPr>
          <p:cNvCxnSpPr>
            <a:cxnSpLocks/>
            <a:stCxn id="10" idx="3"/>
            <a:endCxn id="12" idx="1"/>
          </p:cNvCxnSpPr>
          <p:nvPr/>
        </p:nvCxnSpPr>
        <p:spPr bwMode="auto">
          <a:xfrm>
            <a:off x="2833312" y="3354109"/>
            <a:ext cx="875087" cy="378"/>
          </a:xfrm>
          <a:prstGeom prst="line">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17" name="コネクタ: カギ線 16">
            <a:extLst>
              <a:ext uri="{FF2B5EF4-FFF2-40B4-BE49-F238E27FC236}">
                <a16:creationId xmlns:a16="http://schemas.microsoft.com/office/drawing/2014/main" id="{CA7D9B2B-D670-458A-9FB3-799934027399}"/>
              </a:ext>
            </a:extLst>
          </p:cNvPr>
          <p:cNvCxnSpPr>
            <a:stCxn id="10" idx="3"/>
            <a:endCxn id="11" idx="1"/>
          </p:cNvCxnSpPr>
          <p:nvPr/>
        </p:nvCxnSpPr>
        <p:spPr bwMode="auto">
          <a:xfrm>
            <a:off x="2833312" y="3354109"/>
            <a:ext cx="875087" cy="1266785"/>
          </a:xfrm>
          <a:prstGeom prst="bentConnector3">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20" name="コネクタ: カギ線 19">
            <a:extLst>
              <a:ext uri="{FF2B5EF4-FFF2-40B4-BE49-F238E27FC236}">
                <a16:creationId xmlns:a16="http://schemas.microsoft.com/office/drawing/2014/main" id="{654A4621-2E53-4635-98F9-088F367D5502}"/>
              </a:ext>
            </a:extLst>
          </p:cNvPr>
          <p:cNvCxnSpPr>
            <a:stCxn id="10" idx="3"/>
            <a:endCxn id="19" idx="1"/>
          </p:cNvCxnSpPr>
          <p:nvPr/>
        </p:nvCxnSpPr>
        <p:spPr bwMode="auto">
          <a:xfrm>
            <a:off x="2833312" y="3354109"/>
            <a:ext cx="875087" cy="2611642"/>
          </a:xfrm>
          <a:prstGeom prst="bentConnector3">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527859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pPr>
              <a:tabLst>
                <a:tab pos="1706563" algn="l"/>
              </a:tabLst>
            </a:pPr>
            <a:r>
              <a:rPr lang="en-US" altLang="ja-JP" dirty="0"/>
              <a:t>6</a:t>
            </a:r>
            <a:r>
              <a:rPr lang="ja-JP" altLang="en-US" dirty="0"/>
              <a:t>　概算経費</a:t>
            </a:r>
            <a:endParaRPr kumimoji="1" lang="ja-JP" altLang="en-US" dirty="0"/>
          </a:p>
        </p:txBody>
      </p:sp>
      <p:graphicFrame>
        <p:nvGraphicFramePr>
          <p:cNvPr id="4" name="表 4">
            <a:extLst>
              <a:ext uri="{FF2B5EF4-FFF2-40B4-BE49-F238E27FC236}">
                <a16:creationId xmlns:a16="http://schemas.microsoft.com/office/drawing/2014/main" id="{B453CD59-E732-4C93-8685-37D014898C25}"/>
              </a:ext>
            </a:extLst>
          </p:cNvPr>
          <p:cNvGraphicFramePr>
            <a:graphicFrameLocks noGrp="1"/>
          </p:cNvGraphicFramePr>
          <p:nvPr/>
        </p:nvGraphicFramePr>
        <p:xfrm>
          <a:off x="2584825" y="2607982"/>
          <a:ext cx="4298952" cy="1772073"/>
        </p:xfrm>
        <a:graphic>
          <a:graphicData uri="http://schemas.openxmlformats.org/drawingml/2006/table">
            <a:tbl>
              <a:tblPr firstCol="1">
                <a:tableStyleId>{21E4AEA4-8DFA-4A89-87EB-49C32662AFE0}</a:tableStyleId>
              </a:tblPr>
              <a:tblGrid>
                <a:gridCol w="1927922">
                  <a:extLst>
                    <a:ext uri="{9D8B030D-6E8A-4147-A177-3AD203B41FA5}">
                      <a16:colId xmlns:a16="http://schemas.microsoft.com/office/drawing/2014/main" val="2089300256"/>
                    </a:ext>
                  </a:extLst>
                </a:gridCol>
                <a:gridCol w="1793178">
                  <a:extLst>
                    <a:ext uri="{9D8B030D-6E8A-4147-A177-3AD203B41FA5}">
                      <a16:colId xmlns:a16="http://schemas.microsoft.com/office/drawing/2014/main" val="879660576"/>
                    </a:ext>
                  </a:extLst>
                </a:gridCol>
                <a:gridCol w="577852">
                  <a:extLst>
                    <a:ext uri="{9D8B030D-6E8A-4147-A177-3AD203B41FA5}">
                      <a16:colId xmlns:a16="http://schemas.microsoft.com/office/drawing/2014/main" val="1279045689"/>
                    </a:ext>
                  </a:extLst>
                </a:gridCol>
              </a:tblGrid>
              <a:tr h="590691">
                <a:tc>
                  <a:txBody>
                    <a:bodyPr/>
                    <a:lstStyle/>
                    <a:p>
                      <a:r>
                        <a:rPr kumimoji="1" lang="ja-JP" altLang="en-US" sz="1200" dirty="0"/>
                        <a:t>実証機器レンタル費</a:t>
                      </a:r>
                      <a:endParaRPr kumimoji="1" lang="en-US" altLang="ja-JP" sz="1200" dirty="0"/>
                    </a:p>
                    <a:p>
                      <a:r>
                        <a:rPr kumimoji="1" lang="ja-JP" altLang="en-US" sz="1200" dirty="0"/>
                        <a:t>（税込）</a:t>
                      </a:r>
                    </a:p>
                  </a:txBody>
                  <a:tcPr anchor="ctr"/>
                </a:tc>
                <a:tc>
                  <a:txBody>
                    <a:bodyPr/>
                    <a:lstStyle/>
                    <a:p>
                      <a:endParaRPr kumimoji="1" lang="ja-JP" altLang="en-US" sz="1200" dirty="0"/>
                    </a:p>
                  </a:txBody>
                  <a:tcPr anchor="ctr"/>
                </a:tc>
                <a:tc>
                  <a:txBody>
                    <a:bodyPr/>
                    <a:lstStyle/>
                    <a:p>
                      <a:r>
                        <a:rPr kumimoji="1" lang="ja-JP" altLang="en-US" sz="1200" dirty="0"/>
                        <a:t>万円</a:t>
                      </a:r>
                    </a:p>
                  </a:txBody>
                  <a:tcPr anchor="ctr"/>
                </a:tc>
                <a:extLst>
                  <a:ext uri="{0D108BD9-81ED-4DB2-BD59-A6C34878D82A}">
                    <a16:rowId xmlns:a16="http://schemas.microsoft.com/office/drawing/2014/main" val="3989103453"/>
                  </a:ext>
                </a:extLst>
              </a:tr>
              <a:tr h="590691">
                <a:tc>
                  <a:txBody>
                    <a:bodyPr/>
                    <a:lstStyle/>
                    <a:p>
                      <a:r>
                        <a:rPr kumimoji="1" lang="ja-JP" altLang="en-US" sz="1200" dirty="0"/>
                        <a:t>人件費（税込）</a:t>
                      </a:r>
                      <a:endParaRPr kumimoji="1" lang="en-US" altLang="ja-JP" sz="1200" dirty="0"/>
                    </a:p>
                    <a:p>
                      <a:endParaRPr kumimoji="1" lang="ja-JP" altLang="en-US" sz="1200" dirty="0"/>
                    </a:p>
                  </a:txBody>
                  <a:tcPr anchor="ctr"/>
                </a:tc>
                <a:tc>
                  <a:txBody>
                    <a:bodyPr/>
                    <a:lstStyle/>
                    <a:p>
                      <a:endParaRPr kumimoji="1" lang="ja-JP" altLang="en-US" sz="1200" dirty="0"/>
                    </a:p>
                  </a:txBody>
                  <a:tcPr anchor="ctr"/>
                </a:tc>
                <a:tc>
                  <a:txBody>
                    <a:bodyPr/>
                    <a:lstStyle/>
                    <a:p>
                      <a:r>
                        <a:rPr kumimoji="1" lang="ja-JP" altLang="en-US" sz="1200" dirty="0"/>
                        <a:t>万円</a:t>
                      </a:r>
                    </a:p>
                  </a:txBody>
                  <a:tcPr anchor="ctr"/>
                </a:tc>
                <a:extLst>
                  <a:ext uri="{0D108BD9-81ED-4DB2-BD59-A6C34878D82A}">
                    <a16:rowId xmlns:a16="http://schemas.microsoft.com/office/drawing/2014/main" val="2071830709"/>
                  </a:ext>
                </a:extLst>
              </a:tr>
              <a:tr h="590691">
                <a:tc>
                  <a:txBody>
                    <a:bodyPr/>
                    <a:lstStyle/>
                    <a:p>
                      <a:r>
                        <a:rPr kumimoji="1" lang="ja-JP" altLang="en-US" sz="1200" dirty="0"/>
                        <a:t>総額（税込）</a:t>
                      </a:r>
                    </a:p>
                  </a:txBody>
                  <a:tcPr anchor="ctr"/>
                </a:tc>
                <a:tc>
                  <a:txBody>
                    <a:bodyPr/>
                    <a:lstStyle/>
                    <a:p>
                      <a:endParaRPr kumimoji="1" lang="ja-JP" altLang="en-US" sz="12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万円</a:t>
                      </a:r>
                    </a:p>
                  </a:txBody>
                  <a:tcPr anchor="ctr"/>
                </a:tc>
                <a:extLst>
                  <a:ext uri="{0D108BD9-81ED-4DB2-BD59-A6C34878D82A}">
                    <a16:rowId xmlns:a16="http://schemas.microsoft.com/office/drawing/2014/main" val="1916787162"/>
                  </a:ext>
                </a:extLst>
              </a:tr>
            </a:tbl>
          </a:graphicData>
        </a:graphic>
      </p:graphicFrame>
      <p:sp>
        <p:nvSpPr>
          <p:cNvPr id="5" name="Rectangle 3">
            <a:extLst>
              <a:ext uri="{FF2B5EF4-FFF2-40B4-BE49-F238E27FC236}">
                <a16:creationId xmlns:a16="http://schemas.microsoft.com/office/drawing/2014/main" id="{F8CBFE01-7746-4301-831D-9DD503E58907}"/>
              </a:ext>
            </a:extLst>
          </p:cNvPr>
          <p:cNvSpPr txBox="1">
            <a:spLocks noChangeArrowheads="1"/>
          </p:cNvSpPr>
          <p:nvPr/>
        </p:nvSpPr>
        <p:spPr bwMode="auto">
          <a:xfrm>
            <a:off x="406401" y="1263036"/>
            <a:ext cx="9061450" cy="71974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spcAft>
                <a:spcPts val="600"/>
              </a:spcAft>
              <a:buClr>
                <a:srgbClr val="5A5A5A"/>
              </a:buClr>
              <a:buSzPct val="100000"/>
              <a:buFont typeface="Wingdings" pitchFamily="2" charset="2"/>
              <a:buNone/>
            </a:pPr>
            <a:r>
              <a:rPr lang="ja-JP" altLang="en-US" sz="1200" b="1" kern="0" dirty="0">
                <a:solidFill>
                  <a:schemeClr val="tx1"/>
                </a:solidFill>
              </a:rPr>
              <a:t>本事業に要する概算経費を記載してください。</a:t>
            </a:r>
            <a:endParaRPr lang="en-US" altLang="ja-JP" sz="1200" b="1" kern="0" dirty="0">
              <a:solidFill>
                <a:schemeClr val="tx1"/>
              </a:solidFill>
            </a:endParaRPr>
          </a:p>
          <a:p>
            <a:pPr marL="0" indent="0" eaLnBrk="1" hangingPunct="1">
              <a:spcBef>
                <a:spcPct val="0"/>
              </a:spcBef>
              <a:buClr>
                <a:srgbClr val="5A5A5A"/>
              </a:buClr>
              <a:buSzPct val="100000"/>
              <a:buFont typeface="Wingdings" pitchFamily="2" charset="2"/>
              <a:buNone/>
            </a:pPr>
            <a:r>
              <a:rPr lang="ja-JP" altLang="en-US" sz="1200" b="1" kern="0" dirty="0">
                <a:solidFill>
                  <a:schemeClr val="tx1"/>
                </a:solidFill>
              </a:rPr>
              <a:t>　</a:t>
            </a:r>
            <a:r>
              <a:rPr lang="en-US" altLang="ja-JP" sz="1200" b="1" kern="0" dirty="0">
                <a:solidFill>
                  <a:schemeClr val="tx1"/>
                </a:solidFill>
              </a:rPr>
              <a:t>※ </a:t>
            </a:r>
            <a:r>
              <a:rPr lang="ja-JP" altLang="en-US" sz="1200" b="1" kern="0" dirty="0">
                <a:solidFill>
                  <a:schemeClr val="tx1"/>
                </a:solidFill>
              </a:rPr>
              <a:t>経費支援の上限額を超えた部分は応募者の負担となります。なお、予算状況や応募者の提案内容により上限額を下回る交付決定となる場合があります。</a:t>
            </a:r>
            <a:endParaRPr lang="en-US" altLang="ja-JP" sz="1200" b="1" kern="0" dirty="0">
              <a:solidFill>
                <a:schemeClr val="tx1"/>
              </a:solidFill>
            </a:endParaRPr>
          </a:p>
        </p:txBody>
      </p:sp>
    </p:spTree>
    <p:extLst>
      <p:ext uri="{BB962C8B-B14F-4D97-AF65-F5344CB8AC3E}">
        <p14:creationId xmlns:p14="http://schemas.microsoft.com/office/powerpoint/2010/main" val="3676647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pPr>
              <a:tabLst>
                <a:tab pos="1706563" algn="l"/>
              </a:tabLst>
            </a:pPr>
            <a:r>
              <a:rPr lang="en-US" altLang="ja-JP" dirty="0"/>
              <a:t>7</a:t>
            </a:r>
            <a:r>
              <a:rPr lang="ja-JP" altLang="en-US" dirty="0"/>
              <a:t>　</a:t>
            </a:r>
            <a:r>
              <a:rPr kumimoji="1" lang="ja-JP" altLang="en-US" dirty="0"/>
              <a:t>介護ロボット等の活用状況</a:t>
            </a:r>
            <a:r>
              <a:rPr kumimoji="1" lang="ja-JP" altLang="en-US" dirty="0">
                <a:solidFill>
                  <a:schemeClr val="tx1"/>
                </a:solidFill>
              </a:rPr>
              <a:t>、</a:t>
            </a:r>
            <a:r>
              <a:rPr lang="ja-JP" altLang="en-US" dirty="0">
                <a:solidFill>
                  <a:schemeClr val="tx1"/>
                </a:solidFill>
              </a:rPr>
              <a:t>実証</a:t>
            </a:r>
            <a:r>
              <a:rPr lang="ja-JP" altLang="en-US" dirty="0"/>
              <a:t>の</a:t>
            </a:r>
            <a:r>
              <a:rPr kumimoji="1" lang="ja-JP" altLang="en-US" dirty="0"/>
              <a:t>実施環境等</a:t>
            </a:r>
          </a:p>
        </p:txBody>
      </p:sp>
      <p:graphicFrame>
        <p:nvGraphicFramePr>
          <p:cNvPr id="3" name="表 2">
            <a:extLst>
              <a:ext uri="{FF2B5EF4-FFF2-40B4-BE49-F238E27FC236}">
                <a16:creationId xmlns:a16="http://schemas.microsoft.com/office/drawing/2014/main" id="{0F9764CD-30D4-14F3-2CD5-AA451FA4F093}"/>
              </a:ext>
            </a:extLst>
          </p:cNvPr>
          <p:cNvGraphicFramePr>
            <a:graphicFrameLocks noGrp="1"/>
          </p:cNvGraphicFramePr>
          <p:nvPr/>
        </p:nvGraphicFramePr>
        <p:xfrm>
          <a:off x="406401" y="1421926"/>
          <a:ext cx="8889999" cy="4969044"/>
        </p:xfrm>
        <a:graphic>
          <a:graphicData uri="http://schemas.openxmlformats.org/drawingml/2006/table">
            <a:tbl>
              <a:tblPr firstCol="1">
                <a:tableStyleId>{21E4AEA4-8DFA-4A89-87EB-49C32662AFE0}</a:tableStyleId>
              </a:tblPr>
              <a:tblGrid>
                <a:gridCol w="1199443">
                  <a:extLst>
                    <a:ext uri="{9D8B030D-6E8A-4147-A177-3AD203B41FA5}">
                      <a16:colId xmlns:a16="http://schemas.microsoft.com/office/drawing/2014/main" val="389080856"/>
                    </a:ext>
                  </a:extLst>
                </a:gridCol>
                <a:gridCol w="1063185">
                  <a:extLst>
                    <a:ext uri="{9D8B030D-6E8A-4147-A177-3AD203B41FA5}">
                      <a16:colId xmlns:a16="http://schemas.microsoft.com/office/drawing/2014/main" val="1447766476"/>
                    </a:ext>
                  </a:extLst>
                </a:gridCol>
                <a:gridCol w="6627371">
                  <a:extLst>
                    <a:ext uri="{9D8B030D-6E8A-4147-A177-3AD203B41FA5}">
                      <a16:colId xmlns:a16="http://schemas.microsoft.com/office/drawing/2014/main" val="2292107644"/>
                    </a:ext>
                  </a:extLst>
                </a:gridCol>
              </a:tblGrid>
              <a:tr h="517609">
                <a:tc rowSpan="3">
                  <a:txBody>
                    <a:bodyPr/>
                    <a:lstStyle/>
                    <a:p>
                      <a:r>
                        <a:rPr kumimoji="1" lang="ja-JP" altLang="en-US" sz="1200" strike="noStrike" baseline="0" dirty="0"/>
                        <a:t>（</a:t>
                      </a:r>
                      <a:r>
                        <a:rPr kumimoji="1" lang="ja-JP" altLang="en-US" sz="1200" b="1" strike="noStrike" baseline="0" dirty="0">
                          <a:solidFill>
                            <a:schemeClr val="bg1"/>
                          </a:solidFill>
                        </a:rPr>
                        <a:t>現在活用中</a:t>
                      </a:r>
                      <a:r>
                        <a:rPr kumimoji="1" lang="ja-JP" altLang="en-US" sz="1200" strike="noStrike" baseline="0" dirty="0"/>
                        <a:t>の介護ロボット等がある場合）</a:t>
                      </a:r>
                      <a:endParaRPr kumimoji="1" lang="en-US" altLang="ja-JP" sz="1200" strike="noStrike" baseline="0" dirty="0"/>
                    </a:p>
                    <a:p>
                      <a:r>
                        <a:rPr kumimoji="1" lang="ja-JP" altLang="en-US" sz="1200" strike="noStrike" baseline="0" dirty="0"/>
                        <a:t>介護ロボット等の活用状況</a:t>
                      </a:r>
                      <a:endParaRPr kumimoji="1" lang="en-US" altLang="ja-JP" sz="1200" strike="noStrike" baseline="0" dirty="0"/>
                    </a:p>
                    <a:p>
                      <a:r>
                        <a:rPr kumimoji="1" lang="en-US" altLang="ja-JP" sz="1200" u="sng" strike="noStrike" baseline="0" dirty="0"/>
                        <a:t>※</a:t>
                      </a:r>
                      <a:r>
                        <a:rPr kumimoji="1" lang="ja-JP" altLang="en-US" sz="1200" u="sng" strike="noStrike" baseline="0" dirty="0"/>
                        <a:t>業務支援システムを含む</a:t>
                      </a:r>
                    </a:p>
                  </a:txBody>
                  <a:tcPr/>
                </a:tc>
                <a:tc>
                  <a:txBody>
                    <a:bodyPr/>
                    <a:lstStyle/>
                    <a:p>
                      <a:pPr marL="0" algn="l" defTabSz="914400" rtl="0" eaLnBrk="1" latinLnBrk="0" hangingPunct="1"/>
                      <a:r>
                        <a:rPr kumimoji="1" lang="ja-JP" altLang="en-US" sz="1200" b="1" strike="noStrike" kern="1200" baseline="0" dirty="0">
                          <a:solidFill>
                            <a:schemeClr val="lt1"/>
                          </a:solidFill>
                          <a:latin typeface="+mn-lt"/>
                          <a:ea typeface="+mn-ea"/>
                          <a:cs typeface="+mn-cs"/>
                        </a:rPr>
                        <a:t>機器名（メーカー名）</a:t>
                      </a:r>
                    </a:p>
                  </a:txBody>
                  <a:tcPr>
                    <a:solidFill>
                      <a:schemeClr val="accent2"/>
                    </a:solidFill>
                  </a:tcPr>
                </a:tc>
                <a:tc>
                  <a:txBody>
                    <a:bodyPr/>
                    <a:lstStyle/>
                    <a:p>
                      <a:r>
                        <a:rPr kumimoji="1" lang="ja-JP" altLang="en-US" sz="1200" strike="noStrike" baseline="0" dirty="0">
                          <a:solidFill>
                            <a:srgbClr val="FF0000"/>
                          </a:solidFill>
                        </a:rPr>
                        <a:t>（記入例）腰補助用マッスルスーツ（イノフィス）</a:t>
                      </a:r>
                      <a:endParaRPr kumimoji="1" lang="en-US" altLang="ja-JP" sz="1200" strike="noStrike" baseline="0" dirty="0">
                        <a:solidFill>
                          <a:srgbClr val="FF0000"/>
                        </a:solidFill>
                      </a:endParaRPr>
                    </a:p>
                    <a:p>
                      <a:pPr marL="171450" indent="-171450">
                        <a:buFont typeface="Arial" panose="020B0604020202020204" pitchFamily="34" charset="0"/>
                        <a:buChar char="•"/>
                      </a:pPr>
                      <a:r>
                        <a:rPr kumimoji="1" lang="en-US" altLang="ja-JP" sz="1200" strike="noStrike" baseline="0" dirty="0"/>
                        <a:t>XXX</a:t>
                      </a:r>
                      <a:endParaRPr kumimoji="1" lang="ja-JP" altLang="en-US" sz="1200" strike="noStrike" baseline="0" dirty="0"/>
                    </a:p>
                  </a:txBody>
                  <a:tcPr/>
                </a:tc>
                <a:extLst>
                  <a:ext uri="{0D108BD9-81ED-4DB2-BD59-A6C34878D82A}">
                    <a16:rowId xmlns:a16="http://schemas.microsoft.com/office/drawing/2014/main" val="245908089"/>
                  </a:ext>
                </a:extLst>
              </a:tr>
              <a:tr h="517609">
                <a:tc vMerge="1">
                  <a:txBody>
                    <a:bodyPr/>
                    <a:lstStyle/>
                    <a:p>
                      <a:endParaRPr kumimoji="1" lang="ja-JP" altLang="en-US"/>
                    </a:p>
                  </a:txBody>
                  <a:tcPr/>
                </a:tc>
                <a:tc>
                  <a:txBody>
                    <a:bodyPr/>
                    <a:lstStyle/>
                    <a:p>
                      <a:pPr marL="0" algn="l" defTabSz="914400" rtl="0" eaLnBrk="1" latinLnBrk="0" hangingPunct="1"/>
                      <a:r>
                        <a:rPr kumimoji="1" lang="ja-JP" altLang="en-US" sz="1200" b="1" strike="noStrike" kern="1200" baseline="0" dirty="0">
                          <a:solidFill>
                            <a:schemeClr val="lt1"/>
                          </a:solidFill>
                          <a:latin typeface="+mn-lt"/>
                          <a:ea typeface="+mn-ea"/>
                          <a:cs typeface="+mn-cs"/>
                        </a:rPr>
                        <a:t>活用状況・活用頻度</a:t>
                      </a:r>
                    </a:p>
                  </a:txBody>
                  <a:tcPr>
                    <a:solidFill>
                      <a:schemeClr val="accent2"/>
                    </a:solidFill>
                  </a:tcPr>
                </a:tc>
                <a:tc>
                  <a:txBody>
                    <a:bodyPr/>
                    <a:lstStyle/>
                    <a:p>
                      <a:pPr marL="0" indent="0">
                        <a:buFont typeface="Arial" panose="020B0604020202020204" pitchFamily="34" charset="0"/>
                        <a:buNone/>
                      </a:pPr>
                      <a:r>
                        <a:rPr kumimoji="1" lang="ja-JP" altLang="en-US" sz="1200" strike="noStrike" baseline="0" dirty="0">
                          <a:solidFill>
                            <a:srgbClr val="FF0000"/>
                          </a:solidFill>
                        </a:rPr>
                        <a:t>（記入例）利用者の移乗時に装着して、１日１回程度の使用</a:t>
                      </a:r>
                      <a:endParaRPr kumimoji="1" lang="en-US" altLang="ja-JP" sz="1200" strike="noStrike" baseline="0" dirty="0">
                        <a:solidFill>
                          <a:srgbClr val="FF0000"/>
                        </a:solidFill>
                      </a:endParaRPr>
                    </a:p>
                    <a:p>
                      <a:pPr marL="171450" indent="-171450">
                        <a:buFont typeface="Arial" panose="020B0604020202020204" pitchFamily="34" charset="0"/>
                        <a:buChar char="•"/>
                      </a:pPr>
                      <a:r>
                        <a:rPr kumimoji="1" lang="en-US" altLang="ja-JP" sz="1200" strike="noStrike" baseline="0" dirty="0"/>
                        <a:t>XXX</a:t>
                      </a:r>
                      <a:endParaRPr kumimoji="1" lang="ja-JP" altLang="en-US" sz="1200" strike="noStrike" baseline="0" dirty="0"/>
                    </a:p>
                  </a:txBody>
                  <a:tcPr/>
                </a:tc>
                <a:extLst>
                  <a:ext uri="{0D108BD9-81ED-4DB2-BD59-A6C34878D82A}">
                    <a16:rowId xmlns:a16="http://schemas.microsoft.com/office/drawing/2014/main" val="858155962"/>
                  </a:ext>
                </a:extLst>
              </a:tr>
              <a:tr h="517609">
                <a:tc vMerge="1">
                  <a:txBody>
                    <a:bodyPr/>
                    <a:lstStyle/>
                    <a:p>
                      <a:endParaRPr kumimoji="1" lang="ja-JP" altLang="en-US" sz="1200" dirty="0"/>
                    </a:p>
                  </a:txBody>
                  <a:tcPr/>
                </a:tc>
                <a:tc>
                  <a:txBody>
                    <a:bodyPr/>
                    <a:lstStyle/>
                    <a:p>
                      <a:r>
                        <a:rPr kumimoji="1" lang="ja-JP" altLang="en-US" sz="1200" b="1" strike="noStrike" kern="1200" baseline="0" dirty="0">
                          <a:solidFill>
                            <a:schemeClr val="lt1"/>
                          </a:solidFill>
                          <a:latin typeface="+mn-lt"/>
                          <a:ea typeface="+mn-ea"/>
                          <a:cs typeface="+mn-cs"/>
                        </a:rPr>
                        <a:t>活用に係る課題</a:t>
                      </a:r>
                      <a:endParaRPr kumimoji="1" lang="ja-JP" altLang="en-US" strike="noStrike" baseline="0" dirty="0"/>
                    </a:p>
                  </a:txBody>
                  <a:tcPr>
                    <a:solidFill>
                      <a:schemeClr val="accent2"/>
                    </a:solidFill>
                  </a:tcPr>
                </a:tc>
                <a:tc>
                  <a:txBody>
                    <a:bodyPr/>
                    <a:lstStyle/>
                    <a:p>
                      <a:r>
                        <a:rPr kumimoji="1" lang="ja-JP" altLang="en-US" sz="1200" strike="noStrike" baseline="0" dirty="0">
                          <a:solidFill>
                            <a:srgbClr val="FF0000"/>
                          </a:solidFill>
                        </a:rPr>
                        <a:t>（記入例）装着に時間と手間がかかり、現場スタッフが使いたがらない</a:t>
                      </a:r>
                      <a:endParaRPr kumimoji="1" lang="en-US" altLang="ja-JP" sz="1200" strike="noStrike" baseline="0" dirty="0">
                        <a:solidFill>
                          <a:srgbClr val="FF0000"/>
                        </a:solidFill>
                      </a:endParaRPr>
                    </a:p>
                    <a:p>
                      <a:pPr marL="171450" indent="-171450">
                        <a:buFont typeface="Arial" panose="020B0604020202020204" pitchFamily="34" charset="0"/>
                        <a:buChar char="•"/>
                      </a:pPr>
                      <a:r>
                        <a:rPr kumimoji="1" lang="en-US" altLang="ja-JP" sz="1200" strike="noStrike" baseline="0" dirty="0"/>
                        <a:t>XXX</a:t>
                      </a:r>
                      <a:endParaRPr kumimoji="1" lang="ja-JP" altLang="en-US" sz="1200" strike="noStrike" baseline="0" dirty="0"/>
                    </a:p>
                  </a:txBody>
                  <a:tcPr/>
                </a:tc>
                <a:extLst>
                  <a:ext uri="{0D108BD9-81ED-4DB2-BD59-A6C34878D82A}">
                    <a16:rowId xmlns:a16="http://schemas.microsoft.com/office/drawing/2014/main" val="3794272216"/>
                  </a:ext>
                </a:extLst>
              </a:tr>
              <a:tr h="517609">
                <a:tc rowSpan="4">
                  <a:txBody>
                    <a:bodyPr/>
                    <a:lstStyle/>
                    <a:p>
                      <a:r>
                        <a:rPr kumimoji="1" lang="ja-JP" altLang="en-US" sz="1200" dirty="0"/>
                        <a:t>介護ロボット等の設置・活用場所のイメージ</a:t>
                      </a:r>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設置場所</a:t>
                      </a:r>
                    </a:p>
                  </a:txBody>
                  <a:tcPr>
                    <a:solidFill>
                      <a:schemeClr val="accent2"/>
                    </a:solidFill>
                  </a:tcPr>
                </a:tc>
                <a:tc>
                  <a:txBody>
                    <a:bodyPr/>
                    <a:lstStyle/>
                    <a:p>
                      <a:r>
                        <a:rPr kumimoji="1" lang="ja-JP" altLang="en-US" sz="1200" dirty="0">
                          <a:solidFill>
                            <a:srgbClr val="FF0000"/>
                          </a:solidFill>
                        </a:rPr>
                        <a:t>（記入例）浴室に設置する</a:t>
                      </a:r>
                      <a:endParaRPr kumimoji="1" lang="en-US" altLang="ja-JP" sz="1200" dirty="0">
                        <a:solidFill>
                          <a:srgbClr val="FF0000"/>
                        </a:solidFill>
                      </a:endParaRPr>
                    </a:p>
                    <a:p>
                      <a:pPr marL="171450" indent="-171450">
                        <a:buFont typeface="Arial" panose="020B0604020202020204" pitchFamily="34" charset="0"/>
                        <a:buChar char="•"/>
                      </a:pPr>
                      <a:r>
                        <a:rPr kumimoji="1" lang="en-US" altLang="ja-JP" sz="1200" dirty="0"/>
                        <a:t>XXX</a:t>
                      </a:r>
                    </a:p>
                  </a:txBody>
                  <a:tcPr/>
                </a:tc>
                <a:extLst>
                  <a:ext uri="{0D108BD9-81ED-4DB2-BD59-A6C34878D82A}">
                    <a16:rowId xmlns:a16="http://schemas.microsoft.com/office/drawing/2014/main" val="1425222370"/>
                  </a:ext>
                </a:extLst>
              </a:tr>
              <a:tr h="931695">
                <a:tc vMerge="1">
                  <a:txBody>
                    <a:bodyPr/>
                    <a:lstStyle/>
                    <a:p>
                      <a:endParaRPr kumimoji="1" lang="ja-JP" altLang="en-US"/>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（未使用時に保管が必要な場合）</a:t>
                      </a:r>
                      <a:endParaRPr kumimoji="1" lang="en-US" altLang="ja-JP" sz="1200" b="1" kern="1200" dirty="0">
                        <a:solidFill>
                          <a:schemeClr val="lt1"/>
                        </a:solidFill>
                        <a:latin typeface="+mn-lt"/>
                        <a:ea typeface="+mn-ea"/>
                        <a:cs typeface="+mn-cs"/>
                      </a:endParaRPr>
                    </a:p>
                    <a:p>
                      <a:pPr marL="0" algn="l" defTabSz="914400" rtl="0" eaLnBrk="1" latinLnBrk="0" hangingPunct="1"/>
                      <a:r>
                        <a:rPr kumimoji="1" lang="ja-JP" altLang="en-US" sz="1200" b="1" kern="1200" dirty="0">
                          <a:solidFill>
                            <a:schemeClr val="lt1"/>
                          </a:solidFill>
                          <a:latin typeface="+mn-lt"/>
                          <a:ea typeface="+mn-ea"/>
                          <a:cs typeface="+mn-cs"/>
                        </a:rPr>
                        <a:t>保管場所</a:t>
                      </a:r>
                    </a:p>
                  </a:txBody>
                  <a:tcPr>
                    <a:solidFill>
                      <a:schemeClr val="accent2"/>
                    </a:solidFill>
                  </a:tcPr>
                </a:tc>
                <a:tc>
                  <a:txBody>
                    <a:bodyPr/>
                    <a:lstStyle/>
                    <a:p>
                      <a:pPr marL="0" indent="0">
                        <a:buFont typeface="Arial" panose="020B0604020202020204" pitchFamily="34" charset="0"/>
                        <a:buNone/>
                      </a:pPr>
                      <a:r>
                        <a:rPr kumimoji="1" lang="ja-JP" altLang="en-US" sz="1200" dirty="0">
                          <a:solidFill>
                            <a:srgbClr val="FF0000"/>
                          </a:solidFill>
                        </a:rPr>
                        <a:t>（記入例）○階奥にある事業所スタッフの休憩スペース</a:t>
                      </a:r>
                      <a:endParaRPr kumimoji="1" lang="en-US" altLang="ja-JP" sz="1200" dirty="0">
                        <a:solidFill>
                          <a:srgbClr val="FF0000"/>
                        </a:solidFill>
                      </a:endParaRPr>
                    </a:p>
                    <a:p>
                      <a:pPr marL="171450" indent="-171450">
                        <a:buFont typeface="Arial" panose="020B0604020202020204" pitchFamily="34" charset="0"/>
                        <a:buChar char="•"/>
                      </a:pPr>
                      <a:r>
                        <a:rPr kumimoji="1" lang="en-US" altLang="ja-JP" sz="1200" dirty="0"/>
                        <a:t>XXX</a:t>
                      </a:r>
                    </a:p>
                  </a:txBody>
                  <a:tcPr/>
                </a:tc>
                <a:extLst>
                  <a:ext uri="{0D108BD9-81ED-4DB2-BD59-A6C34878D82A}">
                    <a16:rowId xmlns:a16="http://schemas.microsoft.com/office/drawing/2014/main" val="2422430200"/>
                  </a:ext>
                </a:extLst>
              </a:tr>
              <a:tr h="517609">
                <a:tc vMerge="1">
                  <a:txBody>
                    <a:bodyPr/>
                    <a:lstStyle/>
                    <a:p>
                      <a:endParaRPr kumimoji="1" lang="ja-JP" altLang="en-US" sz="1200" dirty="0"/>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段差の有無</a:t>
                      </a:r>
                    </a:p>
                  </a:txBody>
                  <a:tcPr>
                    <a:solidFill>
                      <a:schemeClr val="accent2"/>
                    </a:solidFill>
                  </a:tcPr>
                </a:tc>
                <a:tc>
                  <a:txBody>
                    <a:bodyPr/>
                    <a:lstStyle/>
                    <a:p>
                      <a:pPr marL="623888" indent="-623888"/>
                      <a:r>
                        <a:rPr kumimoji="1" lang="ja-JP" altLang="en-US" sz="1200" dirty="0">
                          <a:solidFill>
                            <a:srgbClr val="FF0000"/>
                          </a:solidFill>
                        </a:rPr>
                        <a:t>（記入例）機器を活用したいエリアの床面に傾斜はないが、一部エリアに点字ブロックの設置あり</a:t>
                      </a:r>
                      <a:endParaRPr kumimoji="1" lang="en-US" altLang="ja-JP" sz="1200" dirty="0">
                        <a:solidFill>
                          <a:srgbClr val="FF0000"/>
                        </a:solidFill>
                      </a:endParaRPr>
                    </a:p>
                    <a:p>
                      <a:pPr marL="171450" indent="-171450">
                        <a:buFont typeface="Arial" panose="020B0604020202020204" pitchFamily="34" charset="0"/>
                        <a:buChar char="•"/>
                      </a:pPr>
                      <a:r>
                        <a:rPr kumimoji="1" lang="en-US" altLang="ja-JP" sz="1200" dirty="0"/>
                        <a:t>XXX</a:t>
                      </a:r>
                      <a:endParaRPr kumimoji="1" lang="ja-JP" altLang="en-US" sz="1200" dirty="0"/>
                    </a:p>
                  </a:txBody>
                  <a:tcPr/>
                </a:tc>
                <a:extLst>
                  <a:ext uri="{0D108BD9-81ED-4DB2-BD59-A6C34878D82A}">
                    <a16:rowId xmlns:a16="http://schemas.microsoft.com/office/drawing/2014/main" val="1190937483"/>
                  </a:ext>
                </a:extLst>
              </a:tr>
              <a:tr h="724652">
                <a:tc vMerge="1">
                  <a:txBody>
                    <a:bodyPr/>
                    <a:lstStyle/>
                    <a:p>
                      <a:endParaRPr kumimoji="1" lang="ja-JP" altLang="en-US" sz="1200" dirty="0"/>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通信環境</a:t>
                      </a:r>
                    </a:p>
                  </a:txBody>
                  <a:tcPr>
                    <a:solidFill>
                      <a:schemeClr val="accent2"/>
                    </a:solidFill>
                  </a:tcPr>
                </a:tc>
                <a:tc>
                  <a:txBody>
                    <a:bodyPr/>
                    <a:lstStyle/>
                    <a:p>
                      <a:r>
                        <a:rPr kumimoji="1" lang="ja-JP" altLang="en-US" sz="1200" dirty="0">
                          <a:solidFill>
                            <a:srgbClr val="FF0000"/>
                          </a:solidFill>
                        </a:rPr>
                        <a:t>（記入例）事業所内に</a:t>
                      </a:r>
                      <a:r>
                        <a:rPr kumimoji="1" lang="en-US" altLang="ja-JP" sz="1200" dirty="0">
                          <a:solidFill>
                            <a:srgbClr val="FF0000"/>
                          </a:solidFill>
                        </a:rPr>
                        <a:t>Wi-Fi</a:t>
                      </a:r>
                      <a:r>
                        <a:rPr kumimoji="1" lang="ja-JP" altLang="en-US" sz="1200" dirty="0">
                          <a:solidFill>
                            <a:srgbClr val="FF0000"/>
                          </a:solidFill>
                        </a:rPr>
                        <a:t>環境を整備しているが、○○のエリアは通信環境無し。通信環境整備済のエリアについては、機器の運用にあたり活用可能</a:t>
                      </a:r>
                      <a:endParaRPr kumimoji="1" lang="en-US" altLang="ja-JP" sz="1200" dirty="0">
                        <a:solidFill>
                          <a:srgbClr val="FF0000"/>
                        </a:solidFill>
                      </a:endParaRPr>
                    </a:p>
                    <a:p>
                      <a:pPr marL="171450" indent="-171450">
                        <a:buFont typeface="Arial" panose="020B0604020202020204" pitchFamily="34" charset="0"/>
                        <a:buChar char="•"/>
                      </a:pPr>
                      <a:r>
                        <a:rPr kumimoji="1" lang="en-US" altLang="ja-JP" sz="1200" dirty="0"/>
                        <a:t>XXX</a:t>
                      </a:r>
                      <a:endParaRPr kumimoji="1" lang="ja-JP" altLang="en-US" sz="1200" dirty="0"/>
                    </a:p>
                  </a:txBody>
                  <a:tcPr/>
                </a:tc>
                <a:extLst>
                  <a:ext uri="{0D108BD9-81ED-4DB2-BD59-A6C34878D82A}">
                    <a16:rowId xmlns:a16="http://schemas.microsoft.com/office/drawing/2014/main" val="45336957"/>
                  </a:ext>
                </a:extLst>
              </a:tr>
              <a:tr h="724652">
                <a:tc gridSpan="2">
                  <a:txBody>
                    <a:bodyPr/>
                    <a:lstStyle/>
                    <a:p>
                      <a:r>
                        <a:rPr kumimoji="1" lang="ja-JP" altLang="en-US" sz="1200" dirty="0"/>
                        <a:t>介護ロボット等の活用にあたり、</a:t>
                      </a:r>
                      <a:endParaRPr kumimoji="1" lang="en-US" altLang="ja-JP" sz="1200" dirty="0"/>
                    </a:p>
                    <a:p>
                      <a:r>
                        <a:rPr kumimoji="1" lang="ja-JP" altLang="en-US" sz="1200" dirty="0"/>
                        <a:t>事業所の仕様・設備などの面で</a:t>
                      </a:r>
                      <a:endParaRPr kumimoji="1" lang="en-US" altLang="ja-JP" sz="1200" dirty="0"/>
                    </a:p>
                    <a:p>
                      <a:r>
                        <a:rPr kumimoji="1" lang="ja-JP" altLang="en-US" sz="1200" dirty="0"/>
                        <a:t>制約となりうる点、留意すべき点</a:t>
                      </a:r>
                    </a:p>
                  </a:txBody>
                  <a:tcPr/>
                </a:tc>
                <a:tc hMerge="1">
                  <a:txBody>
                    <a:bodyPr/>
                    <a:lstStyle/>
                    <a:p>
                      <a:pPr marL="0" algn="l" defTabSz="914400" rtl="0" eaLnBrk="1" latinLnBrk="0" hangingPunct="1"/>
                      <a:endParaRPr kumimoji="1" lang="ja-JP" altLang="en-US" sz="1200" b="1" kern="1200" dirty="0">
                        <a:solidFill>
                          <a:schemeClr val="lt1"/>
                        </a:solidFill>
                        <a:latin typeface="+mn-lt"/>
                        <a:ea typeface="+mn-ea"/>
                        <a:cs typeface="+mn-cs"/>
                      </a:endParaRPr>
                    </a:p>
                  </a:txBody>
                  <a:tcPr>
                    <a:solidFill>
                      <a:schemeClr val="accent2"/>
                    </a:solidFill>
                  </a:tcPr>
                </a:tc>
                <a:tc>
                  <a:txBody>
                    <a:bodyPr/>
                    <a:lstStyle/>
                    <a:p>
                      <a:pPr marL="0" indent="0">
                        <a:buFont typeface="Arial" panose="020B0604020202020204" pitchFamily="34" charset="0"/>
                        <a:buNone/>
                      </a:pPr>
                      <a:r>
                        <a:rPr kumimoji="1" lang="en-US" altLang="ja-JP" sz="1200" dirty="0">
                          <a:solidFill>
                            <a:srgbClr val="FF0000"/>
                          </a:solidFill>
                        </a:rPr>
                        <a:t>※</a:t>
                      </a:r>
                      <a:r>
                        <a:rPr kumimoji="1" lang="ja-JP" altLang="en-US" sz="1200" dirty="0">
                          <a:solidFill>
                            <a:srgbClr val="FF0000"/>
                          </a:solidFill>
                        </a:rPr>
                        <a:t>該当があれば記載をしてください</a:t>
                      </a:r>
                      <a:endParaRPr kumimoji="1" lang="en-US" altLang="ja-JP" sz="1200" dirty="0">
                        <a:solidFill>
                          <a:srgbClr val="FF0000"/>
                        </a:solidFill>
                      </a:endParaRPr>
                    </a:p>
                    <a:p>
                      <a:pPr marL="171450" indent="-171450">
                        <a:buFont typeface="Arial" panose="020B0604020202020204" pitchFamily="34" charset="0"/>
                        <a:buChar char="•"/>
                      </a:pPr>
                      <a:r>
                        <a:rPr kumimoji="1" lang="en-US" altLang="ja-JP" sz="1200" dirty="0"/>
                        <a:t>XXX</a:t>
                      </a:r>
                      <a:endParaRPr kumimoji="1" lang="ja-JP" altLang="en-US" sz="1200" dirty="0"/>
                    </a:p>
                  </a:txBody>
                  <a:tcPr/>
                </a:tc>
                <a:extLst>
                  <a:ext uri="{0D108BD9-81ED-4DB2-BD59-A6C34878D82A}">
                    <a16:rowId xmlns:a16="http://schemas.microsoft.com/office/drawing/2014/main" val="3885795845"/>
                  </a:ext>
                </a:extLst>
              </a:tr>
            </a:tbl>
          </a:graphicData>
        </a:graphic>
      </p:graphicFrame>
    </p:spTree>
    <p:extLst>
      <p:ext uri="{BB962C8B-B14F-4D97-AF65-F5344CB8AC3E}">
        <p14:creationId xmlns:p14="http://schemas.microsoft.com/office/powerpoint/2010/main" val="39839169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r>
              <a:rPr lang="en-US" altLang="ja-JP" dirty="0"/>
              <a:t>7</a:t>
            </a:r>
            <a:r>
              <a:rPr lang="ja-JP" altLang="en-US" dirty="0"/>
              <a:t>　介護ロボット等の活用状況、</a:t>
            </a:r>
            <a:r>
              <a:rPr lang="ja-JP" altLang="en-US" dirty="0">
                <a:solidFill>
                  <a:schemeClr val="tx1"/>
                </a:solidFill>
              </a:rPr>
              <a:t>実証</a:t>
            </a:r>
            <a:r>
              <a:rPr lang="ja-JP" altLang="en-US" dirty="0"/>
              <a:t>の実施環境等</a:t>
            </a:r>
            <a:endParaRPr kumimoji="1" lang="ja-JP" altLang="en-US" dirty="0"/>
          </a:p>
        </p:txBody>
      </p:sp>
      <p:sp>
        <p:nvSpPr>
          <p:cNvPr id="3" name="Rectangle 3">
            <a:extLst>
              <a:ext uri="{FF2B5EF4-FFF2-40B4-BE49-F238E27FC236}">
                <a16:creationId xmlns:a16="http://schemas.microsoft.com/office/drawing/2014/main" id="{FFDE864F-5828-47B5-8A53-EAF0E937DEF6}"/>
              </a:ext>
            </a:extLst>
          </p:cNvPr>
          <p:cNvSpPr txBox="1">
            <a:spLocks noChangeArrowheads="1"/>
          </p:cNvSpPr>
          <p:nvPr/>
        </p:nvSpPr>
        <p:spPr bwMode="auto">
          <a:xfrm>
            <a:off x="406401" y="1256014"/>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介護ロボット等の設置・活用場所のイメージが分かるような図面、写真を添付してください。</a:t>
            </a:r>
            <a:endParaRPr lang="en-US" altLang="ja-JP" kern="0" dirty="0">
              <a:solidFill>
                <a:schemeClr val="tx1"/>
              </a:solidFill>
            </a:endParaRPr>
          </a:p>
        </p:txBody>
      </p:sp>
      <p:sp>
        <p:nvSpPr>
          <p:cNvPr id="8" name="正方形/長方形 7">
            <a:extLst>
              <a:ext uri="{FF2B5EF4-FFF2-40B4-BE49-F238E27FC236}">
                <a16:creationId xmlns:a16="http://schemas.microsoft.com/office/drawing/2014/main" id="{C4FE9151-5045-48A5-81CD-F5BFE0BD25D4}"/>
              </a:ext>
            </a:extLst>
          </p:cNvPr>
          <p:cNvSpPr/>
          <p:nvPr/>
        </p:nvSpPr>
        <p:spPr bwMode="auto">
          <a:xfrm>
            <a:off x="1800225" y="1902804"/>
            <a:ext cx="6305550" cy="3827001"/>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chemeClr val="tx1"/>
                </a:solidFill>
              </a:rPr>
              <a:t>例　：　介護ロボット等を設置・活用したいエリアの図面</a:t>
            </a:r>
            <a:endParaRPr lang="en-US" altLang="ja-JP" sz="1400" dirty="0">
              <a:solidFill>
                <a:schemeClr val="tx1"/>
              </a:solidFill>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rPr>
              <a:t>（設置場所がわかるように「○」などのマークをつける）</a:t>
            </a:r>
          </a:p>
        </p:txBody>
      </p:sp>
    </p:spTree>
    <p:extLst>
      <p:ext uri="{BB962C8B-B14F-4D97-AF65-F5344CB8AC3E}">
        <p14:creationId xmlns:p14="http://schemas.microsoft.com/office/powerpoint/2010/main" val="4013371487"/>
      </p:ext>
    </p:extLst>
  </p:cSld>
  <p:clrMapOvr>
    <a:masterClrMapping/>
  </p:clrMapOvr>
</p:sld>
</file>

<file path=ppt/theme/theme1.xml><?xml version="1.0" encoding="utf-8"?>
<a:theme xmlns:a="http://schemas.openxmlformats.org/drawingml/2006/main" name="1_新しいﾌﾟﾚｾﾞﾝﾃｰｼｮﾝ">
  <a:themeElements>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fontScheme name="1_新しいﾌﾟﾚｾﾞﾝﾃｰｼｮﾝ">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lnDef>
  </a:objectDefaults>
  <a:extraClrSchemeLst>
    <a:extraClrScheme>
      <a:clrScheme name="1_新しいﾌﾟﾚｾﾞﾝﾃｰｼｮﾝ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1_新しいﾌﾟﾚｾﾞﾝﾃｰｼｮﾝ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新しいﾌﾟﾚｾﾞﾝﾃｰｼｮﾝ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新しいﾌﾟﾚｾﾞﾝﾃｰｼｮﾝ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新しいﾌﾟﾚｾﾞﾝﾃｰｼｮﾝ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1_新しいﾌﾟﾚｾﾞﾝﾃｰｼｮﾝ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8">
        <a:dk1>
          <a:srgbClr val="000000"/>
        </a:dk1>
        <a:lt1>
          <a:srgbClr val="FFFFFF"/>
        </a:lt1>
        <a:dk2>
          <a:srgbClr val="000000"/>
        </a:dk2>
        <a:lt2>
          <a:srgbClr val="5A5A5A"/>
        </a:lt2>
        <a:accent1>
          <a:srgbClr val="CCDAEC"/>
        </a:accent1>
        <a:accent2>
          <a:srgbClr val="F1DB9D"/>
        </a:accent2>
        <a:accent3>
          <a:srgbClr val="FFFFFF"/>
        </a:accent3>
        <a:accent4>
          <a:srgbClr val="000000"/>
        </a:accent4>
        <a:accent5>
          <a:srgbClr val="E2EAF4"/>
        </a:accent5>
        <a:accent6>
          <a:srgbClr val="DAC68E"/>
        </a:accent6>
        <a:hlink>
          <a:srgbClr val="DADADA"/>
        </a:hlink>
        <a:folHlink>
          <a:srgbClr val="3D6AA7"/>
        </a:folHlink>
      </a:clrScheme>
      <a:clrMap bg1="lt1" tx1="dk1" bg2="lt2" tx2="dk2" accent1="accent1" accent2="accent2" accent3="accent3" accent4="accent4" accent5="accent5" accent6="accent6" hlink="hlink" folHlink="folHlink"/>
    </a:extraClrScheme>
    <a:extraClrScheme>
      <a:clrScheme name="1_新しいﾌﾟﾚｾﾞﾝﾃｰｼｮﾝ 9">
        <a:dk1>
          <a:srgbClr val="000000"/>
        </a:dk1>
        <a:lt1>
          <a:srgbClr val="FFFFFF"/>
        </a:lt1>
        <a:dk2>
          <a:srgbClr val="000000"/>
        </a:dk2>
        <a:lt2>
          <a:srgbClr val="5A5A5A"/>
        </a:lt2>
        <a:accent1>
          <a:srgbClr val="CCDAEC"/>
        </a:accent1>
        <a:accent2>
          <a:srgbClr val="3D6AA7"/>
        </a:accent2>
        <a:accent3>
          <a:srgbClr val="FFFFFF"/>
        </a:accent3>
        <a:accent4>
          <a:srgbClr val="000000"/>
        </a:accent4>
        <a:accent5>
          <a:srgbClr val="E2EAF4"/>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1430</Words>
  <Application>Microsoft Office PowerPoint</Application>
  <PresentationFormat>A4 210 x 297 mm</PresentationFormat>
  <Paragraphs>160</Paragraphs>
  <Slides>12</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12</vt:i4>
      </vt:variant>
    </vt:vector>
  </HeadingPairs>
  <TitlesOfParts>
    <vt:vector size="18" baseType="lpstr">
      <vt:lpstr>ＭＳ Ｐゴシック</vt:lpstr>
      <vt:lpstr>ＭＳ Ｐ明朝</vt:lpstr>
      <vt:lpstr>Arial</vt:lpstr>
      <vt:lpstr>Times New Roman</vt:lpstr>
      <vt:lpstr>Wingdings</vt:lpstr>
      <vt:lpstr>1_新しいﾌﾟﾚｾﾞﾝﾃｰｼｮﾝ</vt:lpstr>
      <vt:lpstr>PowerPoint プレゼンテーション</vt:lpstr>
      <vt:lpstr>1　応募要件の確認</vt:lpstr>
      <vt:lpstr>2　応募者の概要</vt:lpstr>
      <vt:lpstr>3　実証テーマ</vt:lpstr>
      <vt:lpstr>4　現状・介護ロボット等の導入目的</vt:lpstr>
      <vt:lpstr>5　実施体制</vt:lpstr>
      <vt:lpstr>6　概算経費</vt:lpstr>
      <vt:lpstr>7　介護ロボット等の活用状況、実証の実施環境等</vt:lpstr>
      <vt:lpstr>7　介護ロボット等の活用状況、実証の実施環境等</vt:lpstr>
      <vt:lpstr>7　介護ロボット等の活用状況、実証の実施環境等</vt:lpstr>
      <vt:lpstr>8　介護ロボット等の導入の計画・構想</vt:lpstr>
      <vt:lpstr>9　補足資料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2019-04-04T07:02:18Z</dcterms:created>
  <dcterms:modified xsi:type="dcterms:W3CDTF">2026-07-16T01:36:02Z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0x0101002019FEE8953A3F4480CB729AC2234149</vt:lpwstr>
  </property>
</Properties>
</file>