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7"/>
  </p:notesMasterIdLst>
  <p:handoutMasterIdLst>
    <p:handoutMasterId r:id="rId18"/>
  </p:handoutMasterIdLst>
  <p:sldIdLst>
    <p:sldId id="440" r:id="rId2"/>
    <p:sldId id="553" r:id="rId3"/>
    <p:sldId id="554" r:id="rId4"/>
    <p:sldId id="555" r:id="rId5"/>
    <p:sldId id="565" r:id="rId6"/>
    <p:sldId id="566" r:id="rId7"/>
    <p:sldId id="564" r:id="rId8"/>
    <p:sldId id="567" r:id="rId9"/>
    <p:sldId id="561" r:id="rId10"/>
    <p:sldId id="556" r:id="rId11"/>
    <p:sldId id="557" r:id="rId12"/>
    <p:sldId id="558" r:id="rId13"/>
    <p:sldId id="563" r:id="rId14"/>
    <p:sldId id="560" r:id="rId15"/>
    <p:sldId id="559" r:id="rId16"/>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9933"/>
    <a:srgbClr val="FFCC66"/>
    <a:srgbClr val="3D6AA7"/>
    <a:srgbClr val="0070C0"/>
    <a:srgbClr val="FFCCCC"/>
    <a:srgbClr val="E60000"/>
    <a:srgbClr val="A2BBDC"/>
    <a:srgbClr val="66A02C"/>
    <a:srgbClr val="26A2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22" autoAdjust="0"/>
    <p:restoredTop sz="94672" autoAdjust="0"/>
  </p:normalViewPr>
  <p:slideViewPr>
    <p:cSldViewPr snapToGrid="0" snapToObjects="1" showGuides="1">
      <p:cViewPr>
        <p:scale>
          <a:sx n="100" d="100"/>
          <a:sy n="100" d="100"/>
        </p:scale>
        <p:origin x="1362" y="252"/>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handoutMaster" Target="handoutMasters/handoutMaster1.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microsoft.com/office/2018/10/relationships/authors" Target="author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commentAuthors" Target="commentAuthor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6/18/2026 7:34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6/18/2026 7:34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6/18/2026 7:34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6/18/2026 7:34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14</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8</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20</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8</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募集区分「入所型・見守り」</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3607301491"/>
              </p:ext>
            </p:extLst>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176773343"/>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募集要項６の応募要件をすべてを満たしています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62087"/>
            <a:ext cx="9061450" cy="307777"/>
          </a:xfrm>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355600" y="1117852"/>
            <a:ext cx="9112250" cy="79233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次の要件を満たすエリア（フロア・ユニット）を選択してください。また、選択したそれぞれのエリアについて、基本情報と夜勤状況を記載してください。</a:t>
            </a:r>
            <a:endParaRPr lang="en-US" altLang="ja-JP" sz="1100"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①同一サービス種別である</a:t>
            </a:r>
            <a:endParaRPr lang="en-US" altLang="ja-JP" sz="1100"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②利用者数及び職員数がほぼ同規模である</a:t>
            </a:r>
            <a:endParaRPr lang="en-US" altLang="ja-JP" sz="1100"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③</a:t>
            </a:r>
            <a:r>
              <a:rPr lang="ja-JP" altLang="en-US" sz="1100" u="sng" kern="0" dirty="0">
                <a:solidFill>
                  <a:schemeClr val="tx1"/>
                </a:solidFill>
              </a:rPr>
              <a:t>それぞれのエリア（フロア・ユニット）において、職員の体制及びオペレーション（シフト作成、各介助の提供等）がそれぞれ独立している</a:t>
            </a:r>
          </a:p>
        </p:txBody>
      </p:sp>
      <p:sp>
        <p:nvSpPr>
          <p:cNvPr id="3" name="Rectangle 3">
            <a:extLst>
              <a:ext uri="{FF2B5EF4-FFF2-40B4-BE49-F238E27FC236}">
                <a16:creationId xmlns:a16="http://schemas.microsoft.com/office/drawing/2014/main" id="{75D00CD0-D6C4-6423-09AF-62D583A394FD}"/>
              </a:ext>
            </a:extLst>
          </p:cNvPr>
          <p:cNvSpPr txBox="1">
            <a:spLocks noChangeArrowheads="1"/>
          </p:cNvSpPr>
          <p:nvPr/>
        </p:nvSpPr>
        <p:spPr bwMode="auto">
          <a:xfrm>
            <a:off x="355600" y="6263398"/>
            <a:ext cx="9061450" cy="38606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en-US" altLang="ja-JP" sz="1100" kern="0" dirty="0">
                <a:solidFill>
                  <a:schemeClr val="tx1"/>
                </a:solidFill>
              </a:rPr>
              <a:t>※</a:t>
            </a:r>
            <a:r>
              <a:rPr lang="ja-JP" altLang="en-US" sz="1100" kern="0" dirty="0">
                <a:solidFill>
                  <a:schemeClr val="tx1"/>
                </a:solidFill>
              </a:rPr>
              <a:t>１　各エリアに配置された夜勤職員が、巡視・介助等の夜勤業務を行うエリアをすべて書き出してください。配置されたエリア「以外」に巡視・介助等を行っているかどうかを確認するための質問項目です。</a:t>
            </a:r>
            <a:endParaRPr lang="en-US" altLang="ja-JP" sz="1100" kern="0" dirty="0">
              <a:solidFill>
                <a:schemeClr val="tx1"/>
              </a:solidFill>
            </a:endParaRPr>
          </a:p>
        </p:txBody>
      </p:sp>
      <p:graphicFrame>
        <p:nvGraphicFramePr>
          <p:cNvPr id="4" name="表 7">
            <a:extLst>
              <a:ext uri="{FF2B5EF4-FFF2-40B4-BE49-F238E27FC236}">
                <a16:creationId xmlns:a16="http://schemas.microsoft.com/office/drawing/2014/main" id="{84A587DD-CB39-4C65-AEE8-4499AAFB8CD2}"/>
              </a:ext>
            </a:extLst>
          </p:cNvPr>
          <p:cNvGraphicFramePr>
            <a:graphicFrameLocks noGrp="1"/>
          </p:cNvGraphicFramePr>
          <p:nvPr>
            <p:extLst>
              <p:ext uri="{D42A27DB-BD31-4B8C-83A1-F6EECF244321}">
                <p14:modId xmlns:p14="http://schemas.microsoft.com/office/powerpoint/2010/main" val="1409658341"/>
              </p:ext>
            </p:extLst>
          </p:nvPr>
        </p:nvGraphicFramePr>
        <p:xfrm>
          <a:off x="355600" y="2152060"/>
          <a:ext cx="9112253" cy="4114287"/>
        </p:xfrm>
        <a:graphic>
          <a:graphicData uri="http://schemas.openxmlformats.org/drawingml/2006/table">
            <a:tbl>
              <a:tblPr firstCol="1">
                <a:tableStyleId>{21E4AEA4-8DFA-4A89-87EB-49C32662AFE0}</a:tableStyleId>
              </a:tblPr>
              <a:tblGrid>
                <a:gridCol w="220144">
                  <a:extLst>
                    <a:ext uri="{9D8B030D-6E8A-4147-A177-3AD203B41FA5}">
                      <a16:colId xmlns:a16="http://schemas.microsoft.com/office/drawing/2014/main" val="2757218029"/>
                    </a:ext>
                  </a:extLst>
                </a:gridCol>
                <a:gridCol w="1877987">
                  <a:extLst>
                    <a:ext uri="{9D8B030D-6E8A-4147-A177-3AD203B41FA5}">
                      <a16:colId xmlns:a16="http://schemas.microsoft.com/office/drawing/2014/main" val="917830397"/>
                    </a:ext>
                  </a:extLst>
                </a:gridCol>
                <a:gridCol w="1060434">
                  <a:extLst>
                    <a:ext uri="{9D8B030D-6E8A-4147-A177-3AD203B41FA5}">
                      <a16:colId xmlns:a16="http://schemas.microsoft.com/office/drawing/2014/main" val="317738004"/>
                    </a:ext>
                  </a:extLst>
                </a:gridCol>
                <a:gridCol w="1488422">
                  <a:extLst>
                    <a:ext uri="{9D8B030D-6E8A-4147-A177-3AD203B41FA5}">
                      <a16:colId xmlns:a16="http://schemas.microsoft.com/office/drawing/2014/main" val="1245816712"/>
                    </a:ext>
                  </a:extLst>
                </a:gridCol>
                <a:gridCol w="1488422">
                  <a:extLst>
                    <a:ext uri="{9D8B030D-6E8A-4147-A177-3AD203B41FA5}">
                      <a16:colId xmlns:a16="http://schemas.microsoft.com/office/drawing/2014/main" val="921314374"/>
                    </a:ext>
                  </a:extLst>
                </a:gridCol>
                <a:gridCol w="1488422">
                  <a:extLst>
                    <a:ext uri="{9D8B030D-6E8A-4147-A177-3AD203B41FA5}">
                      <a16:colId xmlns:a16="http://schemas.microsoft.com/office/drawing/2014/main" val="3837782110"/>
                    </a:ext>
                  </a:extLst>
                </a:gridCol>
                <a:gridCol w="1488422">
                  <a:extLst>
                    <a:ext uri="{9D8B030D-6E8A-4147-A177-3AD203B41FA5}">
                      <a16:colId xmlns:a16="http://schemas.microsoft.com/office/drawing/2014/main" val="701802301"/>
                    </a:ext>
                  </a:extLst>
                </a:gridCol>
              </a:tblGrid>
              <a:tr h="216000">
                <a:tc gridSpan="2">
                  <a:txBody>
                    <a:bodyPr/>
                    <a:lstStyle/>
                    <a:p>
                      <a:pPr algn="ctr"/>
                      <a:r>
                        <a:rPr kumimoji="1" lang="ja-JP" altLang="en-US" sz="1100" b="1" dirty="0">
                          <a:latin typeface="+mj-ea"/>
                          <a:ea typeface="+mj-ea"/>
                        </a:rPr>
                        <a:t>区分</a:t>
                      </a:r>
                    </a:p>
                  </a:txBody>
                  <a:tcPr/>
                </a:tc>
                <a:tc hMerge="1">
                  <a:txBody>
                    <a:bodyPr/>
                    <a:lstStyle/>
                    <a:p>
                      <a:endParaRPr kumimoji="1" lang="ja-JP" altLang="en-US" sz="1100" dirty="0">
                        <a:latin typeface="+mj-ea"/>
                        <a:ea typeface="+mj-ea"/>
                      </a:endParaRPr>
                    </a:p>
                  </a:txBody>
                  <a:tcPr>
                    <a:solidFill>
                      <a:schemeClr val="accent2"/>
                    </a:solidFill>
                  </a:tcPr>
                </a:tc>
                <a:tc>
                  <a:txBody>
                    <a:bodyPr/>
                    <a:lstStyle/>
                    <a:p>
                      <a:pPr algn="ctr"/>
                      <a:r>
                        <a:rPr kumimoji="1" lang="ja-JP" altLang="en-US" sz="1100" b="1" dirty="0">
                          <a:solidFill>
                            <a:srgbClr val="FF5050"/>
                          </a:solidFill>
                          <a:latin typeface="+mj-ea"/>
                          <a:ea typeface="+mj-ea"/>
                        </a:rPr>
                        <a:t>（例）</a:t>
                      </a:r>
                    </a:p>
                  </a:txBody>
                  <a:tcPr>
                    <a:solidFill>
                      <a:srgbClr val="3D6AA7"/>
                    </a:solidFill>
                  </a:tcPr>
                </a:tc>
                <a:tc>
                  <a:txBody>
                    <a:bodyPr/>
                    <a:lstStyle/>
                    <a:p>
                      <a:pPr algn="ctr"/>
                      <a:r>
                        <a:rPr kumimoji="1" lang="ja-JP" altLang="en-US" sz="1100" b="1" dirty="0">
                          <a:solidFill>
                            <a:schemeClr val="bg1"/>
                          </a:solidFill>
                          <a:latin typeface="+mj-ea"/>
                          <a:ea typeface="+mj-ea"/>
                        </a:rPr>
                        <a:t>エリア１</a:t>
                      </a:r>
                      <a:endParaRPr kumimoji="1" lang="en-US" altLang="ja-JP" sz="1100" b="1" dirty="0">
                        <a:solidFill>
                          <a:schemeClr val="bg1"/>
                        </a:solidFill>
                        <a:latin typeface="+mj-ea"/>
                        <a:ea typeface="+mj-ea"/>
                      </a:endParaRPr>
                    </a:p>
                  </a:txBody>
                  <a:tcPr>
                    <a:solidFill>
                      <a:srgbClr val="3D6AA7"/>
                    </a:solidFill>
                  </a:tcPr>
                </a:tc>
                <a:tc>
                  <a:txBody>
                    <a:bodyPr/>
                    <a:lstStyle/>
                    <a:p>
                      <a:pPr algn="ctr"/>
                      <a:r>
                        <a:rPr kumimoji="1" lang="ja-JP" altLang="en-US" sz="1100" b="1">
                          <a:solidFill>
                            <a:schemeClr val="bg1"/>
                          </a:solidFill>
                          <a:latin typeface="+mj-ea"/>
                          <a:ea typeface="+mj-ea"/>
                        </a:rPr>
                        <a:t>エリア２</a:t>
                      </a:r>
                      <a:endParaRPr kumimoji="1" lang="ja-JP" altLang="en-US" sz="1100" b="1" dirty="0">
                        <a:solidFill>
                          <a:schemeClr val="bg1"/>
                        </a:solidFill>
                        <a:latin typeface="+mj-ea"/>
                        <a:ea typeface="+mj-ea"/>
                      </a:endParaRPr>
                    </a:p>
                  </a:txBody>
                  <a:tcPr>
                    <a:solidFill>
                      <a:srgbClr val="3D6AA7"/>
                    </a:solidFill>
                  </a:tcPr>
                </a:tc>
                <a:tc>
                  <a:txBody>
                    <a:bodyPr/>
                    <a:lstStyle/>
                    <a:p>
                      <a:pPr algn="ctr"/>
                      <a:r>
                        <a:rPr kumimoji="1" lang="ja-JP" altLang="en-US" sz="1100" b="1">
                          <a:solidFill>
                            <a:schemeClr val="bg1"/>
                          </a:solidFill>
                          <a:latin typeface="+mj-ea"/>
                          <a:ea typeface="+mj-ea"/>
                        </a:rPr>
                        <a:t>エリア３</a:t>
                      </a:r>
                      <a:endParaRPr kumimoji="1" lang="ja-JP" altLang="en-US" sz="1100" b="1" dirty="0">
                        <a:solidFill>
                          <a:schemeClr val="bg1"/>
                        </a:solidFill>
                        <a:latin typeface="+mj-ea"/>
                        <a:ea typeface="+mj-ea"/>
                      </a:endParaRPr>
                    </a:p>
                  </a:txBody>
                  <a:tcPr>
                    <a:solidFill>
                      <a:srgbClr val="3D6AA7"/>
                    </a:solidFill>
                  </a:tcPr>
                </a:tc>
                <a:tc>
                  <a:txBody>
                    <a:bodyPr/>
                    <a:lstStyle/>
                    <a:p>
                      <a:pPr algn="ctr"/>
                      <a:r>
                        <a:rPr kumimoji="1" lang="ja-JP" altLang="en-US" sz="1100" b="1" dirty="0">
                          <a:solidFill>
                            <a:schemeClr val="bg1"/>
                          </a:solidFill>
                          <a:latin typeface="+mj-ea"/>
                          <a:ea typeface="+mj-ea"/>
                        </a:rPr>
                        <a:t>エリア４</a:t>
                      </a:r>
                    </a:p>
                  </a:txBody>
                  <a:tcPr>
                    <a:solidFill>
                      <a:srgbClr val="3D6AA7"/>
                    </a:solidFill>
                  </a:tcPr>
                </a:tc>
                <a:extLst>
                  <a:ext uri="{0D108BD9-81ED-4DB2-BD59-A6C34878D82A}">
                    <a16:rowId xmlns:a16="http://schemas.microsoft.com/office/drawing/2014/main" val="2436317194"/>
                  </a:ext>
                </a:extLst>
              </a:tr>
              <a:tr h="319829">
                <a:tc rowSpan="6">
                  <a:txBody>
                    <a:bodyPr/>
                    <a:lstStyle/>
                    <a:p>
                      <a:r>
                        <a:rPr kumimoji="1" lang="ja-JP" altLang="en-US" sz="1100" b="0" dirty="0">
                          <a:latin typeface="+mj-ea"/>
                          <a:ea typeface="+mj-ea"/>
                        </a:rPr>
                        <a:t>エリア基本情報</a:t>
                      </a:r>
                    </a:p>
                  </a:txBody>
                  <a:tcPr vert="eaVert" anchor="ctr"/>
                </a:tc>
                <a:tc>
                  <a:txBody>
                    <a:bodyPr/>
                    <a:lstStyle/>
                    <a:p>
                      <a:r>
                        <a:rPr kumimoji="1" lang="ja-JP" altLang="en-US" sz="1100" b="0" dirty="0">
                          <a:solidFill>
                            <a:schemeClr val="bg1"/>
                          </a:solidFill>
                          <a:latin typeface="+mj-ea"/>
                          <a:ea typeface="+mj-ea"/>
                        </a:rPr>
                        <a:t>サービス種別</a:t>
                      </a:r>
                    </a:p>
                  </a:txBody>
                  <a:tcPr>
                    <a:solidFill>
                      <a:schemeClr val="accent2"/>
                    </a:solidFill>
                  </a:tcPr>
                </a:tc>
                <a:tc>
                  <a:txBody>
                    <a:bodyPr/>
                    <a:lstStyle/>
                    <a:p>
                      <a:pPr algn="ctr"/>
                      <a:r>
                        <a:rPr kumimoji="1" lang="ja-JP" altLang="en-US" sz="1100" dirty="0">
                          <a:solidFill>
                            <a:srgbClr val="FF5050"/>
                          </a:solidFill>
                          <a:latin typeface="+mj-ea"/>
                          <a:ea typeface="+mj-ea"/>
                        </a:rPr>
                        <a:t>特養</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2484324783"/>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エリア（フロア・ユニット）の名称</a:t>
                      </a:r>
                    </a:p>
                  </a:txBody>
                  <a:tcPr>
                    <a:solidFill>
                      <a:schemeClr val="accent2"/>
                    </a:solidFill>
                  </a:tcPr>
                </a:tc>
                <a:tc>
                  <a:txBody>
                    <a:bodyPr/>
                    <a:lstStyle/>
                    <a:p>
                      <a:pPr algn="ctr"/>
                      <a:r>
                        <a:rPr kumimoji="1" lang="ja-JP" altLang="en-US" sz="1100" dirty="0">
                          <a:solidFill>
                            <a:srgbClr val="FF5050"/>
                          </a:solidFill>
                          <a:latin typeface="+mj-ea"/>
                          <a:ea typeface="+mj-ea"/>
                        </a:rPr>
                        <a:t>クローバー</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4007040894"/>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居住形態（多床</a:t>
                      </a:r>
                      <a:r>
                        <a:rPr kumimoji="1" lang="en-US" altLang="ja-JP" sz="1100" b="0" dirty="0">
                          <a:solidFill>
                            <a:schemeClr val="bg1"/>
                          </a:solidFill>
                          <a:latin typeface="+mj-ea"/>
                          <a:ea typeface="+mj-ea"/>
                        </a:rPr>
                        <a:t>/</a:t>
                      </a:r>
                      <a:r>
                        <a:rPr kumimoji="1" lang="ja-JP" altLang="en-US" sz="1100" b="0" dirty="0">
                          <a:solidFill>
                            <a:schemeClr val="bg1"/>
                          </a:solidFill>
                          <a:latin typeface="+mj-ea"/>
                          <a:ea typeface="+mj-ea"/>
                        </a:rPr>
                        <a:t>個室）</a:t>
                      </a:r>
                    </a:p>
                  </a:txBody>
                  <a:tcPr>
                    <a:solidFill>
                      <a:schemeClr val="accent2"/>
                    </a:solidFill>
                  </a:tcPr>
                </a:tc>
                <a:tc>
                  <a:txBody>
                    <a:bodyPr/>
                    <a:lstStyle/>
                    <a:p>
                      <a:pPr algn="ctr"/>
                      <a:r>
                        <a:rPr kumimoji="1" lang="ja-JP" altLang="en-US" sz="1100" dirty="0">
                          <a:solidFill>
                            <a:srgbClr val="FF5050"/>
                          </a:solidFill>
                          <a:latin typeface="+mj-ea"/>
                          <a:ea typeface="+mj-ea"/>
                        </a:rPr>
                        <a:t>個室</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a:latin typeface="+mj-ea"/>
                        <a:ea typeface="+mj-ea"/>
                      </a:endParaRPr>
                    </a:p>
                  </a:txBody>
                  <a:tcPr/>
                </a:tc>
                <a:extLst>
                  <a:ext uri="{0D108BD9-81ED-4DB2-BD59-A6C34878D82A}">
                    <a16:rowId xmlns:a16="http://schemas.microsoft.com/office/drawing/2014/main" val="3834794136"/>
                  </a:ext>
                </a:extLst>
              </a:tr>
              <a:tr h="373347">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利用者定員（人）</a:t>
                      </a:r>
                    </a:p>
                  </a:txBody>
                  <a:tcPr>
                    <a:solidFill>
                      <a:schemeClr val="accent2"/>
                    </a:solidFill>
                  </a:tcPr>
                </a:tc>
                <a:tc>
                  <a:txBody>
                    <a:bodyPr/>
                    <a:lstStyle/>
                    <a:p>
                      <a:pPr algn="ctr"/>
                      <a:r>
                        <a:rPr kumimoji="1" lang="ja-JP" altLang="en-US" sz="1100" dirty="0">
                          <a:solidFill>
                            <a:srgbClr val="FF5050"/>
                          </a:solidFill>
                          <a:latin typeface="+mj-ea"/>
                          <a:ea typeface="+mj-ea"/>
                        </a:rPr>
                        <a:t>ｘｘ人</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1890435603"/>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所属職員数（人）</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rgbClr val="FF5050"/>
                          </a:solidFill>
                          <a:latin typeface="+mj-ea"/>
                          <a:ea typeface="+mn-ea"/>
                          <a:cs typeface="+mn-cs"/>
                        </a:rPr>
                        <a:t>ｘｘ人</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4287485414"/>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責任者氏名・役職</a:t>
                      </a:r>
                    </a:p>
                  </a:txBody>
                  <a:tcPr>
                    <a:solidFill>
                      <a:schemeClr val="accent2"/>
                    </a:solidFill>
                  </a:tcPr>
                </a:tc>
                <a:tc>
                  <a:txBody>
                    <a:bodyPr/>
                    <a:lstStyle/>
                    <a:p>
                      <a:pPr algn="ctr"/>
                      <a:r>
                        <a:rPr kumimoji="1" lang="ja-JP" altLang="en-US" sz="1100" dirty="0">
                          <a:solidFill>
                            <a:srgbClr val="FF5050"/>
                          </a:solidFill>
                          <a:latin typeface="+mj-ea"/>
                          <a:ea typeface="+mj-ea"/>
                        </a:rPr>
                        <a:t>○○・リーダー</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1743722216"/>
                  </a:ext>
                </a:extLst>
              </a:tr>
              <a:tr h="293422">
                <a:tc rowSpan="3">
                  <a:txBody>
                    <a:bodyPr/>
                    <a:lstStyle/>
                    <a:p>
                      <a:r>
                        <a:rPr kumimoji="1" lang="ja-JP" altLang="en-US" sz="1100" b="0" dirty="0">
                          <a:latin typeface="+mj-ea"/>
                          <a:ea typeface="+mj-ea"/>
                        </a:rPr>
                        <a:t>夜勤状況</a:t>
                      </a:r>
                    </a:p>
                  </a:txBody>
                  <a:tcPr vert="eaVert" anchor="ctr">
                    <a:solidFill>
                      <a:schemeClr val="accent2">
                        <a:lumMod val="60000"/>
                        <a:lumOff val="40000"/>
                      </a:schemeClr>
                    </a:solidFill>
                  </a:tcPr>
                </a:tc>
                <a:tc>
                  <a:txBody>
                    <a:bodyPr/>
                    <a:lstStyle/>
                    <a:p>
                      <a:r>
                        <a:rPr kumimoji="1" lang="ja-JP" altLang="en-US" sz="1100" b="0" dirty="0">
                          <a:solidFill>
                            <a:schemeClr val="bg1"/>
                          </a:solidFill>
                          <a:latin typeface="+mj-ea"/>
                          <a:ea typeface="+mj-ea"/>
                        </a:rPr>
                        <a:t>１夜勤あたりの職員配置数（人）</a:t>
                      </a:r>
                    </a:p>
                  </a:txBody>
                  <a:tcPr>
                    <a:solidFill>
                      <a:schemeClr val="accent2">
                        <a:lumMod val="60000"/>
                        <a:lumOff val="40000"/>
                      </a:schemeClr>
                    </a:solidFill>
                  </a:tcPr>
                </a:tc>
                <a:tc>
                  <a:txBody>
                    <a:bodyPr/>
                    <a:lstStyle/>
                    <a:p>
                      <a:pPr algn="ctr"/>
                      <a:r>
                        <a:rPr kumimoji="1" lang="en-US" altLang="ja-JP" sz="1100" dirty="0">
                          <a:solidFill>
                            <a:srgbClr val="FF5050"/>
                          </a:solidFill>
                          <a:latin typeface="+mj-ea"/>
                          <a:ea typeface="+mj-ea"/>
                        </a:rPr>
                        <a:t>1</a:t>
                      </a:r>
                      <a:endParaRPr kumimoji="1" lang="ja-JP" altLang="en-US" sz="1100" dirty="0">
                        <a:solidFill>
                          <a:srgbClr val="FF5050"/>
                        </a:solidFill>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2734597859"/>
                  </a:ext>
                </a:extLst>
              </a:tr>
              <a:tr h="513925">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夜勤職員１人あたりの担当利用者数（人）</a:t>
                      </a:r>
                      <a:endParaRPr kumimoji="1" lang="en-US" altLang="ja-JP" sz="1100" b="0" dirty="0">
                        <a:solidFill>
                          <a:schemeClr val="bg1"/>
                        </a:solidFill>
                        <a:latin typeface="+mj-ea"/>
                        <a:ea typeface="+mj-ea"/>
                      </a:endParaRPr>
                    </a:p>
                  </a:txBody>
                  <a:tcPr>
                    <a:solidFill>
                      <a:schemeClr val="accent2">
                        <a:lumMod val="60000"/>
                        <a:lumOff val="40000"/>
                      </a:schemeClr>
                    </a:solidFill>
                  </a:tcPr>
                </a:tc>
                <a:tc>
                  <a:txBody>
                    <a:bodyPr/>
                    <a:lstStyle/>
                    <a:p>
                      <a:pPr algn="ctr"/>
                      <a:r>
                        <a:rPr kumimoji="1" lang="en-US" altLang="ja-JP" sz="1100" dirty="0">
                          <a:solidFill>
                            <a:srgbClr val="FF5050"/>
                          </a:solidFill>
                          <a:latin typeface="+mj-ea"/>
                          <a:ea typeface="+mj-ea"/>
                        </a:rPr>
                        <a:t>20</a:t>
                      </a:r>
                      <a:endParaRPr kumimoji="1" lang="ja-JP" altLang="en-US" sz="1100" dirty="0">
                        <a:solidFill>
                          <a:srgbClr val="FF5050"/>
                        </a:solidFill>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2981314185"/>
                  </a:ext>
                </a:extLst>
              </a:tr>
              <a:tr h="733685">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夜勤職員が夜勤業務で関わるエリア</a:t>
                      </a:r>
                      <a:r>
                        <a:rPr kumimoji="1" lang="ja-JP" altLang="en-US" sz="1100" b="0" kern="1200" dirty="0">
                          <a:solidFill>
                            <a:schemeClr val="bg1"/>
                          </a:solidFill>
                          <a:latin typeface="+mj-ea"/>
                          <a:ea typeface="+mn-ea"/>
                          <a:cs typeface="+mn-cs"/>
                        </a:rPr>
                        <a:t>（フロア・ユニット）</a:t>
                      </a:r>
                      <a:r>
                        <a:rPr kumimoji="1" lang="ja-JP" altLang="en-US" sz="1100" b="0" dirty="0">
                          <a:solidFill>
                            <a:schemeClr val="bg1"/>
                          </a:solidFill>
                          <a:latin typeface="+mj-ea"/>
                          <a:ea typeface="+mj-ea"/>
                        </a:rPr>
                        <a:t>の名称</a:t>
                      </a:r>
                      <a:r>
                        <a:rPr kumimoji="1" lang="en-US" altLang="ja-JP" sz="1100" b="0" dirty="0">
                          <a:solidFill>
                            <a:schemeClr val="bg1"/>
                          </a:solidFill>
                          <a:latin typeface="+mj-ea"/>
                          <a:ea typeface="+mj-ea"/>
                        </a:rPr>
                        <a:t>※</a:t>
                      </a:r>
                      <a:r>
                        <a:rPr kumimoji="1" lang="ja-JP" altLang="en-US" sz="1100" b="0" dirty="0">
                          <a:solidFill>
                            <a:schemeClr val="bg1"/>
                          </a:solidFill>
                          <a:latin typeface="+mj-ea"/>
                          <a:ea typeface="+mj-ea"/>
                        </a:rPr>
                        <a:t>１</a:t>
                      </a:r>
                      <a:endParaRPr kumimoji="1" lang="en-US" altLang="ja-JP" sz="1100" b="0" dirty="0">
                        <a:solidFill>
                          <a:schemeClr val="bg1"/>
                        </a:solidFill>
                        <a:latin typeface="+mj-ea"/>
                        <a:ea typeface="+mj-ea"/>
                      </a:endParaRPr>
                    </a:p>
                    <a:p>
                      <a:r>
                        <a:rPr kumimoji="1" lang="ja-JP" altLang="en-US" sz="1050" b="0" dirty="0">
                          <a:solidFill>
                            <a:schemeClr val="bg1"/>
                          </a:solidFill>
                          <a:latin typeface="+mj-ea"/>
                          <a:ea typeface="+mj-ea"/>
                        </a:rPr>
                        <a:t>（関わる可能性のあるエリアすべてを記載してください。）</a:t>
                      </a:r>
                      <a:endParaRPr kumimoji="1" lang="en-US" altLang="ja-JP" sz="1050" b="0" dirty="0">
                        <a:solidFill>
                          <a:schemeClr val="bg1"/>
                        </a:solidFill>
                        <a:latin typeface="+mj-ea"/>
                        <a:ea typeface="+mj-ea"/>
                      </a:endParaRPr>
                    </a:p>
                  </a:txBody>
                  <a:tcPr>
                    <a:solidFill>
                      <a:schemeClr val="accent2">
                        <a:lumMod val="60000"/>
                        <a:lumOff val="40000"/>
                      </a:schemeClr>
                    </a:solidFill>
                  </a:tcPr>
                </a:tc>
                <a:tc>
                  <a:txBody>
                    <a:bodyPr/>
                    <a:lstStyle/>
                    <a:p>
                      <a:pPr algn="l"/>
                      <a:r>
                        <a:rPr kumimoji="1" lang="ja-JP" altLang="en-US" sz="1100" dirty="0">
                          <a:solidFill>
                            <a:srgbClr val="FF5050"/>
                          </a:solidFill>
                          <a:latin typeface="+mj-ea"/>
                          <a:ea typeface="+mj-ea"/>
                        </a:rPr>
                        <a:t>クローバー</a:t>
                      </a:r>
                      <a:endParaRPr kumimoji="1" lang="en-US" altLang="ja-JP" sz="1100" dirty="0">
                        <a:solidFill>
                          <a:srgbClr val="FF5050"/>
                        </a:solidFill>
                        <a:latin typeface="+mj-ea"/>
                        <a:ea typeface="+mj-ea"/>
                      </a:endParaRPr>
                    </a:p>
                    <a:p>
                      <a:pPr algn="l"/>
                      <a:r>
                        <a:rPr kumimoji="1" lang="ja-JP" altLang="en-US" sz="1100" kern="1200" dirty="0">
                          <a:solidFill>
                            <a:srgbClr val="FF5050"/>
                          </a:solidFill>
                          <a:latin typeface="+mj-ea"/>
                          <a:ea typeface="+mj-ea"/>
                          <a:cs typeface="+mn-cs"/>
                        </a:rPr>
                        <a:t>ユリ</a:t>
                      </a:r>
                      <a:endParaRPr kumimoji="1" lang="en-US" altLang="ja-JP" sz="1100" kern="1200" dirty="0">
                        <a:solidFill>
                          <a:srgbClr val="FF5050"/>
                        </a:solidFill>
                        <a:latin typeface="+mj-ea"/>
                        <a:ea typeface="+mj-ea"/>
                        <a:cs typeface="+mn-cs"/>
                      </a:endParaRPr>
                    </a:p>
                    <a:p>
                      <a:pPr algn="l"/>
                      <a:r>
                        <a:rPr kumimoji="1" lang="ja-JP" altLang="en-US" sz="1100" kern="1200" dirty="0">
                          <a:solidFill>
                            <a:srgbClr val="FF5050"/>
                          </a:solidFill>
                          <a:latin typeface="+mj-ea"/>
                          <a:ea typeface="+mn-ea"/>
                          <a:cs typeface="+mn-cs"/>
                        </a:rPr>
                        <a:t>バラ</a:t>
                      </a:r>
                      <a:endParaRPr kumimoji="1" lang="en-US" altLang="ja-JP" sz="1100" kern="1200" dirty="0">
                        <a:solidFill>
                          <a:srgbClr val="FF5050"/>
                        </a:solidFill>
                        <a:latin typeface="+mj-ea"/>
                        <a:ea typeface="+mn-ea"/>
                        <a:cs typeface="+mn-cs"/>
                      </a:endParaRPr>
                    </a:p>
                  </a:txBody>
                  <a:tcPr/>
                </a:tc>
                <a:tc>
                  <a:txBody>
                    <a:bodyPr/>
                    <a:lstStyle/>
                    <a:p>
                      <a:pPr algn="ctr"/>
                      <a:endParaRPr kumimoji="1" lang="en-US" altLang="ja-JP" sz="1100" kern="1200" dirty="0">
                        <a:solidFill>
                          <a:schemeClr val="dk1"/>
                        </a:solidFill>
                        <a:latin typeface="+mj-ea"/>
                        <a:ea typeface="+mn-ea"/>
                        <a:cs typeface="+mn-cs"/>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3844734055"/>
                  </a:ext>
                </a:extLst>
              </a:tr>
            </a:tbl>
          </a:graphicData>
        </a:graphic>
      </p:graphicFrame>
      <p:sp>
        <p:nvSpPr>
          <p:cNvPr id="6" name="テキスト ボックス 5">
            <a:extLst>
              <a:ext uri="{FF2B5EF4-FFF2-40B4-BE49-F238E27FC236}">
                <a16:creationId xmlns:a16="http://schemas.microsoft.com/office/drawing/2014/main" id="{6528E80B-AC9B-56A5-D854-1BD71254DFD9}"/>
              </a:ext>
            </a:extLst>
          </p:cNvPr>
          <p:cNvSpPr txBox="1"/>
          <p:nvPr/>
        </p:nvSpPr>
        <p:spPr>
          <a:xfrm>
            <a:off x="6875929" y="1932412"/>
            <a:ext cx="2591924" cy="241989"/>
          </a:xfrm>
          <a:prstGeom prst="rect">
            <a:avLst/>
          </a:prstGeom>
          <a:noFill/>
        </p:spPr>
        <p:txBody>
          <a:bodyPr wrap="square">
            <a:spAutoFit/>
          </a:bodyPr>
          <a:lstStyle/>
          <a:p>
            <a:pPr algn="r"/>
            <a:r>
              <a:rPr lang="ja-JP" altLang="en-US" sz="900" dirty="0"/>
              <a:t>（列が不足する場合は、適宜追加してください。）</a:t>
            </a:r>
          </a:p>
        </p:txBody>
      </p:sp>
    </p:spTree>
    <p:extLst>
      <p:ext uri="{BB962C8B-B14F-4D97-AF65-F5344CB8AC3E}">
        <p14:creationId xmlns:p14="http://schemas.microsoft.com/office/powerpoint/2010/main" val="332531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1F0BC-169F-9CD5-B679-9E1D1F0C700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1B26E7B-AB54-B850-53B8-B6C5F26D3E4A}"/>
              </a:ext>
            </a:extLst>
          </p:cNvPr>
          <p:cNvSpPr>
            <a:spLocks noGrp="1"/>
          </p:cNvSpPr>
          <p:nvPr>
            <p:ph type="title"/>
          </p:nvPr>
        </p:nvSpPr>
        <p:spPr>
          <a:xfrm>
            <a:off x="406400" y="662087"/>
            <a:ext cx="9061450" cy="307777"/>
          </a:xfrm>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2BDC55C6-93AE-DCCF-BF0D-C0662C423584}"/>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次ページを参考に、今回の申請内容が当てはまる区分に「○」を記入してください。</a:t>
            </a:r>
          </a:p>
        </p:txBody>
      </p:sp>
      <p:graphicFrame>
        <p:nvGraphicFramePr>
          <p:cNvPr id="5" name="表 6">
            <a:extLst>
              <a:ext uri="{FF2B5EF4-FFF2-40B4-BE49-F238E27FC236}">
                <a16:creationId xmlns:a16="http://schemas.microsoft.com/office/drawing/2014/main" id="{7A7201B9-A7C5-EEF6-41C1-3E7A3A924A1F}"/>
              </a:ext>
            </a:extLst>
          </p:cNvPr>
          <p:cNvGraphicFramePr>
            <a:graphicFrameLocks noGrp="1"/>
          </p:cNvGraphicFramePr>
          <p:nvPr>
            <p:extLst>
              <p:ext uri="{D42A27DB-BD31-4B8C-83A1-F6EECF244321}">
                <p14:modId xmlns:p14="http://schemas.microsoft.com/office/powerpoint/2010/main" val="1743749125"/>
              </p:ext>
            </p:extLst>
          </p:nvPr>
        </p:nvGraphicFramePr>
        <p:xfrm>
          <a:off x="577088" y="1537104"/>
          <a:ext cx="8890762" cy="4649076"/>
        </p:xfrm>
        <a:graphic>
          <a:graphicData uri="http://schemas.openxmlformats.org/drawingml/2006/table">
            <a:tbl>
              <a:tblPr firstRow="1" firstCol="1">
                <a:tableStyleId>{21E4AEA4-8DFA-4A89-87EB-49C32662AFE0}</a:tableStyleId>
              </a:tblPr>
              <a:tblGrid>
                <a:gridCol w="1073912">
                  <a:extLst>
                    <a:ext uri="{9D8B030D-6E8A-4147-A177-3AD203B41FA5}">
                      <a16:colId xmlns:a16="http://schemas.microsoft.com/office/drawing/2014/main" val="1932121778"/>
                    </a:ext>
                  </a:extLst>
                </a:gridCol>
                <a:gridCol w="2298700">
                  <a:extLst>
                    <a:ext uri="{9D8B030D-6E8A-4147-A177-3AD203B41FA5}">
                      <a16:colId xmlns:a16="http://schemas.microsoft.com/office/drawing/2014/main" val="3663170459"/>
                    </a:ext>
                  </a:extLst>
                </a:gridCol>
                <a:gridCol w="2705100">
                  <a:extLst>
                    <a:ext uri="{9D8B030D-6E8A-4147-A177-3AD203B41FA5}">
                      <a16:colId xmlns:a16="http://schemas.microsoft.com/office/drawing/2014/main" val="2546022551"/>
                    </a:ext>
                  </a:extLst>
                </a:gridCol>
                <a:gridCol w="2813050">
                  <a:extLst>
                    <a:ext uri="{9D8B030D-6E8A-4147-A177-3AD203B41FA5}">
                      <a16:colId xmlns:a16="http://schemas.microsoft.com/office/drawing/2014/main" val="135112282"/>
                    </a:ext>
                  </a:extLst>
                </a:gridCol>
              </a:tblGrid>
              <a:tr h="324000">
                <a:tc>
                  <a:txBody>
                    <a:bodyPr/>
                    <a:lstStyle/>
                    <a:p>
                      <a:pPr algn="ctr"/>
                      <a:r>
                        <a:rPr kumimoji="1" lang="ja-JP" altLang="en-US" sz="1400" i="0" dirty="0"/>
                        <a:t>区分</a:t>
                      </a:r>
                    </a:p>
                  </a:txBody>
                  <a:tcPr anchor="b"/>
                </a:tc>
                <a:tc>
                  <a:txBody>
                    <a:bodyPr/>
                    <a:lstStyle/>
                    <a:p>
                      <a:pPr algn="ctr"/>
                      <a:r>
                        <a:rPr kumimoji="1" lang="ja-JP" altLang="en-US" sz="1400" i="0" dirty="0"/>
                        <a:t>該当する区分に「○」を記入</a:t>
                      </a:r>
                    </a:p>
                  </a:txBody>
                  <a:tcPr anchor="b"/>
                </a:tc>
                <a:tc gridSpan="2">
                  <a:txBody>
                    <a:bodyPr/>
                    <a:lstStyle/>
                    <a:p>
                      <a:pPr algn="ctr"/>
                      <a:r>
                        <a:rPr kumimoji="1" lang="ja-JP" altLang="en-US" sz="1400" i="0" dirty="0"/>
                        <a:t>定義</a:t>
                      </a:r>
                      <a:endParaRPr kumimoji="1" lang="en-US" altLang="ja-JP" sz="1400" i="0" dirty="0"/>
                    </a:p>
                  </a:txBody>
                  <a:tcPr anchor="b"/>
                </a:tc>
                <a:tc hMerge="1">
                  <a:txBody>
                    <a:bodyPr/>
                    <a:lstStyle/>
                    <a:p>
                      <a:pPr algn="ctr"/>
                      <a:endParaRPr kumimoji="1" lang="ja-JP" altLang="en-US" sz="1400" i="0" dirty="0"/>
                    </a:p>
                  </a:txBody>
                  <a:tcPr anchor="b"/>
                </a:tc>
                <a:extLst>
                  <a:ext uri="{0D108BD9-81ED-4DB2-BD59-A6C34878D82A}">
                    <a16:rowId xmlns:a16="http://schemas.microsoft.com/office/drawing/2014/main" val="1250818858"/>
                  </a:ext>
                </a:extLst>
              </a:tr>
              <a:tr h="1548000">
                <a:tc>
                  <a:txBody>
                    <a:bodyPr/>
                    <a:lstStyle/>
                    <a:p>
                      <a:pPr algn="ctr"/>
                      <a:r>
                        <a:rPr kumimoji="1" lang="ja-JP" altLang="en-US" sz="1400" b="1" i="0" dirty="0">
                          <a:solidFill>
                            <a:schemeClr val="tx1"/>
                          </a:solidFill>
                          <a:latin typeface="+mn-ea"/>
                          <a:ea typeface="+mn-ea"/>
                        </a:rPr>
                        <a:t>優先度「高」</a:t>
                      </a: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r>
                        <a:rPr kumimoji="1" lang="ja-JP" altLang="en-US" sz="1400" b="1" i="0" dirty="0">
                          <a:solidFill>
                            <a:schemeClr val="tx1"/>
                          </a:solidFill>
                          <a:latin typeface="+mn-ea"/>
                          <a:ea typeface="+mn-ea"/>
                        </a:rPr>
                        <a:t>１施設内の対象ユニット４つ</a:t>
                      </a:r>
                      <a:endParaRPr kumimoji="1" lang="en-US" altLang="ja-JP" sz="1400" b="1" i="0" dirty="0">
                        <a:solidFill>
                          <a:schemeClr val="tx1"/>
                        </a:solidFill>
                        <a:latin typeface="+mn-ea"/>
                        <a:ea typeface="+mn-ea"/>
                      </a:endParaRPr>
                    </a:p>
                    <a:p>
                      <a:pPr algn="ctr"/>
                      <a:endParaRPr kumimoji="1" lang="en-US" altLang="ja-JP" sz="1400" b="1" i="0" dirty="0">
                        <a:solidFill>
                          <a:schemeClr val="tx1"/>
                        </a:solidFill>
                        <a:latin typeface="+mn-ea"/>
                        <a:ea typeface="+mn-ea"/>
                      </a:endParaRPr>
                    </a:p>
                    <a:p>
                      <a:pPr algn="ctr"/>
                      <a:r>
                        <a:rPr kumimoji="1" lang="ja-JP" altLang="en-US" sz="1400" b="1" i="0" dirty="0">
                          <a:solidFill>
                            <a:schemeClr val="tx1"/>
                          </a:solidFill>
                          <a:latin typeface="+mn-ea"/>
                          <a:ea typeface="+mn-ea"/>
                        </a:rPr>
                        <a:t>または</a:t>
                      </a:r>
                      <a:endParaRPr kumimoji="1" lang="en-US" altLang="ja-JP" sz="1400" b="1" i="0" dirty="0">
                        <a:solidFill>
                          <a:schemeClr val="tx1"/>
                        </a:solidFill>
                        <a:latin typeface="+mn-ea"/>
                        <a:ea typeface="+mn-ea"/>
                      </a:endParaRPr>
                    </a:p>
                    <a:p>
                      <a:pPr algn="ctr"/>
                      <a:endParaRPr kumimoji="1" lang="en-US" altLang="ja-JP" sz="1400" b="1" i="0" dirty="0">
                        <a:solidFill>
                          <a:schemeClr val="tx1"/>
                        </a:solidFill>
                        <a:latin typeface="+mn-ea"/>
                        <a:ea typeface="+mn-ea"/>
                      </a:endParaRPr>
                    </a:p>
                    <a:p>
                      <a:pPr algn="ctr"/>
                      <a:r>
                        <a:rPr kumimoji="1" lang="ja-JP" altLang="en-US" sz="1400" b="1" i="0" dirty="0">
                          <a:solidFill>
                            <a:schemeClr val="tx1"/>
                          </a:solidFill>
                          <a:latin typeface="+mn-ea"/>
                          <a:ea typeface="+mn-ea"/>
                        </a:rPr>
                        <a:t>１施設内の対象フロア２つ</a:t>
                      </a: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endParaRPr kumimoji="1" lang="en-US" altLang="ja-JP"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1380050978"/>
                  </a:ext>
                </a:extLst>
              </a:tr>
              <a:tr h="896196">
                <a:tc rowSpan="2">
                  <a:txBody>
                    <a:bodyPr/>
                    <a:lstStyle/>
                    <a:p>
                      <a:pPr algn="ctr"/>
                      <a:r>
                        <a:rPr kumimoji="1" lang="ja-JP" altLang="en-US" sz="1400" b="1" i="0" dirty="0">
                          <a:solidFill>
                            <a:schemeClr val="tx1"/>
                          </a:solidFill>
                          <a:latin typeface="+mn-ea"/>
                          <a:ea typeface="+mn-ea"/>
                        </a:rPr>
                        <a:t>優先度「中」</a:t>
                      </a:r>
                    </a:p>
                  </a:txBody>
                  <a:tcPr anchor="ctr">
                    <a:solidFill>
                      <a:schemeClr val="accent5"/>
                    </a:solidFill>
                  </a:tcPr>
                </a:tc>
                <a:tc rowSpan="2">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a:txBody>
                    <a:bodyPr/>
                    <a:lstStyle/>
                    <a:p>
                      <a:pPr algn="ctr"/>
                      <a:r>
                        <a:rPr kumimoji="1" lang="ja-JP" altLang="en-US" sz="1400" b="1" i="0" dirty="0">
                          <a:solidFill>
                            <a:schemeClr val="tx1"/>
                          </a:solidFill>
                          <a:latin typeface="+mn-ea"/>
                          <a:ea typeface="+mn-ea"/>
                        </a:rPr>
                        <a:t>１施設内の対象エリア１つ</a:t>
                      </a:r>
                      <a:endParaRPr kumimoji="1" lang="en-US" altLang="ja-JP" sz="1400" b="1" i="0" dirty="0">
                        <a:solidFill>
                          <a:schemeClr val="tx1"/>
                        </a:solidFill>
                        <a:latin typeface="+mn-ea"/>
                        <a:ea typeface="+mn-ea"/>
                      </a:endParaRPr>
                    </a:p>
                    <a:p>
                      <a:pPr algn="ctr"/>
                      <a:r>
                        <a:rPr kumimoji="1" lang="ja-JP" altLang="en-US" sz="1400" b="1" i="0" dirty="0">
                          <a:solidFill>
                            <a:schemeClr val="tx1"/>
                          </a:solidFill>
                          <a:latin typeface="+mn-ea"/>
                          <a:ea typeface="+mn-ea"/>
                        </a:rPr>
                        <a:t>＋　別施設とのセット申請</a:t>
                      </a:r>
                    </a:p>
                  </a:txBody>
                  <a:tcPr anchor="ctr">
                    <a:solidFill>
                      <a:schemeClr val="accent5"/>
                    </a:solidFill>
                  </a:tcPr>
                </a:tc>
                <a:tc>
                  <a:txBody>
                    <a:bodyPr/>
                    <a:lstStyle/>
                    <a:p>
                      <a:pPr algn="ctr"/>
                      <a:endParaRPr kumimoji="1" lang="ja-JP" altLang="en-US"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1689474731"/>
                  </a:ext>
                </a:extLst>
              </a:tr>
              <a:tr h="736600">
                <a:tc vMerge="1">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vMerge="1">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gridSpan="2">
                  <a:txBody>
                    <a:bodyPr/>
                    <a:lstStyle/>
                    <a:p>
                      <a:pPr algn="l"/>
                      <a:r>
                        <a:rPr kumimoji="1" lang="en-US" altLang="ja-JP" sz="1400" b="1" i="0" dirty="0">
                          <a:solidFill>
                            <a:schemeClr val="tx1"/>
                          </a:solidFill>
                          <a:latin typeface="+mn-ea"/>
                          <a:ea typeface="+mn-ea"/>
                        </a:rPr>
                        <a:t>【</a:t>
                      </a:r>
                      <a:r>
                        <a:rPr kumimoji="1" lang="ja-JP" altLang="en-US" sz="1400" b="1" i="0" dirty="0">
                          <a:solidFill>
                            <a:schemeClr val="tx1"/>
                          </a:solidFill>
                          <a:latin typeface="+mn-ea"/>
                          <a:ea typeface="+mn-ea"/>
                        </a:rPr>
                        <a:t>セットで申請する法人・施設の名称</a:t>
                      </a:r>
                      <a:r>
                        <a:rPr kumimoji="1" lang="en-US" altLang="ja-JP" sz="1400" b="1" i="0" dirty="0">
                          <a:solidFill>
                            <a:schemeClr val="tx1"/>
                          </a:solidFill>
                          <a:latin typeface="+mn-ea"/>
                          <a:ea typeface="+mn-ea"/>
                        </a:rPr>
                        <a:t>】</a:t>
                      </a:r>
                    </a:p>
                    <a:p>
                      <a:pPr algn="l"/>
                      <a:r>
                        <a:rPr kumimoji="1" lang="en-US" altLang="ja-JP" sz="1400" b="1" i="0" dirty="0">
                          <a:solidFill>
                            <a:srgbClr val="FF0000"/>
                          </a:solidFill>
                          <a:latin typeface="+mn-ea"/>
                          <a:ea typeface="+mn-ea"/>
                        </a:rPr>
                        <a:t>※</a:t>
                      </a:r>
                      <a:r>
                        <a:rPr kumimoji="1" lang="ja-JP" altLang="en-US" sz="1400" b="1" i="0" dirty="0">
                          <a:solidFill>
                            <a:srgbClr val="FF0000"/>
                          </a:solidFill>
                          <a:latin typeface="+mn-ea"/>
                          <a:ea typeface="+mn-ea"/>
                        </a:rPr>
                        <a:t>セット相手の施設にも別途応募申請書を提出いただく必要があります。</a:t>
                      </a:r>
                      <a:endParaRPr kumimoji="1" lang="en-US" altLang="ja-JP" sz="1400" b="1" i="0" dirty="0">
                        <a:solidFill>
                          <a:srgbClr val="FF0000"/>
                        </a:solidFill>
                        <a:latin typeface="+mn-ea"/>
                        <a:ea typeface="+mn-ea"/>
                      </a:endParaRPr>
                    </a:p>
                    <a:p>
                      <a:pPr algn="l"/>
                      <a:endParaRPr kumimoji="1" lang="en-US" altLang="ja-JP" sz="1400" b="1" i="0" dirty="0">
                        <a:solidFill>
                          <a:schemeClr val="tx1"/>
                        </a:solidFill>
                        <a:latin typeface="+mn-ea"/>
                        <a:ea typeface="+mn-ea"/>
                      </a:endParaRPr>
                    </a:p>
                    <a:p>
                      <a:pPr algn="l"/>
                      <a:endParaRPr kumimoji="1" lang="en-US" altLang="ja-JP" sz="1400" b="1" i="0" dirty="0">
                        <a:solidFill>
                          <a:schemeClr val="tx1"/>
                        </a:solidFill>
                        <a:latin typeface="+mn-ea"/>
                        <a:ea typeface="+mn-ea"/>
                      </a:endParaRPr>
                    </a:p>
                  </a:txBody>
                  <a:tcPr anchor="ctr">
                    <a:solidFill>
                      <a:schemeClr val="accent5"/>
                    </a:solidFill>
                  </a:tcPr>
                </a:tc>
                <a:tc hMerge="1">
                  <a:txBody>
                    <a:bodyPr/>
                    <a:lstStyle/>
                    <a:p>
                      <a:pPr algn="ctr"/>
                      <a:endParaRPr kumimoji="1" lang="ja-JP" altLang="en-US"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2542025657"/>
                  </a:ext>
                </a:extLst>
              </a:tr>
              <a:tr h="936000">
                <a:tc>
                  <a:txBody>
                    <a:bodyPr/>
                    <a:lstStyle/>
                    <a:p>
                      <a:pPr algn="ctr"/>
                      <a:r>
                        <a:rPr kumimoji="1" lang="ja-JP" altLang="en-US" sz="1400" b="1" i="0" dirty="0">
                          <a:solidFill>
                            <a:schemeClr val="tx1"/>
                          </a:solidFill>
                          <a:latin typeface="+mn-ea"/>
                          <a:ea typeface="+mn-ea"/>
                        </a:rPr>
                        <a:t>優先度「低」</a:t>
                      </a: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a:txBody>
                    <a:bodyPr/>
                    <a:lstStyle/>
                    <a:p>
                      <a:pPr algn="ctr"/>
                      <a:r>
                        <a:rPr kumimoji="1" lang="ja-JP" altLang="en-US" sz="1400" b="1" i="0" dirty="0">
                          <a:solidFill>
                            <a:schemeClr val="tx1"/>
                          </a:solidFill>
                          <a:latin typeface="+mn-ea"/>
                          <a:ea typeface="+mn-ea"/>
                        </a:rPr>
                        <a:t>１施設内の対象エリア１つのみ</a:t>
                      </a:r>
                    </a:p>
                  </a:txBody>
                  <a:tcPr anchor="ctr">
                    <a:solidFill>
                      <a:schemeClr val="accent5"/>
                    </a:solidFill>
                  </a:tcPr>
                </a:tc>
                <a:tc>
                  <a:txBody>
                    <a:bodyPr/>
                    <a:lstStyle/>
                    <a:p>
                      <a:pPr algn="ctr"/>
                      <a:endParaRPr kumimoji="1" lang="ja-JP" altLang="en-US"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1471101984"/>
                  </a:ext>
                </a:extLst>
              </a:tr>
            </a:tbl>
          </a:graphicData>
        </a:graphic>
      </p:graphicFrame>
      <p:pic>
        <p:nvPicPr>
          <p:cNvPr id="8" name="図 7">
            <a:extLst>
              <a:ext uri="{FF2B5EF4-FFF2-40B4-BE49-F238E27FC236}">
                <a16:creationId xmlns:a16="http://schemas.microsoft.com/office/drawing/2014/main" id="{2066BAA5-66D7-6C91-F9B1-0748607CA4BB}"/>
              </a:ext>
            </a:extLst>
          </p:cNvPr>
          <p:cNvPicPr>
            <a:picLocks noChangeAspect="1"/>
          </p:cNvPicPr>
          <p:nvPr/>
        </p:nvPicPr>
        <p:blipFill>
          <a:blip r:embed="rId2"/>
          <a:srcRect l="1320" r="50745"/>
          <a:stretch>
            <a:fillRect/>
          </a:stretch>
        </p:blipFill>
        <p:spPr>
          <a:xfrm>
            <a:off x="7251700" y="1912045"/>
            <a:ext cx="1637088" cy="665474"/>
          </a:xfrm>
          <a:prstGeom prst="rect">
            <a:avLst/>
          </a:prstGeom>
        </p:spPr>
      </p:pic>
      <p:pic>
        <p:nvPicPr>
          <p:cNvPr id="9" name="図 8">
            <a:extLst>
              <a:ext uri="{FF2B5EF4-FFF2-40B4-BE49-F238E27FC236}">
                <a16:creationId xmlns:a16="http://schemas.microsoft.com/office/drawing/2014/main" id="{1A5B5700-4EE1-6629-C872-456F5BC10479}"/>
              </a:ext>
            </a:extLst>
          </p:cNvPr>
          <p:cNvPicPr>
            <a:picLocks noChangeAspect="1"/>
          </p:cNvPicPr>
          <p:nvPr/>
        </p:nvPicPr>
        <p:blipFill>
          <a:blip r:embed="rId2"/>
          <a:srcRect l="53575"/>
          <a:stretch>
            <a:fillRect/>
          </a:stretch>
        </p:blipFill>
        <p:spPr>
          <a:xfrm>
            <a:off x="7277472" y="2721374"/>
            <a:ext cx="1585544" cy="665474"/>
          </a:xfrm>
          <a:prstGeom prst="rect">
            <a:avLst/>
          </a:prstGeom>
        </p:spPr>
      </p:pic>
      <p:pic>
        <p:nvPicPr>
          <p:cNvPr id="11" name="図 10">
            <a:extLst>
              <a:ext uri="{FF2B5EF4-FFF2-40B4-BE49-F238E27FC236}">
                <a16:creationId xmlns:a16="http://schemas.microsoft.com/office/drawing/2014/main" id="{4193FE74-5522-FF9D-6A57-C70EFFB0A429}"/>
              </a:ext>
            </a:extLst>
          </p:cNvPr>
          <p:cNvPicPr>
            <a:picLocks noChangeAspect="1"/>
          </p:cNvPicPr>
          <p:nvPr/>
        </p:nvPicPr>
        <p:blipFill>
          <a:blip r:embed="rId3"/>
          <a:srcRect r="62676"/>
          <a:stretch>
            <a:fillRect/>
          </a:stretch>
        </p:blipFill>
        <p:spPr>
          <a:xfrm>
            <a:off x="6774333" y="3471153"/>
            <a:ext cx="1148862" cy="731218"/>
          </a:xfrm>
          <a:prstGeom prst="rect">
            <a:avLst/>
          </a:prstGeom>
        </p:spPr>
      </p:pic>
      <p:pic>
        <p:nvPicPr>
          <p:cNvPr id="12" name="図 11">
            <a:extLst>
              <a:ext uri="{FF2B5EF4-FFF2-40B4-BE49-F238E27FC236}">
                <a16:creationId xmlns:a16="http://schemas.microsoft.com/office/drawing/2014/main" id="{233B50B5-C2E6-049D-682A-EA048641514F}"/>
              </a:ext>
            </a:extLst>
          </p:cNvPr>
          <p:cNvPicPr>
            <a:picLocks noChangeAspect="1"/>
          </p:cNvPicPr>
          <p:nvPr/>
        </p:nvPicPr>
        <p:blipFill>
          <a:blip r:embed="rId3"/>
          <a:srcRect l="62676"/>
          <a:stretch>
            <a:fillRect/>
          </a:stretch>
        </p:blipFill>
        <p:spPr>
          <a:xfrm>
            <a:off x="8180050" y="3471153"/>
            <a:ext cx="1148862" cy="731218"/>
          </a:xfrm>
          <a:prstGeom prst="rect">
            <a:avLst/>
          </a:prstGeom>
        </p:spPr>
      </p:pic>
      <p:pic>
        <p:nvPicPr>
          <p:cNvPr id="13" name="図 12">
            <a:extLst>
              <a:ext uri="{FF2B5EF4-FFF2-40B4-BE49-F238E27FC236}">
                <a16:creationId xmlns:a16="http://schemas.microsoft.com/office/drawing/2014/main" id="{8CDCF6D8-00D9-66E0-A6E2-E1674A8BC7A3}"/>
              </a:ext>
            </a:extLst>
          </p:cNvPr>
          <p:cNvPicPr>
            <a:picLocks noChangeAspect="1"/>
          </p:cNvPicPr>
          <p:nvPr/>
        </p:nvPicPr>
        <p:blipFill>
          <a:blip r:embed="rId3"/>
          <a:srcRect r="62676"/>
          <a:stretch>
            <a:fillRect/>
          </a:stretch>
        </p:blipFill>
        <p:spPr>
          <a:xfrm>
            <a:off x="7492569" y="5346296"/>
            <a:ext cx="1148862" cy="731218"/>
          </a:xfrm>
          <a:prstGeom prst="rect">
            <a:avLst/>
          </a:prstGeom>
        </p:spPr>
      </p:pic>
      <p:sp>
        <p:nvSpPr>
          <p:cNvPr id="14" name="テキスト ボックス 13">
            <a:extLst>
              <a:ext uri="{FF2B5EF4-FFF2-40B4-BE49-F238E27FC236}">
                <a16:creationId xmlns:a16="http://schemas.microsoft.com/office/drawing/2014/main" id="{2EDCA55C-9219-F74F-0DBF-D98BDE9F2BCE}"/>
              </a:ext>
            </a:extLst>
          </p:cNvPr>
          <p:cNvSpPr txBox="1"/>
          <p:nvPr/>
        </p:nvSpPr>
        <p:spPr>
          <a:xfrm>
            <a:off x="7923195" y="3742202"/>
            <a:ext cx="256855" cy="258661"/>
          </a:xfrm>
          <a:prstGeom prst="rect">
            <a:avLst/>
          </a:prstGeom>
          <a:noFill/>
        </p:spPr>
        <p:txBody>
          <a:bodyPr wrap="square" rtlCol="0">
            <a:spAutoFit/>
          </a:bodyPr>
          <a:lstStyle/>
          <a:p>
            <a:r>
              <a:rPr kumimoji="1" lang="ja-JP" altLang="en-US" b="1" dirty="0"/>
              <a:t>＋</a:t>
            </a:r>
          </a:p>
        </p:txBody>
      </p:sp>
      <p:sp>
        <p:nvSpPr>
          <p:cNvPr id="15" name="テキスト ボックス 14">
            <a:extLst>
              <a:ext uri="{FF2B5EF4-FFF2-40B4-BE49-F238E27FC236}">
                <a16:creationId xmlns:a16="http://schemas.microsoft.com/office/drawing/2014/main" id="{CF0CA4CB-C005-E951-1FB5-E74C39C27AC3}"/>
              </a:ext>
            </a:extLst>
          </p:cNvPr>
          <p:cNvSpPr txBox="1"/>
          <p:nvPr/>
        </p:nvSpPr>
        <p:spPr>
          <a:xfrm>
            <a:off x="7569201" y="2498693"/>
            <a:ext cx="964844" cy="258661"/>
          </a:xfrm>
          <a:prstGeom prst="rect">
            <a:avLst/>
          </a:prstGeom>
          <a:noFill/>
        </p:spPr>
        <p:txBody>
          <a:bodyPr wrap="square" rtlCol="0">
            <a:spAutoFit/>
          </a:bodyPr>
          <a:lstStyle/>
          <a:p>
            <a:r>
              <a:rPr kumimoji="1" lang="ja-JP" altLang="en-US" b="1" dirty="0"/>
              <a:t>または</a:t>
            </a:r>
          </a:p>
        </p:txBody>
      </p:sp>
    </p:spTree>
    <p:extLst>
      <p:ext uri="{BB962C8B-B14F-4D97-AF65-F5344CB8AC3E}">
        <p14:creationId xmlns:p14="http://schemas.microsoft.com/office/powerpoint/2010/main" val="173509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3CA9F-07A0-BB9C-3FFE-6BD97A50432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6C59D43-0914-880E-7A6C-1992338DB55F}"/>
              </a:ext>
            </a:extLst>
          </p:cNvPr>
          <p:cNvSpPr>
            <a:spLocks noGrp="1"/>
          </p:cNvSpPr>
          <p:nvPr>
            <p:ph type="title"/>
          </p:nvPr>
        </p:nvSpPr>
        <p:spPr>
          <a:xfrm>
            <a:off x="406400" y="662087"/>
            <a:ext cx="9061450" cy="307777"/>
          </a:xfrm>
        </p:spPr>
        <p:txBody>
          <a:bodyPr/>
          <a:lstStyle/>
          <a:p>
            <a:r>
              <a:rPr lang="en-US" altLang="ja-JP" dirty="0"/>
              <a:t>3</a:t>
            </a:r>
            <a:r>
              <a:rPr lang="ja-JP" altLang="en-US" dirty="0"/>
              <a:t>　応募するエリア（フロア・ユニット）</a:t>
            </a:r>
            <a:endParaRPr kumimoji="1" lang="ja-JP" altLang="en-US" dirty="0"/>
          </a:p>
        </p:txBody>
      </p:sp>
      <p:pic>
        <p:nvPicPr>
          <p:cNvPr id="3" name="図 2">
            <a:extLst>
              <a:ext uri="{FF2B5EF4-FFF2-40B4-BE49-F238E27FC236}">
                <a16:creationId xmlns:a16="http://schemas.microsoft.com/office/drawing/2014/main" id="{F8E39EC6-B139-485A-762B-6676118D0D0F}"/>
              </a:ext>
            </a:extLst>
          </p:cNvPr>
          <p:cNvPicPr>
            <a:picLocks noChangeAspect="1"/>
          </p:cNvPicPr>
          <p:nvPr/>
        </p:nvPicPr>
        <p:blipFill rotWithShape="1">
          <a:blip r:embed="rId2"/>
          <a:srcRect l="297" r="707"/>
          <a:stretch>
            <a:fillRect/>
          </a:stretch>
        </p:blipFill>
        <p:spPr bwMode="auto">
          <a:xfrm>
            <a:off x="723222" y="1118579"/>
            <a:ext cx="8459556" cy="3584875"/>
          </a:xfrm>
          <a:prstGeom prst="rect">
            <a:avLst/>
          </a:prstGeom>
          <a:ln>
            <a:noFill/>
          </a:ln>
          <a:extLst>
            <a:ext uri="{53640926-AAD7-44D8-BBD7-CCE9431645EC}">
              <a14:shadowObscured xmlns:a14="http://schemas.microsoft.com/office/drawing/2010/main"/>
            </a:ext>
          </a:extLst>
        </p:spPr>
      </p:pic>
      <p:sp>
        <p:nvSpPr>
          <p:cNvPr id="7" name="四角形: 角を丸くする 6">
            <a:extLst>
              <a:ext uri="{FF2B5EF4-FFF2-40B4-BE49-F238E27FC236}">
                <a16:creationId xmlns:a16="http://schemas.microsoft.com/office/drawing/2014/main" id="{59FA55E8-2B62-3384-596E-8A7D4B3A29E8}"/>
              </a:ext>
            </a:extLst>
          </p:cNvPr>
          <p:cNvSpPr/>
          <p:nvPr/>
        </p:nvSpPr>
        <p:spPr>
          <a:xfrm>
            <a:off x="836579" y="4703454"/>
            <a:ext cx="8232842" cy="2086452"/>
          </a:xfrm>
          <a:prstGeom prst="roundRect">
            <a:avLst>
              <a:gd name="adj" fmla="val 5559"/>
            </a:avLst>
          </a:prstGeom>
          <a:solidFill>
            <a:srgbClr val="4F81BD">
              <a:lumMod val="20000"/>
              <a:lumOff val="80000"/>
            </a:srgbClr>
          </a:solidFill>
          <a:ln w="9525" cap="flat" cmpd="sng" algn="ctr">
            <a:solidFill>
              <a:srgbClr val="1F497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74625" marR="0" lvl="0" indent="-174625" algn="l"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優先度「高」</a:t>
            </a:r>
            <a:endParaRPr kumimoji="0" lang="ja-JP" altLang="en-US" sz="1050" b="1"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１施設につき、夜勤者２名分の担当範囲を検証対象エリアとして申請いただく場合。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04775"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２ユニット </a:t>
            </a:r>
            <a:r>
              <a:rPr kumimoji="0" lang="en-US" altLang="ja-JP"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夜勤者２名分＝計４ユニット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27940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または</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04775"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１フロア </a:t>
            </a:r>
            <a:r>
              <a:rPr kumimoji="0" lang="en-US" altLang="ja-JP"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夜勤者２名分＝計２フロア</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74625" algn="l"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優先度「中」</a:t>
            </a:r>
            <a:endParaRPr kumimoji="0" lang="ja-JP" altLang="en-US" sz="1050" b="1"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１施設内で申請する対象エリアが１つのみの場合であって、</a:t>
            </a:r>
            <a:r>
              <a:rPr kumimoji="0" lang="ja-JP" altLang="en-US" sz="1050" b="1" i="0" u="sng"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同様に１対象エリアを申請する別施設</a:t>
            </a: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とセットで申請いただく場合。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74625" algn="l"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優先度「</a:t>
            </a:r>
            <a:r>
              <a:rPr kumimoji="0" lang="ja-JP" altLang="en-US" sz="1050" b="1" kern="0" dirty="0">
                <a:latin typeface="+mj-ea"/>
                <a:ea typeface="+mj-ea"/>
                <a:cs typeface="Times New Roman" panose="02020603050405020304" pitchFamily="18" charset="0"/>
              </a:rPr>
              <a:t>低</a:t>
            </a: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a:t>
            </a:r>
            <a:endParaRPr kumimoji="0" lang="ja-JP" altLang="en-US" sz="1050" b="1"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１施設内で申請する対象エリアが１つのみであり、別施設とのセット申請を行わない場合。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p:txBody>
      </p:sp>
      <p:sp>
        <p:nvSpPr>
          <p:cNvPr id="15" name="正方形/長方形 14">
            <a:extLst>
              <a:ext uri="{FF2B5EF4-FFF2-40B4-BE49-F238E27FC236}">
                <a16:creationId xmlns:a16="http://schemas.microsoft.com/office/drawing/2014/main" id="{98BC9658-63C4-1232-EDC2-8A4E8B6EA1B1}"/>
              </a:ext>
            </a:extLst>
          </p:cNvPr>
          <p:cNvSpPr/>
          <p:nvPr/>
        </p:nvSpPr>
        <p:spPr bwMode="auto">
          <a:xfrm>
            <a:off x="4467227" y="2447925"/>
            <a:ext cx="417600" cy="166688"/>
          </a:xfrm>
          <a:prstGeom prst="rect">
            <a:avLst/>
          </a:prstGeom>
          <a:noFill/>
          <a:ln w="12700" cap="flat" cmpd="sng" algn="ctr">
            <a:solidFill>
              <a:srgbClr val="FFC000"/>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sp>
        <p:nvSpPr>
          <p:cNvPr id="16" name="正方形/長方形 15">
            <a:extLst>
              <a:ext uri="{FF2B5EF4-FFF2-40B4-BE49-F238E27FC236}">
                <a16:creationId xmlns:a16="http://schemas.microsoft.com/office/drawing/2014/main" id="{E245ADA3-DE6F-73B5-5766-DD340EB21F08}"/>
              </a:ext>
            </a:extLst>
          </p:cNvPr>
          <p:cNvSpPr/>
          <p:nvPr/>
        </p:nvSpPr>
        <p:spPr bwMode="auto">
          <a:xfrm>
            <a:off x="7067551" y="2447925"/>
            <a:ext cx="540000" cy="166688"/>
          </a:xfrm>
          <a:prstGeom prst="rect">
            <a:avLst/>
          </a:prstGeom>
          <a:noFill/>
          <a:ln w="12700" cap="flat" cmpd="sng" algn="ctr">
            <a:solidFill>
              <a:srgbClr val="FFC000"/>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sp>
        <p:nvSpPr>
          <p:cNvPr id="4" name="テキスト ボックス 3">
            <a:extLst>
              <a:ext uri="{FF2B5EF4-FFF2-40B4-BE49-F238E27FC236}">
                <a16:creationId xmlns:a16="http://schemas.microsoft.com/office/drawing/2014/main" id="{F609B926-5F61-726C-F489-771C2AA97F43}"/>
              </a:ext>
            </a:extLst>
          </p:cNvPr>
          <p:cNvSpPr txBox="1"/>
          <p:nvPr/>
        </p:nvSpPr>
        <p:spPr>
          <a:xfrm>
            <a:off x="6230963" y="1385098"/>
            <a:ext cx="417487" cy="627992"/>
          </a:xfrm>
          <a:prstGeom prst="rect">
            <a:avLst/>
          </a:prstGeom>
          <a:noFill/>
        </p:spPr>
        <p:txBody>
          <a:bodyPr vert="eaVert" wrap="square" rtlCol="0">
            <a:spAutoFit/>
          </a:bodyPr>
          <a:lstStyle/>
          <a:p>
            <a:r>
              <a:rPr kumimoji="1" lang="ja-JP" altLang="en-US" sz="1400" b="1" dirty="0"/>
              <a:t>または</a:t>
            </a:r>
          </a:p>
        </p:txBody>
      </p:sp>
      <p:sp>
        <p:nvSpPr>
          <p:cNvPr id="5" name="テキスト ボックス 4">
            <a:extLst>
              <a:ext uri="{FF2B5EF4-FFF2-40B4-BE49-F238E27FC236}">
                <a16:creationId xmlns:a16="http://schemas.microsoft.com/office/drawing/2014/main" id="{988C533D-CB6B-B9D1-BDE2-8E7CDF2D45F2}"/>
              </a:ext>
            </a:extLst>
          </p:cNvPr>
          <p:cNvSpPr txBox="1"/>
          <p:nvPr/>
        </p:nvSpPr>
        <p:spPr>
          <a:xfrm>
            <a:off x="6170757" y="2597020"/>
            <a:ext cx="484043" cy="627992"/>
          </a:xfrm>
          <a:prstGeom prst="rect">
            <a:avLst/>
          </a:prstGeom>
          <a:noFill/>
        </p:spPr>
        <p:txBody>
          <a:bodyPr vert="eaVert" wrap="square" rtlCol="0">
            <a:spAutoFit/>
          </a:bodyPr>
          <a:lstStyle/>
          <a:p>
            <a:r>
              <a:rPr kumimoji="1" lang="ja-JP" altLang="en-US" sz="1800" b="1" dirty="0"/>
              <a:t>＋</a:t>
            </a:r>
          </a:p>
        </p:txBody>
      </p:sp>
      <p:sp>
        <p:nvSpPr>
          <p:cNvPr id="11" name="正方形/長方形 10">
            <a:extLst>
              <a:ext uri="{FF2B5EF4-FFF2-40B4-BE49-F238E27FC236}">
                <a16:creationId xmlns:a16="http://schemas.microsoft.com/office/drawing/2014/main" id="{85578915-35E6-0758-6E89-C804A91A4544}"/>
              </a:ext>
            </a:extLst>
          </p:cNvPr>
          <p:cNvSpPr/>
          <p:nvPr/>
        </p:nvSpPr>
        <p:spPr bwMode="auto">
          <a:xfrm>
            <a:off x="4248150" y="2400300"/>
            <a:ext cx="1690923" cy="1028699"/>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sp>
        <p:nvSpPr>
          <p:cNvPr id="12" name="正方形/長方形 11">
            <a:extLst>
              <a:ext uri="{FF2B5EF4-FFF2-40B4-BE49-F238E27FC236}">
                <a16:creationId xmlns:a16="http://schemas.microsoft.com/office/drawing/2014/main" id="{336A9351-69F8-40A5-BFAC-89D04DCDE7C1}"/>
              </a:ext>
            </a:extLst>
          </p:cNvPr>
          <p:cNvSpPr/>
          <p:nvPr/>
        </p:nvSpPr>
        <p:spPr bwMode="auto">
          <a:xfrm>
            <a:off x="6877941" y="2400300"/>
            <a:ext cx="1690923" cy="1028699"/>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pic>
        <p:nvPicPr>
          <p:cNvPr id="13" name="図 12">
            <a:extLst>
              <a:ext uri="{FF2B5EF4-FFF2-40B4-BE49-F238E27FC236}">
                <a16:creationId xmlns:a16="http://schemas.microsoft.com/office/drawing/2014/main" id="{FF5AC7BB-58C3-F15F-470B-8CB812EB4569}"/>
              </a:ext>
            </a:extLst>
          </p:cNvPr>
          <p:cNvPicPr>
            <a:picLocks noChangeAspect="1"/>
          </p:cNvPicPr>
          <p:nvPr/>
        </p:nvPicPr>
        <p:blipFill>
          <a:blip r:embed="rId3"/>
          <a:stretch>
            <a:fillRect/>
          </a:stretch>
        </p:blipFill>
        <p:spPr>
          <a:xfrm>
            <a:off x="4611204" y="2382283"/>
            <a:ext cx="1690923" cy="1043133"/>
          </a:xfrm>
          <a:prstGeom prst="rect">
            <a:avLst/>
          </a:prstGeom>
        </p:spPr>
      </p:pic>
      <p:pic>
        <p:nvPicPr>
          <p:cNvPr id="14" name="図 13">
            <a:extLst>
              <a:ext uri="{FF2B5EF4-FFF2-40B4-BE49-F238E27FC236}">
                <a16:creationId xmlns:a16="http://schemas.microsoft.com/office/drawing/2014/main" id="{99580695-998C-17FE-D254-46F2EE25ACCF}"/>
              </a:ext>
            </a:extLst>
          </p:cNvPr>
          <p:cNvPicPr>
            <a:picLocks noChangeAspect="1"/>
          </p:cNvPicPr>
          <p:nvPr/>
        </p:nvPicPr>
        <p:blipFill>
          <a:blip r:embed="rId4"/>
          <a:stretch>
            <a:fillRect/>
          </a:stretch>
        </p:blipFill>
        <p:spPr>
          <a:xfrm>
            <a:off x="6512781" y="2382283"/>
            <a:ext cx="1595660" cy="1014554"/>
          </a:xfrm>
          <a:prstGeom prst="rect">
            <a:avLst/>
          </a:prstGeom>
        </p:spPr>
      </p:pic>
    </p:spTree>
    <p:extLst>
      <p:ext uri="{BB962C8B-B14F-4D97-AF65-F5344CB8AC3E}">
        <p14:creationId xmlns:p14="http://schemas.microsoft.com/office/powerpoint/2010/main" val="849712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応募するエリア（フロア・ユニット）ごとの</a:t>
            </a:r>
            <a:r>
              <a:rPr lang="ja-JP" altLang="en-US" u="sng" kern="0" dirty="0">
                <a:solidFill>
                  <a:schemeClr val="tx1"/>
                </a:solidFill>
              </a:rPr>
              <a:t>人員配置表</a:t>
            </a:r>
            <a:r>
              <a:rPr lang="ja-JP" altLang="en-US" kern="0" dirty="0">
                <a:solidFill>
                  <a:schemeClr val="tx1"/>
                </a:solidFill>
              </a:rPr>
              <a:t>をご共有ください。</a:t>
            </a:r>
          </a:p>
        </p:txBody>
      </p:sp>
      <p:sp>
        <p:nvSpPr>
          <p:cNvPr id="4" name="正方形/長方形 3">
            <a:extLst>
              <a:ext uri="{FF2B5EF4-FFF2-40B4-BE49-F238E27FC236}">
                <a16:creationId xmlns:a16="http://schemas.microsoft.com/office/drawing/2014/main" id="{5A9A2E25-856C-450A-B1AB-F7BE09A22E31}"/>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549512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32675-D178-E607-4206-333063E9A7E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4468215-8BF6-2DA5-3CD5-61405218D5D7}"/>
              </a:ext>
            </a:extLst>
          </p:cNvPr>
          <p:cNvSpPr>
            <a:spLocks noGrp="1"/>
          </p:cNvSpPr>
          <p:nvPr>
            <p:ph type="title"/>
          </p:nvPr>
        </p:nvSpPr>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AB10A4EC-C406-A852-E33B-A7700EA40B0B}"/>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応募するエリア（フロア・ユニット）ごとの</a:t>
            </a:r>
            <a:r>
              <a:rPr lang="ja-JP" altLang="en-US" u="sng" kern="0" dirty="0">
                <a:solidFill>
                  <a:schemeClr val="tx1"/>
                </a:solidFill>
              </a:rPr>
              <a:t>フロア図</a:t>
            </a:r>
            <a:r>
              <a:rPr lang="ja-JP" altLang="en-US" kern="0" dirty="0">
                <a:solidFill>
                  <a:schemeClr val="tx1"/>
                </a:solidFill>
              </a:rPr>
              <a:t>をご共有ください。</a:t>
            </a:r>
          </a:p>
        </p:txBody>
      </p:sp>
      <p:sp>
        <p:nvSpPr>
          <p:cNvPr id="4" name="正方形/長方形 3">
            <a:extLst>
              <a:ext uri="{FF2B5EF4-FFF2-40B4-BE49-F238E27FC236}">
                <a16:creationId xmlns:a16="http://schemas.microsoft.com/office/drawing/2014/main" id="{5BC1322F-3E04-F3CA-60CC-9AFFA1508B6C}"/>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135208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517251937"/>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1858</Words>
  <Application>Microsoft Office PowerPoint</Application>
  <PresentationFormat>A4 210 x 297 mm</PresentationFormat>
  <Paragraphs>214</Paragraphs>
  <Slides>15</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応募するエリア（フロア・ユニット）</vt:lpstr>
      <vt:lpstr>3　応募するエリア（フロア・ユニット）</vt:lpstr>
      <vt:lpstr>3　応募するエリア（フロア・ユニット）</vt:lpstr>
      <vt:lpstr>3　応募するエリア（フロア・ユニット）</vt:lpstr>
      <vt:lpstr>3　応募するエリア（フロア・ユニット）</vt:lpstr>
      <vt:lpstr>4　現状・介護ロボット等の導入目的</vt:lpstr>
      <vt:lpstr>5　実施体制</vt:lpstr>
      <vt:lpstr>6　介護ロボット等の活用状況、実証の実施環境等</vt:lpstr>
      <vt:lpstr>6　介護ロボット等の活用状況、実証の実施環境等</vt:lpstr>
      <vt:lpstr>6　介護ロボット等の活用状況、実証の実施環境等</vt:lpstr>
      <vt:lpstr>7　介護ロボット等の導入の計画・構想</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2026-06-18T10:34:32Z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