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5"/>
  </p:notesMasterIdLst>
  <p:handoutMasterIdLst>
    <p:handoutMasterId r:id="rId16"/>
  </p:handoutMasterIdLst>
  <p:sldIdLst>
    <p:sldId id="440" r:id="rId2"/>
    <p:sldId id="553" r:id="rId3"/>
    <p:sldId id="575" r:id="rId4"/>
    <p:sldId id="564" r:id="rId5"/>
    <p:sldId id="565" r:id="rId6"/>
    <p:sldId id="576" r:id="rId7"/>
    <p:sldId id="578" r:id="rId8"/>
    <p:sldId id="579" r:id="rId9"/>
    <p:sldId id="577" r:id="rId10"/>
    <p:sldId id="556" r:id="rId11"/>
    <p:sldId id="573" r:id="rId12"/>
    <p:sldId id="571" r:id="rId13"/>
    <p:sldId id="572" r:id="rId14"/>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DD"/>
    <a:srgbClr val="FFCCCC"/>
    <a:srgbClr val="E8EBF1"/>
    <a:srgbClr val="E8EBF4"/>
    <a:srgbClr val="E60000"/>
    <a:srgbClr val="0070C0"/>
    <a:srgbClr val="A2BBDC"/>
    <a:srgbClr val="66A02C"/>
    <a:srgbClr val="26A287"/>
    <a:srgbClr val="0F99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677" autoAdjust="0"/>
    <p:restoredTop sz="94672" autoAdjust="0"/>
  </p:normalViewPr>
  <p:slideViewPr>
    <p:cSldViewPr snapToGrid="0" snapToObjects="1" showGuides="1">
      <p:cViewPr varScale="1">
        <p:scale>
          <a:sx n="79" d="100"/>
          <a:sy n="79" d="100"/>
        </p:scale>
        <p:origin x="150" y="468"/>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commentAuthors" Target="commentAuthors.xml" /><Relationship Id="rId2" Type="http://schemas.openxmlformats.org/officeDocument/2006/relationships/slide" Target="slides/slide1.xml" /><Relationship Id="rId16" Type="http://schemas.openxmlformats.org/officeDocument/2006/relationships/handoutMaster" Target="handoutMasters/handoutMaster1.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microsoft.com/office/2018/10/relationships/authors" Target="author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5/7/2026 11:51 AM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5/7/2026 11:45 AM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5/7/2026 11:45 AM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5/7/2026 11:45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10</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105223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2989204"/>
            <a:ext cx="9074149" cy="2579324"/>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sz="1800" dirty="0">
                <a:latin typeface="Arial" panose="020B0604020202020204" pitchFamily="34" charset="0"/>
                <a:ea typeface="ＭＳ Ｐゴシック" panose="020B0600070205080204" pitchFamily="50" charset="-128"/>
              </a:rPr>
              <a:t>提 出 日  ：令和</a:t>
            </a:r>
            <a:r>
              <a:rPr lang="en-US" altLang="ja-JP" sz="1800" dirty="0">
                <a:latin typeface="Arial" panose="020B0604020202020204" pitchFamily="34" charset="0"/>
                <a:ea typeface="ＭＳ Ｐゴシック" panose="020B0600070205080204" pitchFamily="50" charset="-128"/>
              </a:rPr>
              <a:t>8</a:t>
            </a:r>
            <a:r>
              <a:rPr lang="ja-JP" altLang="en-US" sz="1800" dirty="0">
                <a:latin typeface="Arial" panose="020B0604020202020204" pitchFamily="34" charset="0"/>
                <a:ea typeface="ＭＳ Ｐゴシック" panose="020B0600070205080204" pitchFamily="50" charset="-128"/>
              </a:rPr>
              <a:t>年○月○日</a:t>
            </a:r>
          </a:p>
          <a:p>
            <a:r>
              <a:rPr lang="ja-JP" altLang="en-US" sz="1800" dirty="0">
                <a:latin typeface="Arial" panose="020B0604020202020204" pitchFamily="34" charset="0"/>
                <a:ea typeface="ＭＳ Ｐゴシック" panose="020B0600070205080204" pitchFamily="50" charset="-128"/>
              </a:rPr>
              <a:t>応募者名：〇〇株式会社</a:t>
            </a:r>
            <a:endParaRPr lang="en-US" altLang="ja-JP" sz="1800" dirty="0">
              <a:latin typeface="Arial" panose="020B0604020202020204" pitchFamily="34" charset="0"/>
              <a:ea typeface="ＭＳ Ｐゴシック" panose="020B0600070205080204" pitchFamily="50" charset="-128"/>
            </a:endParaRPr>
          </a:p>
          <a:p>
            <a:r>
              <a:rPr lang="en-US" altLang="ja-JP" sz="1800" dirty="0">
                <a:latin typeface="Arial" panose="020B0604020202020204" pitchFamily="34" charset="0"/>
                <a:ea typeface="ＭＳ Ｐゴシック" panose="020B0600070205080204" pitchFamily="50" charset="-128"/>
              </a:rPr>
              <a:t>【</a:t>
            </a:r>
            <a:r>
              <a:rPr lang="ja-JP" altLang="en-US" sz="1800" dirty="0">
                <a:latin typeface="Arial" panose="020B0604020202020204" pitchFamily="34" charset="0"/>
                <a:ea typeface="ＭＳ Ｐゴシック" panose="020B0600070205080204" pitchFamily="50" charset="-128"/>
              </a:rPr>
              <a:t>連絡担当者</a:t>
            </a:r>
            <a:r>
              <a:rPr lang="en-US" altLang="ja-JP" sz="1800" dirty="0">
                <a:latin typeface="Arial" panose="020B0604020202020204" pitchFamily="34" charset="0"/>
                <a:ea typeface="ＭＳ Ｐゴシック" panose="020B0600070205080204" pitchFamily="50" charset="-128"/>
              </a:rPr>
              <a:t>】</a:t>
            </a:r>
          </a:p>
          <a:p>
            <a:r>
              <a:rPr lang="ja-JP" altLang="en-US" sz="1800" dirty="0">
                <a:latin typeface="Arial" panose="020B0604020202020204" pitchFamily="34" charset="0"/>
                <a:ea typeface="ＭＳ Ｐゴシック" panose="020B0600070205080204" pitchFamily="50" charset="-128"/>
              </a:rPr>
              <a:t>氏名：</a:t>
            </a:r>
          </a:p>
          <a:p>
            <a:r>
              <a:rPr lang="ja-JP" altLang="en-US" sz="1800" dirty="0">
                <a:latin typeface="Arial" panose="020B0604020202020204" pitchFamily="34" charset="0"/>
                <a:ea typeface="ＭＳ Ｐゴシック" panose="020B0600070205080204" pitchFamily="50" charset="-128"/>
              </a:rPr>
              <a:t>カナ：</a:t>
            </a:r>
          </a:p>
          <a:p>
            <a:r>
              <a:rPr lang="ja-JP" altLang="en-US" sz="1800" dirty="0">
                <a:latin typeface="Arial" panose="020B0604020202020204" pitchFamily="34" charset="0"/>
                <a:ea typeface="ＭＳ Ｐゴシック" panose="020B0600070205080204" pitchFamily="50" charset="-128"/>
              </a:rPr>
              <a:t>部署：</a:t>
            </a:r>
          </a:p>
          <a:p>
            <a:r>
              <a:rPr lang="ja-JP" altLang="en-US" sz="1800" dirty="0">
                <a:latin typeface="Arial" panose="020B0604020202020204" pitchFamily="34" charset="0"/>
                <a:ea typeface="ＭＳ Ｐゴシック" panose="020B0600070205080204" pitchFamily="50" charset="-128"/>
              </a:rPr>
              <a:t>電話：</a:t>
            </a:r>
          </a:p>
          <a:p>
            <a:r>
              <a:rPr lang="ja-JP" altLang="en-US" sz="1800" dirty="0">
                <a:latin typeface="Arial" panose="020B0604020202020204" pitchFamily="34" charset="0"/>
                <a:ea typeface="ＭＳ Ｐゴシック" panose="020B0600070205080204" pitchFamily="50" charset="-128"/>
              </a:rPr>
              <a:t>メール：</a:t>
            </a:r>
          </a:p>
          <a:p>
            <a:endParaRPr lang="en-US" altLang="ja-JP" sz="1800" dirty="0">
              <a:solidFill>
                <a:srgbClr val="FF0000"/>
              </a:solidFill>
              <a:latin typeface="Arial" panose="020B0604020202020204" pitchFamily="34" charset="0"/>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630305"/>
          </a:xfrm>
          <a:prstGeom prst="rect">
            <a:avLst/>
          </a:prstGeom>
          <a:solidFill>
            <a:schemeClr val="accent6"/>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令和８年度介護ロボット実用化促進事業</a:t>
            </a:r>
          </a:p>
          <a:p>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開発企業募集</a:t>
            </a:r>
            <a:b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＜応募申請書＞</a:t>
            </a:r>
          </a:p>
        </p:txBody>
      </p:sp>
      <p:sp>
        <p:nvSpPr>
          <p:cNvPr id="6" name="Rectangle 1">
            <a:extLst>
              <a:ext uri="{FF2B5EF4-FFF2-40B4-BE49-F238E27FC236}">
                <a16:creationId xmlns:a16="http://schemas.microsoft.com/office/drawing/2014/main" id="{F843E1C1-3F9B-470B-9162-CEFC7563E7FC}"/>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作成時のルール・留意事項</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u="sng" dirty="0">
                <a:solidFill>
                  <a:schemeClr val="tx1"/>
                </a:solidFill>
                <a:latin typeface="Arial" panose="020B0604020202020204" pitchFamily="34" charset="0"/>
                <a:ea typeface="ＭＳ Ｐゴシック" panose="020B0600070205080204" pitchFamily="50" charset="-128"/>
                <a:cs typeface="Times New Roman" pitchFamily="18" charset="0"/>
              </a:rPr>
              <a:t>20</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提出いただい応募申請書は 本 事業 以外には使用いたしません。</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kumimoji="1" lang="en-US" altLang="ja-JP" dirty="0"/>
              <a:t>6.</a:t>
            </a:r>
            <a:r>
              <a:rPr kumimoji="1" lang="ja-JP" altLang="en-US" dirty="0"/>
              <a:t>　事業における実施体制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貴団体における本事業の実施体制（担当者名／役職など）、各メンバーの役割分担、神奈川県内に事務所又は事業所を有する特定の中小企業との連携について記載してください。事業化後の可能性も含む。</a:t>
            </a:r>
            <a:endParaRPr lang="en-US" altLang="ja-JP" sz="1200"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345973"/>
            <a:ext cx="2426912" cy="1005604"/>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　課長</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＜役割＞本プロジェクトの企画・</a:t>
            </a:r>
            <a:br>
              <a:rPr lang="en-US" altLang="ja-JP" sz="1200" dirty="0">
                <a:solidFill>
                  <a:srgbClr val="FF0000"/>
                </a:solidFill>
                <a:latin typeface="Arial" panose="020B0604020202020204" pitchFamily="34" charset="0"/>
                <a:ea typeface="ＭＳ Ｐゴシック" panose="020B0600070205080204" pitchFamily="50" charset="-128"/>
              </a:rPr>
            </a:br>
            <a:r>
              <a:rPr lang="ja-JP" altLang="en-US" sz="1200" dirty="0">
                <a:solidFill>
                  <a:srgbClr val="FF0000"/>
                </a:solidFill>
                <a:latin typeface="Arial" panose="020B0604020202020204" pitchFamily="34" charset="0"/>
                <a:ea typeface="ＭＳ Ｐゴシック" panose="020B0600070205080204" pitchFamily="50" charset="-128"/>
              </a:rPr>
              <a:t>実施等の全体統括</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3508714"/>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部門副担当</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＜役割＞改良を担当</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34573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latin typeface="Arial" panose="020B0604020202020204" pitchFamily="34" charset="0"/>
                <a:ea typeface="ＭＳ Ｐゴシック" panose="020B0600070205080204" pitchFamily="50" charset="-128"/>
              </a:rPr>
              <a:t>本事業では○○を担当</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部門担当長</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＜役割＞改良の企画を担当</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4721383"/>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営業担当</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＜役割＞施設向けの各種サポートを担当</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flipV="1">
            <a:off x="2833312" y="2848657"/>
            <a:ext cx="875087" cy="118"/>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2" name="直線コネクタ 21">
            <a:extLst>
              <a:ext uri="{FF2B5EF4-FFF2-40B4-BE49-F238E27FC236}">
                <a16:creationId xmlns:a16="http://schemas.microsoft.com/office/drawing/2014/main" id="{5085E3A7-10FC-4610-8845-19A21F56DB86}"/>
              </a:ext>
            </a:extLst>
          </p:cNvPr>
          <p:cNvCxnSpPr>
            <a:cxnSpLocks/>
          </p:cNvCxnSpPr>
          <p:nvPr/>
        </p:nvCxnSpPr>
        <p:spPr bwMode="auto">
          <a:xfrm>
            <a:off x="3087312" y="2848775"/>
            <a:ext cx="0" cy="2375528"/>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5" name="直線コネクタ 24">
            <a:extLst>
              <a:ext uri="{FF2B5EF4-FFF2-40B4-BE49-F238E27FC236}">
                <a16:creationId xmlns:a16="http://schemas.microsoft.com/office/drawing/2014/main" id="{8541436E-D28B-4408-A097-F4CDAC48FB66}"/>
              </a:ext>
            </a:extLst>
          </p:cNvPr>
          <p:cNvCxnSpPr>
            <a:cxnSpLocks/>
          </p:cNvCxnSpPr>
          <p:nvPr/>
        </p:nvCxnSpPr>
        <p:spPr bwMode="auto">
          <a:xfrm>
            <a:off x="3087312" y="4019926"/>
            <a:ext cx="621088" cy="0"/>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7" name="直線コネクタ 26">
            <a:extLst>
              <a:ext uri="{FF2B5EF4-FFF2-40B4-BE49-F238E27FC236}">
                <a16:creationId xmlns:a16="http://schemas.microsoft.com/office/drawing/2014/main" id="{B67C3B83-64B7-4D23-A5B7-F04F79E7C28F}"/>
              </a:ext>
            </a:extLst>
          </p:cNvPr>
          <p:cNvCxnSpPr>
            <a:cxnSpLocks/>
          </p:cNvCxnSpPr>
          <p:nvPr/>
        </p:nvCxnSpPr>
        <p:spPr bwMode="auto">
          <a:xfrm>
            <a:off x="3087312" y="5232489"/>
            <a:ext cx="621088" cy="0"/>
          </a:xfrm>
          <a:prstGeom prst="line">
            <a:avLst/>
          </a:prstGeom>
          <a:solidFill>
            <a:schemeClr val="accent1"/>
          </a:solidFill>
          <a:ln w="12700" cap="flat" cmpd="sng" algn="ctr">
            <a:solidFill>
              <a:schemeClr val="bg2"/>
            </a:solidFill>
            <a:prstDash val="solid"/>
            <a:round/>
            <a:headEnd type="none" w="med" len="med"/>
            <a:tailEnd type="none" w="med" len="med"/>
          </a:ln>
          <a:effectLst/>
        </p:spPr>
      </p:cxnSp>
    </p:spTree>
    <p:extLst>
      <p:ext uri="{BB962C8B-B14F-4D97-AF65-F5344CB8AC3E}">
        <p14:creationId xmlns:p14="http://schemas.microsoft.com/office/powerpoint/2010/main" val="452785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7.</a:t>
            </a:r>
            <a:r>
              <a:rPr lang="ja-JP" altLang="en-US" dirty="0">
                <a:latin typeface="Arial" panose="020B0604020202020204" pitchFamily="34" charset="0"/>
                <a:ea typeface="ＭＳ Ｐゴシック" panose="020B0600070205080204" pitchFamily="50" charset="-128"/>
              </a:rPr>
              <a:t>　</a:t>
            </a:r>
            <a:r>
              <a:rPr lang="ja-JP" altLang="en-US" dirty="0"/>
              <a:t>連携する</a:t>
            </a:r>
            <a:r>
              <a:rPr lang="ja-JP" altLang="en-US" dirty="0">
                <a:latin typeface="Arial" panose="020B0604020202020204" pitchFamily="34" charset="0"/>
                <a:ea typeface="ＭＳ Ｐゴシック" panose="020B0600070205080204" pitchFamily="50" charset="-128"/>
              </a:rPr>
              <a:t>神奈川県内の中小企業のロボット関連産業への参入状況</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71974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latin typeface="Arial" panose="020B0604020202020204" pitchFamily="34" charset="0"/>
                <a:ea typeface="ＭＳ Ｐゴシック" panose="020B0600070205080204" pitchFamily="50" charset="-128"/>
              </a:rPr>
              <a:t>前頁に記載いただいた事業活動を展開するための実施体制（外部協力先を含む）のうち、</a:t>
            </a:r>
            <a:r>
              <a:rPr lang="ja-JP" altLang="en-US" sz="1200" u="sng" kern="0" dirty="0">
                <a:solidFill>
                  <a:schemeClr val="tx1"/>
                </a:solidFill>
                <a:latin typeface="Arial" panose="020B0604020202020204" pitchFamily="34" charset="0"/>
                <a:ea typeface="ＭＳ Ｐゴシック" panose="020B0600070205080204" pitchFamily="50" charset="-128"/>
              </a:rPr>
              <a:t>神奈川県内の中小企業が</a:t>
            </a:r>
            <a:r>
              <a:rPr lang="ja-JP" altLang="en-US" sz="1200" kern="0" dirty="0">
                <a:solidFill>
                  <a:schemeClr val="tx1"/>
                </a:solidFill>
                <a:latin typeface="Arial" panose="020B0604020202020204" pitchFamily="34" charset="0"/>
                <a:ea typeface="ＭＳ Ｐゴシック" panose="020B0600070205080204" pitchFamily="50" charset="-128"/>
              </a:rPr>
              <a:t>、本事業を通じて</a:t>
            </a:r>
            <a:br>
              <a:rPr lang="en-US" altLang="ja-JP" sz="1200" kern="0" dirty="0">
                <a:solidFill>
                  <a:schemeClr val="tx1"/>
                </a:solidFill>
                <a:latin typeface="Arial" panose="020B0604020202020204" pitchFamily="34" charset="0"/>
                <a:ea typeface="ＭＳ Ｐゴシック" panose="020B0600070205080204" pitchFamily="50" charset="-128"/>
              </a:rPr>
            </a:br>
            <a:r>
              <a:rPr lang="ja-JP" altLang="en-US" sz="1200" kern="0" dirty="0">
                <a:solidFill>
                  <a:schemeClr val="tx1"/>
                </a:solidFill>
                <a:latin typeface="Arial" panose="020B0604020202020204" pitchFamily="34" charset="0"/>
                <a:ea typeface="ＭＳ Ｐゴシック" panose="020B0600070205080204" pitchFamily="50" charset="-128"/>
              </a:rPr>
              <a:t>初めてロボット関連産業に参入するものか、各社への確認結果を記載してください。</a:t>
            </a:r>
            <a:endParaRPr lang="en-US" altLang="ja-JP" sz="1200" kern="0" dirty="0">
              <a:solidFill>
                <a:schemeClr val="tx1"/>
              </a:solidFill>
              <a:latin typeface="Arial" panose="020B0604020202020204" pitchFamily="34" charset="0"/>
              <a:ea typeface="ＭＳ Ｐゴシック" panose="020B0600070205080204" pitchFamily="50" charset="-128"/>
            </a:endParaRPr>
          </a:p>
          <a:p>
            <a:pPr marL="0" indent="0" eaLnBrk="1" hangingPunct="1">
              <a:spcBef>
                <a:spcPts val="600"/>
              </a:spcBef>
              <a:buClr>
                <a:srgbClr val="5A5A5A"/>
              </a:buClr>
              <a:buSzPct val="100000"/>
              <a:buFont typeface="Wingdings" pitchFamily="2" charset="2"/>
              <a:buNone/>
            </a:pPr>
            <a:r>
              <a:rPr lang="en-US" altLang="ja-JP" sz="1200" kern="0" dirty="0">
                <a:solidFill>
                  <a:schemeClr val="tx1"/>
                </a:solidFill>
                <a:latin typeface="Arial" panose="020B0604020202020204" pitchFamily="34" charset="0"/>
                <a:ea typeface="ＭＳ Ｐゴシック" panose="020B0600070205080204" pitchFamily="50" charset="-128"/>
              </a:rPr>
              <a:t>※</a:t>
            </a:r>
            <a:r>
              <a:rPr lang="ja-JP" altLang="en-US" sz="1200" kern="0" dirty="0">
                <a:solidFill>
                  <a:schemeClr val="tx1"/>
                </a:solidFill>
                <a:latin typeface="Arial" panose="020B0604020202020204" pitchFamily="34" charset="0"/>
                <a:ea typeface="ＭＳ Ｐゴシック" panose="020B0600070205080204" pitchFamily="50" charset="-128"/>
              </a:rPr>
              <a:t>下表では、神奈川県内に事務所又は事業所を有する中小企業のみで構いません。</a:t>
            </a:r>
            <a:endParaRPr lang="en-US" altLang="ja-JP"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3" name="表 5">
            <a:extLst>
              <a:ext uri="{FF2B5EF4-FFF2-40B4-BE49-F238E27FC236}">
                <a16:creationId xmlns:a16="http://schemas.microsoft.com/office/drawing/2014/main" id="{47E032E3-0491-8760-17D9-1E039BA6750D}"/>
              </a:ext>
            </a:extLst>
          </p:cNvPr>
          <p:cNvGraphicFramePr>
            <a:graphicFrameLocks noGrp="1"/>
          </p:cNvGraphicFramePr>
          <p:nvPr/>
        </p:nvGraphicFramePr>
        <p:xfrm>
          <a:off x="419100" y="2338820"/>
          <a:ext cx="9048750" cy="1377773"/>
        </p:xfrm>
        <a:graphic>
          <a:graphicData uri="http://schemas.openxmlformats.org/drawingml/2006/table">
            <a:tbl>
              <a:tblPr firstRow="1">
                <a:tableStyleId>{93296810-A885-4BE3-A3E7-6D5BEEA58F35}</a:tableStyleId>
              </a:tblPr>
              <a:tblGrid>
                <a:gridCol w="2038965">
                  <a:extLst>
                    <a:ext uri="{9D8B030D-6E8A-4147-A177-3AD203B41FA5}">
                      <a16:colId xmlns:a16="http://schemas.microsoft.com/office/drawing/2014/main" val="1148928085"/>
                    </a:ext>
                  </a:extLst>
                </a:gridCol>
                <a:gridCol w="7009785">
                  <a:extLst>
                    <a:ext uri="{9D8B030D-6E8A-4147-A177-3AD203B41FA5}">
                      <a16:colId xmlns:a16="http://schemas.microsoft.com/office/drawing/2014/main" val="2281219890"/>
                    </a:ext>
                  </a:extLst>
                </a:gridCol>
              </a:tblGrid>
              <a:tr h="3208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連携予定の企業名</a:t>
                      </a:r>
                    </a:p>
                  </a:txBody>
                  <a:tcPr/>
                </a:tc>
                <a:tc>
                  <a:txBody>
                    <a:bodyPr/>
                    <a:lstStyle/>
                    <a:p>
                      <a:pPr algn="ctr"/>
                      <a:r>
                        <a:rPr kumimoji="1" lang="ja-JP" altLang="en-US" sz="1100" dirty="0">
                          <a:solidFill>
                            <a:schemeClr val="bg1"/>
                          </a:solidFill>
                        </a:rPr>
                        <a:t>ロボット関連産業への参入状況</a:t>
                      </a:r>
                    </a:p>
                  </a:txBody>
                  <a:tcPr/>
                </a:tc>
                <a:extLst>
                  <a:ext uri="{0D108BD9-81ED-4DB2-BD59-A6C34878D82A}">
                    <a16:rowId xmlns:a16="http://schemas.microsoft.com/office/drawing/2014/main" val="291565587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rPr>
                        <a:t>XX</a:t>
                      </a:r>
                      <a:r>
                        <a:rPr kumimoji="1" lang="ja-JP" altLang="en-US" sz="1100" dirty="0">
                          <a:solidFill>
                            <a:srgbClr val="FF0000"/>
                          </a:solidFill>
                        </a:rPr>
                        <a:t>の加工業務を委託予定の神奈川県内に事業所を構える</a:t>
                      </a:r>
                      <a:r>
                        <a:rPr kumimoji="1" lang="en-US" altLang="ja-JP" sz="1100" dirty="0">
                          <a:solidFill>
                            <a:srgbClr val="FF0000"/>
                          </a:solidFill>
                        </a:rPr>
                        <a:t>XX</a:t>
                      </a:r>
                      <a:r>
                        <a:rPr kumimoji="1" lang="ja-JP" altLang="en-US" sz="1100" dirty="0">
                          <a:solidFill>
                            <a:srgbClr val="FF0000"/>
                          </a:solidFill>
                        </a:rPr>
                        <a:t>社は、本事業で弊社からロボットの</a:t>
                      </a:r>
                      <a:r>
                        <a:rPr kumimoji="1" lang="en-US" altLang="ja-JP" sz="1100" dirty="0">
                          <a:solidFill>
                            <a:srgbClr val="FF0000"/>
                          </a:solidFill>
                        </a:rPr>
                        <a:t>XX</a:t>
                      </a:r>
                      <a:r>
                        <a:rPr kumimoji="1" lang="ja-JP" altLang="en-US" sz="1100" dirty="0">
                          <a:solidFill>
                            <a:srgbClr val="FF0000"/>
                          </a:solidFill>
                        </a:rPr>
                        <a:t>部分の部品加工を委託することにより、初めてロボット関連産業に参入することになる（</a:t>
                      </a:r>
                      <a:r>
                        <a:rPr kumimoji="1" lang="en-US" altLang="ja-JP" sz="1100" dirty="0">
                          <a:solidFill>
                            <a:srgbClr val="FF0000"/>
                          </a:solidFill>
                        </a:rPr>
                        <a:t>XX</a:t>
                      </a:r>
                      <a:r>
                        <a:rPr kumimoji="1" lang="ja-JP" altLang="en-US" sz="1100" dirty="0">
                          <a:solidFill>
                            <a:srgbClr val="FF0000"/>
                          </a:solidFill>
                        </a:rPr>
                        <a:t>社</a:t>
                      </a:r>
                      <a:r>
                        <a:rPr kumimoji="1" lang="en-US" altLang="ja-JP" sz="1100" dirty="0">
                          <a:solidFill>
                            <a:srgbClr val="FF0000"/>
                          </a:solidFill>
                        </a:rPr>
                        <a:t>XX</a:t>
                      </a:r>
                      <a:r>
                        <a:rPr kumimoji="1" lang="ja-JP" altLang="en-US" sz="1100" dirty="0">
                          <a:solidFill>
                            <a:srgbClr val="FF0000"/>
                          </a:solidFill>
                        </a:rPr>
                        <a:t>課長に確認済）。</a:t>
                      </a:r>
                    </a:p>
                  </a:txBody>
                  <a:tcPr/>
                </a:tc>
                <a:extLst>
                  <a:ext uri="{0D108BD9-81ED-4DB2-BD59-A6C34878D82A}">
                    <a16:rowId xmlns:a16="http://schemas.microsoft.com/office/drawing/2014/main" val="113377256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rPr>
                        <a:t>XX</a:t>
                      </a:r>
                      <a:r>
                        <a:rPr kumimoji="1" lang="ja-JP" altLang="en-US" sz="1100" dirty="0">
                          <a:solidFill>
                            <a:srgbClr val="FF0000"/>
                          </a:solidFill>
                        </a:rPr>
                        <a:t>株式会社</a:t>
                      </a:r>
                    </a:p>
                    <a:p>
                      <a:endParaRPr kumimoji="1" lang="ja-JP" altLang="en-US" sz="1100" dirty="0">
                        <a:solidFill>
                          <a:srgbClr val="FF0000"/>
                        </a:solidFill>
                      </a:endParaRPr>
                    </a:p>
                  </a:txBody>
                  <a:tcPr/>
                </a:tc>
                <a:tc>
                  <a:txBody>
                    <a:bodyPr/>
                    <a:lstStyle/>
                    <a:p>
                      <a:r>
                        <a:rPr kumimoji="1" lang="en-US" altLang="ja-JP" sz="1100" dirty="0">
                          <a:solidFill>
                            <a:srgbClr val="FF0000"/>
                          </a:solidFill>
                        </a:rPr>
                        <a:t>XX</a:t>
                      </a:r>
                      <a:r>
                        <a:rPr kumimoji="1" lang="ja-JP" altLang="en-US" sz="1100" dirty="0">
                          <a:solidFill>
                            <a:srgbClr val="FF0000"/>
                          </a:solidFill>
                        </a:rPr>
                        <a:t>社はこれまでも弊社からロボットの</a:t>
                      </a:r>
                      <a:r>
                        <a:rPr kumimoji="1" lang="en-US" altLang="ja-JP" sz="1100" dirty="0">
                          <a:solidFill>
                            <a:srgbClr val="FF0000"/>
                          </a:solidFill>
                        </a:rPr>
                        <a:t>XX</a:t>
                      </a:r>
                      <a:r>
                        <a:rPr kumimoji="1" lang="ja-JP" altLang="en-US" sz="1100" dirty="0">
                          <a:solidFill>
                            <a:srgbClr val="FF0000"/>
                          </a:solidFill>
                        </a:rPr>
                        <a:t>部分の開発を委託しており、長年、ロボット関連産業で事業活動を行っている。豊富な開発実績を有する</a:t>
                      </a:r>
                      <a:r>
                        <a:rPr kumimoji="1" lang="en-US" altLang="ja-JP" sz="1100" dirty="0">
                          <a:solidFill>
                            <a:srgbClr val="FF0000"/>
                          </a:solidFill>
                        </a:rPr>
                        <a:t>XX</a:t>
                      </a:r>
                      <a:r>
                        <a:rPr kumimoji="1" lang="ja-JP" altLang="en-US" sz="1100" dirty="0">
                          <a:solidFill>
                            <a:srgbClr val="FF0000"/>
                          </a:solidFill>
                        </a:rPr>
                        <a:t>社と連携することで、本プロジェクトの開発業務も円滑に進むものと考えている。</a:t>
                      </a:r>
                    </a:p>
                  </a:txBody>
                  <a:tcPr/>
                </a:tc>
                <a:extLst>
                  <a:ext uri="{0D108BD9-81ED-4DB2-BD59-A6C34878D82A}">
                    <a16:rowId xmlns:a16="http://schemas.microsoft.com/office/drawing/2014/main" val="140498346"/>
                  </a:ext>
                </a:extLst>
              </a:tr>
            </a:tbl>
          </a:graphicData>
        </a:graphic>
      </p:graphicFrame>
    </p:spTree>
    <p:extLst>
      <p:ext uri="{BB962C8B-B14F-4D97-AF65-F5344CB8AC3E}">
        <p14:creationId xmlns:p14="http://schemas.microsoft.com/office/powerpoint/2010/main" val="3100436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2D486-58C1-ED92-0F63-EFD181A8BC7A}"/>
              </a:ext>
            </a:extLst>
          </p:cNvPr>
          <p:cNvSpPr>
            <a:spLocks noGrp="1"/>
          </p:cNvSpPr>
          <p:nvPr>
            <p:ph type="title"/>
          </p:nvPr>
        </p:nvSpPr>
        <p:spPr>
          <a:xfrm>
            <a:off x="406400" y="662087"/>
            <a:ext cx="9061450" cy="307777"/>
          </a:xfrm>
        </p:spPr>
        <p:txBody>
          <a:bodyPr/>
          <a:lstStyle/>
          <a:p>
            <a:r>
              <a:rPr lang="en-US" altLang="ja-JP" dirty="0"/>
              <a:t>8.  </a:t>
            </a:r>
            <a:r>
              <a:rPr lang="ja-JP" altLang="en-US" dirty="0"/>
              <a:t>事業スケジュール</a:t>
            </a:r>
            <a:endParaRPr kumimoji="1" lang="ja-JP" altLang="en-US" dirty="0"/>
          </a:p>
        </p:txBody>
      </p:sp>
      <p:sp>
        <p:nvSpPr>
          <p:cNvPr id="3" name="Rectangle 3">
            <a:extLst>
              <a:ext uri="{FF2B5EF4-FFF2-40B4-BE49-F238E27FC236}">
                <a16:creationId xmlns:a16="http://schemas.microsoft.com/office/drawing/2014/main" id="{AEFEB9C1-9D53-2ED7-5CBB-0F2E2BB8E947}"/>
              </a:ext>
            </a:extLst>
          </p:cNvPr>
          <p:cNvSpPr txBox="1">
            <a:spLocks noChangeArrowheads="1"/>
          </p:cNvSpPr>
          <p:nvPr/>
        </p:nvSpPr>
        <p:spPr bwMode="auto">
          <a:xfrm>
            <a:off x="406401" y="12122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本事業に関するスケジュールを記載してください。</a:t>
            </a:r>
            <a:endParaRPr lang="en-US" altLang="ja-JP" sz="1200" b="1" kern="0" dirty="0">
              <a:solidFill>
                <a:schemeClr val="tx1"/>
              </a:solidFill>
            </a:endParaRPr>
          </a:p>
        </p:txBody>
      </p:sp>
      <p:graphicFrame>
        <p:nvGraphicFramePr>
          <p:cNvPr id="6" name="表 5">
            <a:extLst>
              <a:ext uri="{FF2B5EF4-FFF2-40B4-BE49-F238E27FC236}">
                <a16:creationId xmlns:a16="http://schemas.microsoft.com/office/drawing/2014/main" id="{9FE9F7E4-E1D4-5FB7-2EA2-AC69643C3B29}"/>
              </a:ext>
            </a:extLst>
          </p:cNvPr>
          <p:cNvGraphicFramePr>
            <a:graphicFrameLocks noGrp="1"/>
          </p:cNvGraphicFramePr>
          <p:nvPr>
            <p:extLst>
              <p:ext uri="{D42A27DB-BD31-4B8C-83A1-F6EECF244321}">
                <p14:modId xmlns:p14="http://schemas.microsoft.com/office/powerpoint/2010/main" val="3558069007"/>
              </p:ext>
            </p:extLst>
          </p:nvPr>
        </p:nvGraphicFramePr>
        <p:xfrm>
          <a:off x="335115" y="2010563"/>
          <a:ext cx="9271001" cy="3291840"/>
        </p:xfrm>
        <a:graphic>
          <a:graphicData uri="http://schemas.openxmlformats.org/drawingml/2006/table">
            <a:tbl>
              <a:tblPr>
                <a:tableStyleId>{93296810-A885-4BE3-A3E7-6D5BEEA58F35}</a:tableStyleId>
              </a:tblPr>
              <a:tblGrid>
                <a:gridCol w="1043941">
                  <a:extLst>
                    <a:ext uri="{9D8B030D-6E8A-4147-A177-3AD203B41FA5}">
                      <a16:colId xmlns:a16="http://schemas.microsoft.com/office/drawing/2014/main" val="3104755138"/>
                    </a:ext>
                  </a:extLst>
                </a:gridCol>
                <a:gridCol w="770253">
                  <a:extLst>
                    <a:ext uri="{9D8B030D-6E8A-4147-A177-3AD203B41FA5}">
                      <a16:colId xmlns:a16="http://schemas.microsoft.com/office/drawing/2014/main" val="1570376985"/>
                    </a:ext>
                  </a:extLst>
                </a:gridCol>
                <a:gridCol w="608230">
                  <a:extLst>
                    <a:ext uri="{9D8B030D-6E8A-4147-A177-3AD203B41FA5}">
                      <a16:colId xmlns:a16="http://schemas.microsoft.com/office/drawing/2014/main" val="231184581"/>
                    </a:ext>
                  </a:extLst>
                </a:gridCol>
                <a:gridCol w="676377">
                  <a:extLst>
                    <a:ext uri="{9D8B030D-6E8A-4147-A177-3AD203B41FA5}">
                      <a16:colId xmlns:a16="http://schemas.microsoft.com/office/drawing/2014/main" val="4280509461"/>
                    </a:ext>
                  </a:extLst>
                </a:gridCol>
                <a:gridCol w="1536700">
                  <a:extLst>
                    <a:ext uri="{9D8B030D-6E8A-4147-A177-3AD203B41FA5}">
                      <a16:colId xmlns:a16="http://schemas.microsoft.com/office/drawing/2014/main" val="687016913"/>
                    </a:ext>
                  </a:extLst>
                </a:gridCol>
                <a:gridCol w="863600">
                  <a:extLst>
                    <a:ext uri="{9D8B030D-6E8A-4147-A177-3AD203B41FA5}">
                      <a16:colId xmlns:a16="http://schemas.microsoft.com/office/drawing/2014/main" val="3992630793"/>
                    </a:ext>
                  </a:extLst>
                </a:gridCol>
                <a:gridCol w="850578">
                  <a:extLst>
                    <a:ext uri="{9D8B030D-6E8A-4147-A177-3AD203B41FA5}">
                      <a16:colId xmlns:a16="http://schemas.microsoft.com/office/drawing/2014/main" val="435866630"/>
                    </a:ext>
                  </a:extLst>
                </a:gridCol>
                <a:gridCol w="2921322">
                  <a:extLst>
                    <a:ext uri="{9D8B030D-6E8A-4147-A177-3AD203B41FA5}">
                      <a16:colId xmlns:a16="http://schemas.microsoft.com/office/drawing/2014/main" val="3809744021"/>
                    </a:ext>
                  </a:extLst>
                </a:gridCol>
              </a:tblGrid>
              <a:tr h="196006">
                <a:tc rowSpan="3">
                  <a:txBody>
                    <a:bodyPr/>
                    <a:lstStyle/>
                    <a:p>
                      <a:pPr algn="l"/>
                      <a:r>
                        <a:rPr kumimoji="1" lang="ja-JP" altLang="en-US" sz="1100" b="1" dirty="0">
                          <a:solidFill>
                            <a:schemeClr val="bg1"/>
                          </a:solidFill>
                        </a:rPr>
                        <a:t>業務内容</a:t>
                      </a:r>
                    </a:p>
                  </a:txBody>
                  <a:tcPr marL="54000" marR="54000">
                    <a:solidFill>
                      <a:schemeClr val="accent6"/>
                    </a:solidFill>
                  </a:tcPr>
                </a:tc>
                <a:tc rowSpan="3">
                  <a:txBody>
                    <a:bodyPr/>
                    <a:lstStyle/>
                    <a:p>
                      <a:pPr algn="l"/>
                      <a:r>
                        <a:rPr kumimoji="1" lang="ja-JP" altLang="en-US" sz="1100" b="1" dirty="0">
                          <a:solidFill>
                            <a:schemeClr val="bg1"/>
                          </a:solidFill>
                        </a:rPr>
                        <a:t>実施時期</a:t>
                      </a:r>
                    </a:p>
                  </a:txBody>
                  <a:tcPr marL="54000" marR="54000">
                    <a:solidFill>
                      <a:schemeClr val="accent6"/>
                    </a:solidFill>
                  </a:tcPr>
                </a:tc>
                <a:tc gridSpan="5">
                  <a:txBody>
                    <a:bodyPr/>
                    <a:lstStyle/>
                    <a:p>
                      <a:pPr algn="l"/>
                      <a:r>
                        <a:rPr kumimoji="1" lang="ja-JP" altLang="en-US" sz="1100" b="1" dirty="0">
                          <a:solidFill>
                            <a:schemeClr val="bg1"/>
                          </a:solidFill>
                        </a:rPr>
                        <a:t>実施体制</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rowSpan="3">
                  <a:txBody>
                    <a:bodyPr/>
                    <a:lstStyle/>
                    <a:p>
                      <a:pPr algn="l"/>
                      <a:r>
                        <a:rPr kumimoji="1" lang="ja-JP" altLang="en-US" sz="1100" b="1" dirty="0">
                          <a:solidFill>
                            <a:schemeClr val="bg1"/>
                          </a:solidFill>
                        </a:rPr>
                        <a:t>留意事項</a:t>
                      </a:r>
                      <a:endParaRPr kumimoji="1" lang="en-US" altLang="ja-JP" sz="1100" b="1" dirty="0">
                        <a:solidFill>
                          <a:schemeClr val="bg1"/>
                        </a:solidFill>
                      </a:endParaRPr>
                    </a:p>
                    <a:p>
                      <a:pPr algn="l"/>
                      <a:r>
                        <a:rPr kumimoji="1" lang="ja-JP" altLang="en-US" sz="1100" b="1" dirty="0">
                          <a:solidFill>
                            <a:schemeClr val="bg1"/>
                          </a:solidFill>
                        </a:rPr>
                        <a:t>具体的な業務内容、</a:t>
                      </a:r>
                      <a:br>
                        <a:rPr kumimoji="1" lang="en-US" altLang="ja-JP" sz="1100" b="1" dirty="0">
                          <a:solidFill>
                            <a:schemeClr val="bg1"/>
                          </a:solidFill>
                        </a:rPr>
                      </a:br>
                      <a:r>
                        <a:rPr kumimoji="1" lang="ja-JP" altLang="en-US" sz="1100" b="1" dirty="0">
                          <a:solidFill>
                            <a:schemeClr val="bg1"/>
                          </a:solidFill>
                        </a:rPr>
                        <a:t>過去の従事実績・連携実績</a:t>
                      </a:r>
                    </a:p>
                  </a:txBody>
                  <a:tcPr marL="54000" marR="54000">
                    <a:solidFill>
                      <a:schemeClr val="accent6"/>
                    </a:solidFill>
                  </a:tcPr>
                </a:tc>
                <a:extLst>
                  <a:ext uri="{0D108BD9-81ED-4DB2-BD59-A6C34878D82A}">
                    <a16:rowId xmlns:a16="http://schemas.microsoft.com/office/drawing/2014/main" val="2883685313"/>
                  </a:ext>
                </a:extLst>
              </a:tr>
              <a:tr h="196006">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rowSpan="2">
                  <a:txBody>
                    <a:bodyPr/>
                    <a:lstStyle/>
                    <a:p>
                      <a:pPr algn="l"/>
                      <a:r>
                        <a:rPr kumimoji="1" lang="ja-JP" altLang="en-US" sz="1100" b="1" dirty="0">
                          <a:solidFill>
                            <a:schemeClr val="bg1"/>
                          </a:solidFill>
                        </a:rPr>
                        <a:t>自社で</a:t>
                      </a:r>
                      <a:endParaRPr kumimoji="1" lang="en-US" altLang="ja-JP" sz="1100" b="1" dirty="0">
                        <a:solidFill>
                          <a:schemeClr val="bg1"/>
                        </a:solidFill>
                      </a:endParaRPr>
                    </a:p>
                    <a:p>
                      <a:pPr algn="l"/>
                      <a:r>
                        <a:rPr kumimoji="1" lang="ja-JP" altLang="en-US" sz="1100" b="1" dirty="0">
                          <a:solidFill>
                            <a:schemeClr val="bg1"/>
                          </a:solidFill>
                        </a:rPr>
                        <a:t>実施</a:t>
                      </a:r>
                      <a:endParaRPr kumimoji="1" lang="en-US" altLang="ja-JP" sz="1100" b="1" dirty="0">
                        <a:solidFill>
                          <a:schemeClr val="bg1"/>
                        </a:solidFill>
                      </a:endParaRPr>
                    </a:p>
                    <a:p>
                      <a:pPr algn="l"/>
                      <a:r>
                        <a:rPr kumimoji="1" lang="en-US" altLang="ja-JP" sz="1100" b="1" dirty="0">
                          <a:solidFill>
                            <a:schemeClr val="bg1"/>
                          </a:solidFill>
                        </a:rPr>
                        <a:t>(</a:t>
                      </a:r>
                      <a:r>
                        <a:rPr kumimoji="1" lang="ja-JP" altLang="en-US" sz="1100" b="1" dirty="0">
                          <a:solidFill>
                            <a:schemeClr val="bg1"/>
                          </a:solidFill>
                        </a:rPr>
                        <a:t>内製</a:t>
                      </a:r>
                      <a:r>
                        <a:rPr kumimoji="1" lang="en-US" altLang="ja-JP" sz="1100" b="1" dirty="0">
                          <a:solidFill>
                            <a:schemeClr val="bg1"/>
                          </a:solidFill>
                        </a:rPr>
                        <a:t>)</a:t>
                      </a:r>
                      <a:endParaRPr kumimoji="1" lang="ja-JP" altLang="en-US" sz="1100" b="1" dirty="0">
                        <a:solidFill>
                          <a:schemeClr val="bg1"/>
                        </a:solidFill>
                      </a:endParaRPr>
                    </a:p>
                  </a:txBody>
                  <a:tcPr marL="54000" marR="54000">
                    <a:solidFill>
                      <a:schemeClr val="accent6"/>
                    </a:solidFill>
                  </a:tcPr>
                </a:tc>
                <a:tc gridSpan="4">
                  <a:txBody>
                    <a:bodyPr/>
                    <a:lstStyle/>
                    <a:p>
                      <a:pPr algn="l"/>
                      <a:r>
                        <a:rPr kumimoji="1" lang="ja-JP" altLang="en-US" sz="1100" b="1" dirty="0">
                          <a:solidFill>
                            <a:schemeClr val="bg1"/>
                          </a:solidFill>
                        </a:rPr>
                        <a:t>他社と連携</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a:p>
                  </a:txBody>
                  <a:tcPr/>
                </a:tc>
                <a:tc hMerge="1">
                  <a:txBody>
                    <a:bodyPr/>
                    <a:lstStyle/>
                    <a:p>
                      <a:endParaRPr kumimoji="1" lang="ja-JP" altLang="en-US" sz="1100" b="1" dirty="0">
                        <a:solidFill>
                          <a:schemeClr val="bg1"/>
                        </a:solidFill>
                      </a:endParaRPr>
                    </a:p>
                  </a:txBody>
                  <a:tcPr>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1239594591"/>
                  </a:ext>
                </a:extLst>
              </a:tr>
              <a:tr h="576489">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a:txBody>
                    <a:bodyPr/>
                    <a:lstStyle/>
                    <a:p>
                      <a:pPr algn="l"/>
                      <a:r>
                        <a:rPr kumimoji="1" lang="ja-JP" altLang="en-US" sz="1100" b="1" dirty="0">
                          <a:solidFill>
                            <a:schemeClr val="bg1"/>
                          </a:solidFill>
                        </a:rPr>
                        <a:t>連携予定先の有無</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a:t>
                      </a:r>
                      <a:endParaRPr kumimoji="1" lang="en-US" altLang="ja-JP" sz="11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企業・団体名</a:t>
                      </a:r>
                    </a:p>
                    <a:p>
                      <a:pPr algn="l"/>
                      <a:endParaRPr kumimoji="1" lang="ja-JP" altLang="en-US" sz="1100" b="1" dirty="0">
                        <a:solidFill>
                          <a:schemeClr val="bg1"/>
                        </a:solidFill>
                      </a:endParaRP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bg1"/>
                          </a:solidFill>
                        </a:rPr>
                        <a:t>連携予定先は県内中小企業・大学か</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連携候補先とのマッチング希望の</a:t>
                      </a:r>
                      <a:endParaRPr kumimoji="1" lang="en-US" altLang="ja-JP" sz="11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有無</a:t>
                      </a:r>
                    </a:p>
                  </a:txBody>
                  <a:tcPr marL="54000" marR="54000">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4007150419"/>
                  </a:ext>
                </a:extLst>
              </a:tr>
              <a:tr h="449662">
                <a:tc>
                  <a:txBody>
                    <a:bodyPr/>
                    <a:lstStyle/>
                    <a:p>
                      <a:r>
                        <a:rPr kumimoji="1" lang="ja-JP" altLang="en-US" sz="1100" dirty="0">
                          <a:solidFill>
                            <a:srgbClr val="FF0000"/>
                          </a:solidFill>
                        </a:rPr>
                        <a:t>量産</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25.11</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26.3</a:t>
                      </a:r>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a:t>
                      </a:r>
                      <a:br>
                        <a:rPr kumimoji="1" lang="en-US" altLang="ja-JP" sz="1100" dirty="0">
                          <a:solidFill>
                            <a:srgbClr val="FF0000"/>
                          </a:solidFill>
                        </a:rPr>
                      </a:br>
                      <a:r>
                        <a:rPr kumimoji="1" lang="en-US" altLang="ja-JP" sz="1100" dirty="0">
                          <a:solidFill>
                            <a:srgbClr val="FF0000"/>
                          </a:solidFill>
                        </a:rPr>
                        <a:t>1</a:t>
                      </a:r>
                      <a:r>
                        <a:rPr kumimoji="1" lang="ja-JP" altLang="en-US" sz="1100" dirty="0">
                          <a:solidFill>
                            <a:srgbClr val="FF0000"/>
                          </a:solidFill>
                        </a:rPr>
                        <a:t>社に委託予定）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当社では過去に量産を手掛けたことはなく、神奈川県のサポートを得て県内で適切な協力パートナーを探したい。</a:t>
                      </a:r>
                    </a:p>
                    <a:p>
                      <a:endParaRPr kumimoji="1" lang="ja-JP" altLang="en-US" sz="900" dirty="0">
                        <a:solidFill>
                          <a:srgbClr val="FF0000"/>
                        </a:solidFill>
                        <a:highlight>
                          <a:srgbClr val="00FF00"/>
                        </a:highlight>
                      </a:endParaRPr>
                    </a:p>
                  </a:txBody>
                  <a:tcPr/>
                </a:tc>
                <a:extLst>
                  <a:ext uri="{0D108BD9-81ED-4DB2-BD59-A6C34878D82A}">
                    <a16:rowId xmlns:a16="http://schemas.microsoft.com/office/drawing/2014/main" val="3959427082"/>
                  </a:ext>
                </a:extLst>
              </a:tr>
              <a:tr h="322834">
                <a:tc>
                  <a:txBody>
                    <a:bodyPr/>
                    <a:lstStyle/>
                    <a:p>
                      <a:r>
                        <a:rPr kumimoji="1" lang="ja-JP" altLang="en-US" sz="1100" dirty="0">
                          <a:solidFill>
                            <a:srgbClr val="FF0000"/>
                          </a:solidFill>
                        </a:rPr>
                        <a:t>販売</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26.7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en-US" altLang="ja-JP" sz="1100" dirty="0">
                          <a:solidFill>
                            <a:srgbClr val="FF0000"/>
                          </a:solidFill>
                        </a:rPr>
                        <a:t>XX</a:t>
                      </a:r>
                      <a:r>
                        <a:rPr kumimoji="1" lang="ja-JP" altLang="en-US" sz="1100" dirty="0">
                          <a:solidFill>
                            <a:srgbClr val="FF0000"/>
                          </a:solidFill>
                        </a:rPr>
                        <a:t>株式会社</a:t>
                      </a:r>
                      <a:endParaRPr kumimoji="1" lang="en-US" altLang="ja-JP" sz="1100" dirty="0">
                        <a:solidFill>
                          <a:srgbClr val="FF0000"/>
                        </a:solidFill>
                      </a:endParaRPr>
                    </a:p>
                    <a:p>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既存事業で取引実績を有する</a:t>
                      </a:r>
                      <a:r>
                        <a:rPr kumimoji="1" lang="en-US" altLang="ja-JP" sz="900" dirty="0">
                          <a:solidFill>
                            <a:srgbClr val="FF0000"/>
                          </a:solidFill>
                        </a:rPr>
                        <a:t>2</a:t>
                      </a:r>
                      <a:r>
                        <a:rPr kumimoji="1" lang="ja-JP" altLang="en-US" sz="900" dirty="0">
                          <a:solidFill>
                            <a:srgbClr val="FF0000"/>
                          </a:solidFill>
                        </a:rPr>
                        <a:t>社に委託予定。ただし、関東エリアの営業を強化するため、神奈川県のサポートを得て県内で適切な協力パートナーを探したい。</a:t>
                      </a:r>
                    </a:p>
                    <a:p>
                      <a:endParaRPr kumimoji="1" lang="ja-JP" altLang="en-US" sz="900" dirty="0">
                        <a:solidFill>
                          <a:srgbClr val="FF0000"/>
                        </a:solidFill>
                        <a:highlight>
                          <a:srgbClr val="00FF00"/>
                        </a:highlight>
                      </a:endParaRPr>
                    </a:p>
                  </a:txBody>
                  <a:tcPr/>
                </a:tc>
                <a:extLst>
                  <a:ext uri="{0D108BD9-81ED-4DB2-BD59-A6C34878D82A}">
                    <a16:rowId xmlns:a16="http://schemas.microsoft.com/office/drawing/2014/main" val="1400494293"/>
                  </a:ext>
                </a:extLst>
              </a:tr>
              <a:tr h="322834">
                <a:tc>
                  <a:txBody>
                    <a:bodyPr/>
                    <a:lstStyle/>
                    <a:p>
                      <a:r>
                        <a:rPr kumimoji="1" lang="ja-JP" altLang="en-US" sz="1100" dirty="0">
                          <a:solidFill>
                            <a:srgbClr val="FF0000"/>
                          </a:solidFill>
                        </a:rPr>
                        <a:t>カスタマー</a:t>
                      </a:r>
                      <a:br>
                        <a:rPr kumimoji="1" lang="en-US" altLang="ja-JP" sz="1100" dirty="0">
                          <a:solidFill>
                            <a:srgbClr val="FF0000"/>
                          </a:solidFill>
                        </a:rPr>
                      </a:br>
                      <a:r>
                        <a:rPr kumimoji="1" lang="ja-JP" altLang="en-US" sz="1100" dirty="0">
                          <a:solidFill>
                            <a:srgbClr val="FF0000"/>
                          </a:solidFill>
                        </a:rPr>
                        <a:t>サポート</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26.7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（未定。国内</a:t>
                      </a:r>
                      <a:r>
                        <a:rPr kumimoji="1" lang="en-US" altLang="ja-JP" sz="1100" dirty="0">
                          <a:solidFill>
                            <a:srgbClr val="FF0000"/>
                          </a:solidFill>
                        </a:rPr>
                        <a:t>10</a:t>
                      </a:r>
                      <a:r>
                        <a:rPr kumimoji="1" lang="ja-JP" altLang="en-US" sz="1100" dirty="0">
                          <a:solidFill>
                            <a:srgbClr val="FF0000"/>
                          </a:solidFill>
                        </a:rPr>
                        <a:t>エリア毎に各</a:t>
                      </a:r>
                      <a:r>
                        <a:rPr kumimoji="1" lang="en-US" altLang="ja-JP" sz="1100" dirty="0">
                          <a:solidFill>
                            <a:srgbClr val="FF0000"/>
                          </a:solidFill>
                        </a:rPr>
                        <a:t>1</a:t>
                      </a:r>
                      <a:r>
                        <a:rPr kumimoji="1" lang="ja-JP" altLang="en-US" sz="1100" dirty="0">
                          <a:solidFill>
                            <a:srgbClr val="FF0000"/>
                          </a:solidFill>
                        </a:rPr>
                        <a:t>社委託予定）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修理やアフターサポートの委託先として、国内で</a:t>
                      </a:r>
                      <a:r>
                        <a:rPr kumimoji="1" lang="en-US" altLang="ja-JP" sz="900" dirty="0">
                          <a:solidFill>
                            <a:srgbClr val="FF0000"/>
                          </a:solidFill>
                        </a:rPr>
                        <a:t>10</a:t>
                      </a:r>
                      <a:r>
                        <a:rPr kumimoji="1" lang="ja-JP" altLang="en-US" sz="900" dirty="0">
                          <a:solidFill>
                            <a:srgbClr val="FF0000"/>
                          </a:solidFill>
                        </a:rPr>
                        <a:t>社をパートナー企業を確保したいが、現時点では未定。関東南部エリアを担当できる委託先を神奈川県のサポートを得て探したい。</a:t>
                      </a:r>
                    </a:p>
                    <a:p>
                      <a:endParaRPr kumimoji="1" lang="ja-JP" altLang="en-US" sz="900" dirty="0">
                        <a:solidFill>
                          <a:srgbClr val="FF0000"/>
                        </a:solidFill>
                        <a:highlight>
                          <a:srgbClr val="00FF00"/>
                        </a:highlight>
                      </a:endParaRPr>
                    </a:p>
                  </a:txBody>
                  <a:tcPr/>
                </a:tc>
                <a:extLst>
                  <a:ext uri="{0D108BD9-81ED-4DB2-BD59-A6C34878D82A}">
                    <a16:rowId xmlns:a16="http://schemas.microsoft.com/office/drawing/2014/main" val="4192356554"/>
                  </a:ext>
                </a:extLst>
              </a:tr>
            </a:tbl>
          </a:graphicData>
        </a:graphic>
      </p:graphicFrame>
    </p:spTree>
    <p:extLst>
      <p:ext uri="{BB962C8B-B14F-4D97-AF65-F5344CB8AC3E}">
        <p14:creationId xmlns:p14="http://schemas.microsoft.com/office/powerpoint/2010/main" val="850508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2D486-58C1-ED92-0F63-EFD181A8BC7A}"/>
              </a:ext>
            </a:extLst>
          </p:cNvPr>
          <p:cNvSpPr>
            <a:spLocks noGrp="1"/>
          </p:cNvSpPr>
          <p:nvPr>
            <p:ph type="title"/>
          </p:nvPr>
        </p:nvSpPr>
        <p:spPr/>
        <p:txBody>
          <a:bodyPr/>
          <a:lstStyle/>
          <a:p>
            <a:r>
              <a:rPr lang="ja-JP" altLang="en-US" dirty="0"/>
              <a:t>８．概算経費</a:t>
            </a:r>
            <a:endParaRPr kumimoji="1" lang="ja-JP" altLang="en-US" dirty="0"/>
          </a:p>
        </p:txBody>
      </p:sp>
      <p:graphicFrame>
        <p:nvGraphicFramePr>
          <p:cNvPr id="4" name="表 4">
            <a:extLst>
              <a:ext uri="{FF2B5EF4-FFF2-40B4-BE49-F238E27FC236}">
                <a16:creationId xmlns:a16="http://schemas.microsoft.com/office/drawing/2014/main" id="{261E2E9B-9B76-B931-E132-81B88EC787D4}"/>
              </a:ext>
            </a:extLst>
          </p:cNvPr>
          <p:cNvGraphicFramePr>
            <a:graphicFrameLocks noGrp="1"/>
          </p:cNvGraphicFramePr>
          <p:nvPr>
            <p:extLst>
              <p:ext uri="{D42A27DB-BD31-4B8C-83A1-F6EECF244321}">
                <p14:modId xmlns:p14="http://schemas.microsoft.com/office/powerpoint/2010/main" val="184274455"/>
              </p:ext>
            </p:extLst>
          </p:nvPr>
        </p:nvGraphicFramePr>
        <p:xfrm>
          <a:off x="2576513" y="2607981"/>
          <a:ext cx="4298952" cy="2362764"/>
        </p:xfrm>
        <a:graphic>
          <a:graphicData uri="http://schemas.openxmlformats.org/drawingml/2006/table">
            <a:tbl>
              <a:tblPr firstCol="1">
                <a:tableStyleId>{21E4AEA4-8DFA-4A89-87EB-49C32662AFE0}</a:tableStyleId>
              </a:tblPr>
              <a:tblGrid>
                <a:gridCol w="1927922">
                  <a:extLst>
                    <a:ext uri="{9D8B030D-6E8A-4147-A177-3AD203B41FA5}">
                      <a16:colId xmlns:a16="http://schemas.microsoft.com/office/drawing/2014/main" val="2089300256"/>
                    </a:ext>
                  </a:extLst>
                </a:gridCol>
                <a:gridCol w="1793178">
                  <a:extLst>
                    <a:ext uri="{9D8B030D-6E8A-4147-A177-3AD203B41FA5}">
                      <a16:colId xmlns:a16="http://schemas.microsoft.com/office/drawing/2014/main" val="879660576"/>
                    </a:ext>
                  </a:extLst>
                </a:gridCol>
                <a:gridCol w="577852">
                  <a:extLst>
                    <a:ext uri="{9D8B030D-6E8A-4147-A177-3AD203B41FA5}">
                      <a16:colId xmlns:a16="http://schemas.microsoft.com/office/drawing/2014/main" val="1279045689"/>
                    </a:ext>
                  </a:extLst>
                </a:gridCol>
              </a:tblGrid>
              <a:tr h="590691">
                <a:tc>
                  <a:txBody>
                    <a:bodyPr/>
                    <a:lstStyle/>
                    <a:p>
                      <a:r>
                        <a:rPr kumimoji="1" lang="ja-JP" altLang="en-US" sz="1200" dirty="0"/>
                        <a:t>改良作業に</a:t>
                      </a:r>
                      <a:endParaRPr kumimoji="1" lang="en-US" altLang="ja-JP" sz="1200" dirty="0"/>
                    </a:p>
                    <a:p>
                      <a:r>
                        <a:rPr kumimoji="1" lang="ja-JP" altLang="en-US" sz="1200" dirty="0"/>
                        <a:t>要する経費（税込）</a:t>
                      </a:r>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3989103453"/>
                  </a:ext>
                </a:extLst>
              </a:tr>
              <a:tr h="590691">
                <a:tc>
                  <a:txBody>
                    <a:bodyPr/>
                    <a:lstStyle/>
                    <a:p>
                      <a:r>
                        <a:rPr kumimoji="1" lang="ja-JP" altLang="en-US" sz="1200" dirty="0"/>
                        <a:t>改良作業以外に</a:t>
                      </a:r>
                      <a:endParaRPr kumimoji="1" lang="en-US" altLang="ja-JP" sz="1200" dirty="0"/>
                    </a:p>
                    <a:p>
                      <a:r>
                        <a:rPr kumimoji="1" lang="ja-JP" altLang="en-US" sz="1200" dirty="0"/>
                        <a:t>要する経費（税込）</a:t>
                      </a:r>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1535648472"/>
                  </a:ext>
                </a:extLst>
              </a:tr>
              <a:tr h="590691">
                <a:tc>
                  <a:txBody>
                    <a:bodyPr/>
                    <a:lstStyle/>
                    <a:p>
                      <a:r>
                        <a:rPr kumimoji="1" lang="ja-JP" altLang="en-US" sz="1200" dirty="0"/>
                        <a:t>総額（税込）</a:t>
                      </a:r>
                      <a:endParaRPr kumimoji="1" lang="en-US" altLang="ja-JP" sz="1200" dirty="0"/>
                    </a:p>
                    <a:p>
                      <a:endParaRPr kumimoji="1" lang="ja-JP" altLang="en-US" sz="1200" dirty="0"/>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2071830709"/>
                  </a:ext>
                </a:extLst>
              </a:tr>
              <a:tr h="590691">
                <a:tc>
                  <a:txBody>
                    <a:bodyPr/>
                    <a:lstStyle/>
                    <a:p>
                      <a:r>
                        <a:rPr kumimoji="1" lang="ja-JP" altLang="en-US" sz="1200" dirty="0"/>
                        <a:t>経費支援を除く</a:t>
                      </a:r>
                      <a:endParaRPr kumimoji="1" lang="en-US" altLang="ja-JP" sz="1200" dirty="0"/>
                    </a:p>
                    <a:p>
                      <a:r>
                        <a:rPr kumimoji="1" lang="ja-JP" altLang="en-US" sz="1200" dirty="0"/>
                        <a:t>応募者の自己負担額</a:t>
                      </a:r>
                    </a:p>
                  </a:txBody>
                  <a:tcPr anchor="ctr"/>
                </a:tc>
                <a:tc>
                  <a:txBody>
                    <a:bodyPr/>
                    <a:lstStyle/>
                    <a:p>
                      <a:endParaRPr kumimoji="1" lang="ja-JP" altLang="en-US" sz="1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万円</a:t>
                      </a:r>
                    </a:p>
                  </a:txBody>
                  <a:tcPr anchor="ctr"/>
                </a:tc>
                <a:extLst>
                  <a:ext uri="{0D108BD9-81ED-4DB2-BD59-A6C34878D82A}">
                    <a16:rowId xmlns:a16="http://schemas.microsoft.com/office/drawing/2014/main" val="3881557613"/>
                  </a:ext>
                </a:extLst>
              </a:tr>
            </a:tbl>
          </a:graphicData>
        </a:graphic>
      </p:graphicFrame>
      <p:sp>
        <p:nvSpPr>
          <p:cNvPr id="5" name="Rectangle 3">
            <a:extLst>
              <a:ext uri="{FF2B5EF4-FFF2-40B4-BE49-F238E27FC236}">
                <a16:creationId xmlns:a16="http://schemas.microsoft.com/office/drawing/2014/main" id="{09A47558-23C3-48FB-2247-E8E0E83F5592}"/>
              </a:ext>
            </a:extLst>
          </p:cNvPr>
          <p:cNvSpPr txBox="1">
            <a:spLocks noChangeArrowheads="1"/>
          </p:cNvSpPr>
          <p:nvPr/>
        </p:nvSpPr>
        <p:spPr bwMode="auto">
          <a:xfrm>
            <a:off x="406401" y="1263036"/>
            <a:ext cx="9061450" cy="71974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spcAft>
                <a:spcPts val="600"/>
              </a:spcAft>
              <a:buClr>
                <a:srgbClr val="5A5A5A"/>
              </a:buClr>
              <a:buSzPct val="100000"/>
              <a:buFont typeface="Wingdings" pitchFamily="2" charset="2"/>
              <a:buNone/>
            </a:pPr>
            <a:r>
              <a:rPr lang="ja-JP" altLang="en-US" sz="1200" b="1" kern="0" dirty="0">
                <a:solidFill>
                  <a:schemeClr val="tx1"/>
                </a:solidFill>
              </a:rPr>
              <a:t>本事業に要する概算経費を記載してください。</a:t>
            </a:r>
            <a:endParaRPr lang="en-US" altLang="ja-JP" sz="1200" b="1"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　</a:t>
            </a:r>
            <a:r>
              <a:rPr lang="en-US" altLang="ja-JP" sz="1200" b="1" kern="0" dirty="0">
                <a:solidFill>
                  <a:schemeClr val="tx1"/>
                </a:solidFill>
              </a:rPr>
              <a:t>※ </a:t>
            </a:r>
            <a:r>
              <a:rPr lang="ja-JP" altLang="en-US" sz="1200" b="1" kern="0" dirty="0">
                <a:solidFill>
                  <a:schemeClr val="tx1"/>
                </a:solidFill>
              </a:rPr>
              <a:t>募集要項別紙を踏まえ、概算経費を記載してください。</a:t>
            </a:r>
            <a:endParaRPr lang="en-US" altLang="ja-JP" sz="1200" b="1"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　</a:t>
            </a:r>
            <a:r>
              <a:rPr lang="en-US" altLang="ja-JP" sz="1200" b="1" kern="0" dirty="0">
                <a:solidFill>
                  <a:schemeClr val="tx1"/>
                </a:solidFill>
              </a:rPr>
              <a:t>※ </a:t>
            </a:r>
            <a:r>
              <a:rPr lang="ja-JP" altLang="en-US" sz="1200" b="1" kern="0" dirty="0">
                <a:solidFill>
                  <a:schemeClr val="tx1"/>
                </a:solidFill>
              </a:rPr>
              <a:t>経費支援の上限額を超えた部分は応募者の負担となります。</a:t>
            </a:r>
            <a:endParaRPr lang="en-US" altLang="ja-JP" sz="1200" b="1" kern="0" dirty="0">
              <a:solidFill>
                <a:schemeClr val="tx1"/>
              </a:solidFill>
            </a:endParaRPr>
          </a:p>
        </p:txBody>
      </p:sp>
    </p:spTree>
    <p:extLst>
      <p:ext uri="{BB962C8B-B14F-4D97-AF65-F5344CB8AC3E}">
        <p14:creationId xmlns:p14="http://schemas.microsoft.com/office/powerpoint/2010/main" val="3665154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応募者の概要</a:t>
            </a:r>
          </a:p>
        </p:txBody>
      </p:sp>
      <p:graphicFrame>
        <p:nvGraphicFramePr>
          <p:cNvPr id="4" name="表 4">
            <a:extLst>
              <a:ext uri="{FF2B5EF4-FFF2-40B4-BE49-F238E27FC236}">
                <a16:creationId xmlns:a16="http://schemas.microsoft.com/office/drawing/2014/main" id="{860F7290-52DA-4F1C-8B4F-408C53A3E98E}"/>
              </a:ext>
            </a:extLst>
          </p:cNvPr>
          <p:cNvGraphicFramePr>
            <a:graphicFrameLocks noGrp="1"/>
          </p:cNvGraphicFramePr>
          <p:nvPr>
            <p:extLst>
              <p:ext uri="{D42A27DB-BD31-4B8C-83A1-F6EECF244321}">
                <p14:modId xmlns:p14="http://schemas.microsoft.com/office/powerpoint/2010/main" val="4194325292"/>
              </p:ext>
            </p:extLst>
          </p:nvPr>
        </p:nvGraphicFramePr>
        <p:xfrm>
          <a:off x="406400" y="3027333"/>
          <a:ext cx="8694057" cy="1920240"/>
        </p:xfrm>
        <a:graphic>
          <a:graphicData uri="http://schemas.openxmlformats.org/drawingml/2006/table">
            <a:tbl>
              <a:tblPr firstCol="1">
                <a:tableStyleId>{21E4AEA4-8DFA-4A89-87EB-49C32662AFE0}</a:tableStyleId>
              </a:tblPr>
              <a:tblGrid>
                <a:gridCol w="1096658">
                  <a:extLst>
                    <a:ext uri="{9D8B030D-6E8A-4147-A177-3AD203B41FA5}">
                      <a16:colId xmlns:a16="http://schemas.microsoft.com/office/drawing/2014/main" val="1714642985"/>
                    </a:ext>
                  </a:extLst>
                </a:gridCol>
                <a:gridCol w="1202042">
                  <a:extLst>
                    <a:ext uri="{9D8B030D-6E8A-4147-A177-3AD203B41FA5}">
                      <a16:colId xmlns:a16="http://schemas.microsoft.com/office/drawing/2014/main" val="2674025035"/>
                    </a:ext>
                  </a:extLst>
                </a:gridCol>
                <a:gridCol w="6395357">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a:p>
                  </a:txBody>
                  <a:tcPr/>
                </a:tc>
                <a:extLst>
                  <a:ext uri="{0D108BD9-81ED-4DB2-BD59-A6C34878D82A}">
                    <a16:rowId xmlns:a16="http://schemas.microsoft.com/office/drawing/2014/main" val="2326333312"/>
                  </a:ext>
                </a:extLst>
              </a:tr>
              <a:tr h="153106">
                <a:tc gridSpan="2">
                  <a:txBody>
                    <a:bodyPr/>
                    <a:lstStyle/>
                    <a:p>
                      <a:r>
                        <a:rPr kumimoji="1" lang="ja-JP" altLang="en-US" sz="1200" dirty="0"/>
                        <a:t>代表者名</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448878866"/>
                  </a:ext>
                </a:extLst>
              </a:tr>
              <a:tr h="153106">
                <a:tc rowSpan="2">
                  <a:txBody>
                    <a:bodyPr/>
                    <a:lstStyle/>
                    <a:p>
                      <a:r>
                        <a:rPr kumimoji="1" lang="ja-JP" altLang="en-US" sz="1200" dirty="0"/>
                        <a:t>本社所在地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ウェブサイト</a:t>
                      </a:r>
                      <a:r>
                        <a:rPr kumimoji="1" lang="en-US" altLang="ja-JP" sz="1200" dirty="0"/>
                        <a:t>URL</a:t>
                      </a:r>
                      <a:endParaRPr kumimoji="1" lang="ja-JP" altLang="en-US" sz="1200" dirty="0"/>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650552927"/>
                  </a:ext>
                </a:extLst>
              </a:tr>
              <a:tr h="153106">
                <a:tc gridSpan="2">
                  <a:txBody>
                    <a:bodyPr/>
                    <a:lstStyle/>
                    <a:p>
                      <a:r>
                        <a:rPr kumimoji="1" lang="ja-JP" altLang="en-US" sz="1200" dirty="0"/>
                        <a:t>設立年月日</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資本金</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r>
                        <a:rPr kumimoji="1" lang="ja-JP" altLang="en-US" sz="1200" dirty="0"/>
                        <a:t>　　　　　　　　　　　　　万円</a:t>
                      </a:r>
                    </a:p>
                  </a:txBody>
                  <a:tcPr/>
                </a:tc>
                <a:extLst>
                  <a:ext uri="{0D108BD9-81ED-4DB2-BD59-A6C34878D82A}">
                    <a16:rowId xmlns:a16="http://schemas.microsoft.com/office/drawing/2014/main" val="3218308166"/>
                  </a:ext>
                </a:extLst>
              </a:tr>
            </a:tbl>
          </a:graphicData>
        </a:graphic>
      </p:graphicFrame>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応募にあたり、次の要件を満たしているか、</a:t>
            </a:r>
            <a:r>
              <a:rPr lang="ja-JP" altLang="en-US" sz="1200" b="1" u="sng" kern="0" dirty="0">
                <a:solidFill>
                  <a:schemeClr val="tx1"/>
                </a:solidFill>
              </a:rPr>
              <a:t>チェック欄に「〇」を記入</a:t>
            </a:r>
            <a:r>
              <a:rPr lang="ja-JP" altLang="en-US" sz="1200" b="1" kern="0" dirty="0">
                <a:solidFill>
                  <a:schemeClr val="tx1"/>
                </a:solidFill>
              </a:rPr>
              <a:t>してください。</a:t>
            </a:r>
            <a:endParaRPr lang="en-US" altLang="ja-JP" sz="1200" b="1"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120396790"/>
              </p:ext>
            </p:extLst>
          </p:nvPr>
        </p:nvGraphicFramePr>
        <p:xfrm>
          <a:off x="406400" y="1561494"/>
          <a:ext cx="8694058" cy="82296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200" dirty="0"/>
                        <a:t>チェック欄</a:t>
                      </a:r>
                    </a:p>
                  </a:txBody>
                  <a:tcPr/>
                </a:tc>
                <a:tc>
                  <a:txBody>
                    <a:bodyPr/>
                    <a:lstStyle/>
                    <a:p>
                      <a:pPr algn="ctr"/>
                      <a:r>
                        <a:rPr kumimoji="1" lang="ja-JP" altLang="en-US" sz="12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200" dirty="0"/>
                    </a:p>
                  </a:txBody>
                  <a:tcPr>
                    <a:solidFill>
                      <a:schemeClr val="accent1">
                        <a:lumMod val="60000"/>
                        <a:lumOff val="40000"/>
                      </a:schemeClr>
                    </a:solidFill>
                  </a:tcPr>
                </a:tc>
                <a:tc>
                  <a:txBody>
                    <a:bodyPr/>
                    <a:lstStyle/>
                    <a:p>
                      <a:r>
                        <a:rPr kumimoji="1" lang="ja-JP" altLang="en-US" sz="12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200" dirty="0"/>
                    </a:p>
                  </a:txBody>
                  <a:tcPr>
                    <a:solidFill>
                      <a:schemeClr val="accent1">
                        <a:lumMod val="60000"/>
                        <a:lumOff val="40000"/>
                      </a:schemeClr>
                    </a:solidFill>
                  </a:tcPr>
                </a:tc>
                <a:tc>
                  <a:txBody>
                    <a:bodyPr/>
                    <a:lstStyle/>
                    <a:p>
                      <a:r>
                        <a:rPr kumimoji="1" lang="ja-JP" altLang="en-US" sz="1200" dirty="0"/>
                        <a:t>募集要項</a:t>
                      </a:r>
                      <a:r>
                        <a:rPr kumimoji="1" lang="en-US" altLang="ja-JP" sz="1200" dirty="0"/>
                        <a:t>5</a:t>
                      </a:r>
                      <a:r>
                        <a:rPr kumimoji="1" lang="ja-JP" altLang="en-US" sz="1200" dirty="0"/>
                        <a:t>の応募要件のすべての要件を満たしています</a:t>
                      </a:r>
                    </a:p>
                  </a:txBody>
                  <a:tcPr/>
                </a:tc>
                <a:extLst>
                  <a:ext uri="{0D108BD9-81ED-4DB2-BD59-A6C34878D82A}">
                    <a16:rowId xmlns:a16="http://schemas.microsoft.com/office/drawing/2014/main" val="1689474731"/>
                  </a:ext>
                </a:extLst>
              </a:tr>
            </a:tbl>
          </a:graphicData>
        </a:graphic>
      </p:graphicFrame>
      <p:sp>
        <p:nvSpPr>
          <p:cNvPr id="6" name="Rectangle 3">
            <a:extLst>
              <a:ext uri="{FF2B5EF4-FFF2-40B4-BE49-F238E27FC236}">
                <a16:creationId xmlns:a16="http://schemas.microsoft.com/office/drawing/2014/main" id="{5B1037B7-55EB-4F6F-8FD3-C8E926816E14}"/>
              </a:ext>
            </a:extLst>
          </p:cNvPr>
          <p:cNvSpPr txBox="1">
            <a:spLocks noChangeArrowheads="1"/>
          </p:cNvSpPr>
          <p:nvPr/>
        </p:nvSpPr>
        <p:spPr bwMode="auto">
          <a:xfrm>
            <a:off x="406401" y="2784393"/>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応募する法人の情報をご記入ください。</a:t>
            </a:r>
            <a:endParaRPr lang="en-US" altLang="ja-JP" sz="1200" b="1" kern="0" dirty="0">
              <a:solidFill>
                <a:schemeClr val="tx1"/>
              </a:solidFill>
            </a:endParaRPr>
          </a:p>
        </p:txBody>
      </p:sp>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8737F5-2FF9-AD14-DA9D-306A0DA8E76B}"/>
              </a:ext>
            </a:extLst>
          </p:cNvPr>
          <p:cNvSpPr>
            <a:spLocks noGrp="1"/>
          </p:cNvSpPr>
          <p:nvPr>
            <p:ph type="title"/>
          </p:nvPr>
        </p:nvSpPr>
        <p:spPr/>
        <p:txBody>
          <a:bodyPr/>
          <a:lstStyle/>
          <a:p>
            <a:r>
              <a:rPr lang="en-US" altLang="ja-JP" dirty="0"/>
              <a:t>2.</a:t>
            </a:r>
            <a:r>
              <a:rPr lang="ja-JP" altLang="en-US" dirty="0"/>
              <a:t>  改良を行う介護</a:t>
            </a:r>
            <a:r>
              <a:rPr kumimoji="1" lang="ja-JP" altLang="en-US" dirty="0"/>
              <a:t>ロボットの概要</a:t>
            </a:r>
          </a:p>
        </p:txBody>
      </p:sp>
      <p:graphicFrame>
        <p:nvGraphicFramePr>
          <p:cNvPr id="3" name="表 4">
            <a:extLst>
              <a:ext uri="{FF2B5EF4-FFF2-40B4-BE49-F238E27FC236}">
                <a16:creationId xmlns:a16="http://schemas.microsoft.com/office/drawing/2014/main" id="{441BCB39-BC3B-0966-E940-1113C3B18B66}"/>
              </a:ext>
            </a:extLst>
          </p:cNvPr>
          <p:cNvGraphicFramePr>
            <a:graphicFrameLocks noGrp="1"/>
          </p:cNvGraphicFramePr>
          <p:nvPr/>
        </p:nvGraphicFramePr>
        <p:xfrm>
          <a:off x="425499" y="1169773"/>
          <a:ext cx="9071393" cy="5259205"/>
        </p:xfrm>
        <a:graphic>
          <a:graphicData uri="http://schemas.openxmlformats.org/drawingml/2006/table">
            <a:tbl>
              <a:tblPr firstCol="1">
                <a:tableStyleId>{21E4AEA4-8DFA-4A89-87EB-49C32662AFE0}</a:tableStyleId>
              </a:tblPr>
              <a:tblGrid>
                <a:gridCol w="774700">
                  <a:extLst>
                    <a:ext uri="{9D8B030D-6E8A-4147-A177-3AD203B41FA5}">
                      <a16:colId xmlns:a16="http://schemas.microsoft.com/office/drawing/2014/main" val="1714642985"/>
                    </a:ext>
                  </a:extLst>
                </a:gridCol>
                <a:gridCol w="1663700">
                  <a:extLst>
                    <a:ext uri="{9D8B030D-6E8A-4147-A177-3AD203B41FA5}">
                      <a16:colId xmlns:a16="http://schemas.microsoft.com/office/drawing/2014/main" val="1956868378"/>
                    </a:ext>
                  </a:extLst>
                </a:gridCol>
                <a:gridCol w="469900">
                  <a:extLst>
                    <a:ext uri="{9D8B030D-6E8A-4147-A177-3AD203B41FA5}">
                      <a16:colId xmlns:a16="http://schemas.microsoft.com/office/drawing/2014/main" val="2585763277"/>
                    </a:ext>
                  </a:extLst>
                </a:gridCol>
                <a:gridCol w="609600">
                  <a:extLst>
                    <a:ext uri="{9D8B030D-6E8A-4147-A177-3AD203B41FA5}">
                      <a16:colId xmlns:a16="http://schemas.microsoft.com/office/drawing/2014/main" val="2210843406"/>
                    </a:ext>
                  </a:extLst>
                </a:gridCol>
                <a:gridCol w="444501">
                  <a:extLst>
                    <a:ext uri="{9D8B030D-6E8A-4147-A177-3AD203B41FA5}">
                      <a16:colId xmlns:a16="http://schemas.microsoft.com/office/drawing/2014/main" val="1110977376"/>
                    </a:ext>
                  </a:extLst>
                </a:gridCol>
                <a:gridCol w="660701">
                  <a:extLst>
                    <a:ext uri="{9D8B030D-6E8A-4147-A177-3AD203B41FA5}">
                      <a16:colId xmlns:a16="http://schemas.microsoft.com/office/drawing/2014/main" val="1572150630"/>
                    </a:ext>
                  </a:extLst>
                </a:gridCol>
                <a:gridCol w="250854">
                  <a:extLst>
                    <a:ext uri="{9D8B030D-6E8A-4147-A177-3AD203B41FA5}">
                      <a16:colId xmlns:a16="http://schemas.microsoft.com/office/drawing/2014/main" val="147576707"/>
                    </a:ext>
                  </a:extLst>
                </a:gridCol>
                <a:gridCol w="404284">
                  <a:extLst>
                    <a:ext uri="{9D8B030D-6E8A-4147-A177-3AD203B41FA5}">
                      <a16:colId xmlns:a16="http://schemas.microsoft.com/office/drawing/2014/main" val="2293272651"/>
                    </a:ext>
                  </a:extLst>
                </a:gridCol>
                <a:gridCol w="585301">
                  <a:extLst>
                    <a:ext uri="{9D8B030D-6E8A-4147-A177-3AD203B41FA5}">
                      <a16:colId xmlns:a16="http://schemas.microsoft.com/office/drawing/2014/main" val="3337795832"/>
                    </a:ext>
                  </a:extLst>
                </a:gridCol>
                <a:gridCol w="478970">
                  <a:extLst>
                    <a:ext uri="{9D8B030D-6E8A-4147-A177-3AD203B41FA5}">
                      <a16:colId xmlns:a16="http://schemas.microsoft.com/office/drawing/2014/main" val="1840026406"/>
                    </a:ext>
                  </a:extLst>
                </a:gridCol>
                <a:gridCol w="563640">
                  <a:extLst>
                    <a:ext uri="{9D8B030D-6E8A-4147-A177-3AD203B41FA5}">
                      <a16:colId xmlns:a16="http://schemas.microsoft.com/office/drawing/2014/main" val="2953822918"/>
                    </a:ext>
                  </a:extLst>
                </a:gridCol>
                <a:gridCol w="223034">
                  <a:extLst>
                    <a:ext uri="{9D8B030D-6E8A-4147-A177-3AD203B41FA5}">
                      <a16:colId xmlns:a16="http://schemas.microsoft.com/office/drawing/2014/main" val="1382781389"/>
                    </a:ext>
                  </a:extLst>
                </a:gridCol>
                <a:gridCol w="427937">
                  <a:extLst>
                    <a:ext uri="{9D8B030D-6E8A-4147-A177-3AD203B41FA5}">
                      <a16:colId xmlns:a16="http://schemas.microsoft.com/office/drawing/2014/main" val="2822892704"/>
                    </a:ext>
                  </a:extLst>
                </a:gridCol>
                <a:gridCol w="781531">
                  <a:extLst>
                    <a:ext uri="{9D8B030D-6E8A-4147-A177-3AD203B41FA5}">
                      <a16:colId xmlns:a16="http://schemas.microsoft.com/office/drawing/2014/main" val="2913209639"/>
                    </a:ext>
                  </a:extLst>
                </a:gridCol>
                <a:gridCol w="145570">
                  <a:extLst>
                    <a:ext uri="{9D8B030D-6E8A-4147-A177-3AD203B41FA5}">
                      <a16:colId xmlns:a16="http://schemas.microsoft.com/office/drawing/2014/main" val="1217512917"/>
                    </a:ext>
                  </a:extLst>
                </a:gridCol>
                <a:gridCol w="587170">
                  <a:extLst>
                    <a:ext uri="{9D8B030D-6E8A-4147-A177-3AD203B41FA5}">
                      <a16:colId xmlns:a16="http://schemas.microsoft.com/office/drawing/2014/main" val="2810764349"/>
                    </a:ext>
                  </a:extLst>
                </a:gridCol>
              </a:tblGrid>
              <a:tr h="239511">
                <a:tc gridSpan="2">
                  <a:txBody>
                    <a:bodyPr/>
                    <a:lstStyle/>
                    <a:p>
                      <a:r>
                        <a:rPr kumimoji="1" lang="ja-JP" altLang="en-US" sz="1200" b="1" dirty="0">
                          <a:solidFill>
                            <a:schemeClr val="bg1"/>
                          </a:solidFill>
                        </a:rPr>
                        <a:t>製品名</a:t>
                      </a:r>
                    </a:p>
                  </a:txBody>
                  <a:tcPr anchor="ctr"/>
                </a:tc>
                <a:tc hMerge="1">
                  <a:txBody>
                    <a:bodyPr/>
                    <a:lstStyle/>
                    <a:p>
                      <a:endParaRPr kumimoji="1" lang="ja-JP" altLang="en-US"/>
                    </a:p>
                  </a:txBody>
                  <a:tcPr/>
                </a:tc>
                <a:tc gridSpan="14">
                  <a:txBody>
                    <a:bodyPr/>
                    <a:lstStyle/>
                    <a:p>
                      <a:endParaRPr kumimoji="1" lang="ja-JP" altLang="en-US" sz="1200" dirty="0"/>
                    </a:p>
                  </a:txBody>
                  <a:tcPr>
                    <a:solidFill>
                      <a:schemeClr val="accent6">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26333312"/>
                  </a:ext>
                </a:extLst>
              </a:tr>
              <a:tr h="1226824">
                <a:tc gridSpan="2">
                  <a:txBody>
                    <a:bodyPr/>
                    <a:lstStyle/>
                    <a:p>
                      <a:r>
                        <a:rPr kumimoji="1" lang="ja-JP" altLang="en-US" sz="1200" b="1" dirty="0">
                          <a:solidFill>
                            <a:schemeClr val="bg1"/>
                          </a:solidFill>
                        </a:rPr>
                        <a:t>製品の概要・特徴 （</a:t>
                      </a:r>
                      <a:r>
                        <a:rPr kumimoji="1" lang="en-US" altLang="ja-JP" sz="1200" b="1" dirty="0">
                          <a:solidFill>
                            <a:schemeClr val="bg1"/>
                          </a:solidFill>
                        </a:rPr>
                        <a:t>200</a:t>
                      </a:r>
                      <a:r>
                        <a:rPr kumimoji="1" lang="ja-JP" altLang="en-US" sz="1200" b="1" dirty="0">
                          <a:solidFill>
                            <a:schemeClr val="bg1"/>
                          </a:solidFill>
                        </a:rPr>
                        <a:t>字程度）</a:t>
                      </a:r>
                      <a:endParaRPr kumimoji="1" lang="en-US" altLang="ja-JP" sz="1200" b="1" dirty="0">
                        <a:solidFill>
                          <a:schemeClr val="bg1"/>
                        </a:solidFill>
                      </a:endParaRPr>
                    </a:p>
                  </a:txBody>
                  <a:tcPr anchor="ctr"/>
                </a:tc>
                <a:tc hMerge="1">
                  <a:txBody>
                    <a:bodyPr/>
                    <a:lstStyle/>
                    <a:p>
                      <a:endParaRPr kumimoji="1" lang="ja-JP" altLang="en-US"/>
                    </a:p>
                  </a:txBody>
                  <a:tcPr/>
                </a:tc>
                <a:tc gridSpan="14">
                  <a:txBody>
                    <a:bodyPr/>
                    <a:lstStyle/>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53735272"/>
                  </a:ext>
                </a:extLst>
              </a:tr>
              <a:tr h="290817">
                <a:tc row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仕様</a:t>
                      </a:r>
                    </a:p>
                  </a:txBody>
                  <a:tcPr anchor="ctr"/>
                </a:tc>
                <a:tc>
                  <a:txBody>
                    <a:bodyPr/>
                    <a:lstStyle/>
                    <a:p>
                      <a:r>
                        <a:rPr kumimoji="1" lang="ja-JP" altLang="en-US" sz="1200" b="1" kern="1200" dirty="0">
                          <a:solidFill>
                            <a:schemeClr val="bg1"/>
                          </a:solidFill>
                          <a:latin typeface="+mn-lt"/>
                          <a:ea typeface="+mn-ea"/>
                          <a:cs typeface="+mn-cs"/>
                        </a:rPr>
                        <a:t>本体サイズ</a:t>
                      </a:r>
                      <a:endParaRPr kumimoji="1" lang="ja-JP" altLang="en-US" b="1" dirty="0">
                        <a:solidFill>
                          <a:schemeClr val="bg1"/>
                        </a:solidFill>
                      </a:endParaRPr>
                    </a:p>
                  </a:txBody>
                  <a:tcPr anchor="ctr">
                    <a:solidFill>
                      <a:schemeClr val="accent2"/>
                    </a:solidFill>
                  </a:tcPr>
                </a:tc>
                <a:tc>
                  <a:txBody>
                    <a:bodyPr/>
                    <a:lstStyle/>
                    <a:p>
                      <a:pPr algn="r"/>
                      <a:r>
                        <a:rPr kumimoji="1" lang="ja-JP" altLang="en-US" sz="1200" dirty="0"/>
                        <a:t>幅</a:t>
                      </a:r>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a:txBody>
                    <a:bodyPr/>
                    <a:lstStyle/>
                    <a:p>
                      <a:r>
                        <a:rPr kumimoji="1" lang="en-US" altLang="ja-JP" sz="1200" dirty="0"/>
                        <a:t>(mm)</a:t>
                      </a:r>
                      <a:endParaRPr kumimoji="1" lang="ja-JP" altLang="en-US" sz="1200" dirty="0"/>
                    </a:p>
                  </a:txBody>
                  <a:tcPr/>
                </a:tc>
                <a:tc gridSpan="2">
                  <a:txBody>
                    <a:bodyPr/>
                    <a:lstStyle/>
                    <a:p>
                      <a:pPr algn="r"/>
                      <a:r>
                        <a:rPr kumimoji="1" lang="ja-JP" altLang="en-US" sz="1200" dirty="0"/>
                        <a:t>長さ</a:t>
                      </a:r>
                    </a:p>
                  </a:txBody>
                  <a:tcPr/>
                </a:tc>
                <a:tc hMerge="1">
                  <a:txBody>
                    <a:bodyPr/>
                    <a:lstStyle/>
                    <a:p>
                      <a:pPr algn="r"/>
                      <a:endParaRPr kumimoji="1" lang="ja-JP" altLang="en-US" sz="1200" dirty="0"/>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a:txBody>
                    <a:bodyPr/>
                    <a:lstStyle/>
                    <a:p>
                      <a:r>
                        <a:rPr kumimoji="1" lang="en-US" altLang="ja-JP" sz="1200" dirty="0"/>
                        <a:t>(mm)</a:t>
                      </a:r>
                      <a:endParaRPr kumimoji="1" lang="ja-JP" altLang="en-US" sz="1200" dirty="0"/>
                    </a:p>
                  </a:txBody>
                  <a:tcPr/>
                </a:tc>
                <a:tc gridSpan="2">
                  <a:txBody>
                    <a:bodyPr/>
                    <a:lstStyle/>
                    <a:p>
                      <a:pPr algn="r"/>
                      <a:r>
                        <a:rPr kumimoji="1" lang="ja-JP" altLang="en-US" sz="1200" dirty="0"/>
                        <a:t>高さ</a:t>
                      </a:r>
                    </a:p>
                  </a:txBody>
                  <a:tcPr/>
                </a:tc>
                <a:tc hMerge="1">
                  <a:txBody>
                    <a:bodyPr/>
                    <a:lstStyle/>
                    <a:p>
                      <a:endParaRPr kumimoji="1" lang="ja-JP" altLang="en-US"/>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a:txBody>
                    <a:bodyPr/>
                    <a:lstStyle/>
                    <a:p>
                      <a:r>
                        <a:rPr kumimoji="1" lang="en-US" altLang="ja-JP" sz="1200" dirty="0"/>
                        <a:t>(mm)</a:t>
                      </a:r>
                      <a:endParaRPr kumimoji="1" lang="ja-JP" altLang="en-US" sz="1200" dirty="0"/>
                    </a:p>
                  </a:txBody>
                  <a:tcPr/>
                </a:tc>
                <a:extLst>
                  <a:ext uri="{0D108BD9-81ED-4DB2-BD59-A6C34878D82A}">
                    <a16:rowId xmlns:a16="http://schemas.microsoft.com/office/drawing/2014/main" val="3265541365"/>
                  </a:ext>
                </a:extLst>
              </a:tr>
              <a:tr h="290817">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tc>
                <a:tc>
                  <a:txBody>
                    <a:bodyPr/>
                    <a:lstStyle/>
                    <a:p>
                      <a:r>
                        <a:rPr kumimoji="1" lang="ja-JP" altLang="en-US" sz="1200" b="1" kern="1200" dirty="0">
                          <a:solidFill>
                            <a:schemeClr val="bg1"/>
                          </a:solidFill>
                          <a:latin typeface="+mn-lt"/>
                          <a:ea typeface="+mn-ea"/>
                          <a:cs typeface="+mn-cs"/>
                        </a:rPr>
                        <a:t>重量</a:t>
                      </a:r>
                      <a:endParaRPr kumimoji="1" lang="ja-JP" altLang="en-US" sz="1200" b="1" dirty="0">
                        <a:solidFill>
                          <a:schemeClr val="bg1"/>
                        </a:solidFill>
                      </a:endParaRPr>
                    </a:p>
                  </a:txBody>
                  <a:tcPr anchor="ctr">
                    <a:solidFill>
                      <a:schemeClr val="accent2"/>
                    </a:solidFill>
                  </a:tcPr>
                </a:tc>
                <a:tc gridSpan="3">
                  <a:txBody>
                    <a:bodyPr/>
                    <a:lstStyle/>
                    <a:p>
                      <a:r>
                        <a:rPr kumimoji="1" lang="ja-JP" altLang="en-US" sz="1200" dirty="0"/>
                        <a:t>　　　　　　　　　</a:t>
                      </a:r>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a:t>（</a:t>
                      </a:r>
                      <a:r>
                        <a:rPr kumimoji="1" lang="en-US" altLang="ja-JP" sz="1200"/>
                        <a:t>kg</a:t>
                      </a:r>
                      <a:r>
                        <a:rPr kumimoji="1" lang="ja-JP" altLang="en-US" sz="1200"/>
                        <a:t>）　　</a:t>
                      </a:r>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5376110"/>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kern="1200" dirty="0">
                          <a:solidFill>
                            <a:schemeClr val="bg1"/>
                          </a:solidFill>
                          <a:latin typeface="+mn-lt"/>
                          <a:ea typeface="+mn-ea"/>
                          <a:cs typeface="+mn-cs"/>
                        </a:rPr>
                        <a:t>平均速度</a:t>
                      </a:r>
                      <a:endParaRPr kumimoji="1" lang="ja-JP" altLang="en-US" sz="1200" b="1" dirty="0">
                        <a:solidFill>
                          <a:schemeClr val="bg1"/>
                        </a:solidFill>
                      </a:endParaRPr>
                    </a:p>
                  </a:txBody>
                  <a:tcPr anchor="ctr">
                    <a:solidFill>
                      <a:schemeClr val="accent2"/>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Km/h</a:t>
                      </a:r>
                      <a:r>
                        <a:rPr kumimoji="1" lang="ja-JP" altLang="en-US" sz="1200" dirty="0"/>
                        <a:t>）　　</a:t>
                      </a:r>
                      <a:r>
                        <a:rPr kumimoji="1" lang="en-US" altLang="ja-JP" sz="1200" dirty="0"/>
                        <a:t>※</a:t>
                      </a:r>
                      <a:r>
                        <a:rPr kumimoji="1" lang="ja-JP" altLang="en-US" sz="1200" dirty="0"/>
                        <a:t>製品が走行する場合のみ記載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17248998"/>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最少旋回半径</a:t>
                      </a:r>
                    </a:p>
                  </a:txBody>
                  <a:tcPr anchor="ctr">
                    <a:solidFill>
                      <a:schemeClr val="accent2"/>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cm</a:t>
                      </a:r>
                      <a:r>
                        <a:rPr kumimoji="1" lang="ja-JP" altLang="en-US" sz="1200" dirty="0"/>
                        <a:t>）　　　 </a:t>
                      </a:r>
                      <a:r>
                        <a:rPr kumimoji="1" lang="en-US" altLang="ja-JP" sz="1200" dirty="0"/>
                        <a:t>※</a:t>
                      </a:r>
                      <a:r>
                        <a:rPr kumimoji="1" lang="ja-JP" altLang="en-US" sz="1200" dirty="0"/>
                        <a:t>製品が走行する場合のみ記載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35696206"/>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最大積載量</a:t>
                      </a:r>
                    </a:p>
                  </a:txBody>
                  <a:tcPr anchor="ctr">
                    <a:solidFill>
                      <a:schemeClr val="accent2"/>
                    </a:solidFill>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sz="1200" dirty="0"/>
                    </a:p>
                  </a:txBody>
                  <a:tcPr>
                    <a:solidFill>
                      <a:schemeClr val="accent1">
                        <a:lumMod val="60000"/>
                        <a:lumOff val="40000"/>
                      </a:schemeClr>
                    </a:solidFill>
                  </a:tcPr>
                </a:tc>
                <a:tc gridSpan="11">
                  <a:txBody>
                    <a:bodyPr/>
                    <a:lstStyle/>
                    <a:p>
                      <a:r>
                        <a:rPr kumimoji="1" lang="ja-JP" altLang="en-US" sz="1200" dirty="0"/>
                        <a:t>（</a:t>
                      </a:r>
                      <a:r>
                        <a:rPr kumimoji="1" lang="en-US" altLang="ja-JP" sz="1200" dirty="0"/>
                        <a:t>kg</a:t>
                      </a:r>
                      <a:r>
                        <a:rPr kumimoji="1" lang="ja-JP" altLang="en-US" sz="1200" dirty="0"/>
                        <a:t>）　　　　</a:t>
                      </a:r>
                      <a:r>
                        <a:rPr kumimoji="1" lang="en-US" altLang="ja-JP" sz="1200" dirty="0"/>
                        <a:t>※</a:t>
                      </a:r>
                      <a:r>
                        <a:rPr kumimoji="1" lang="ja-JP" altLang="en-US" sz="1200" dirty="0"/>
                        <a:t>製品が貨物等を搭載する場合のみ記載</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51782015"/>
                  </a:ext>
                </a:extLst>
              </a:tr>
              <a:tr h="663166">
                <a:tc vMerge="1">
                  <a:txBody>
                    <a:bodyPr/>
                    <a:lstStyle/>
                    <a:p>
                      <a:endParaRPr kumimoji="1" lang="ja-JP" altLang="en-US" sz="1200" b="1" dirty="0">
                        <a:solidFill>
                          <a:schemeClr val="bg1"/>
                        </a:solidFill>
                      </a:endParaRPr>
                    </a:p>
                  </a:txBody>
                  <a:tcPr/>
                </a:tc>
                <a:tc rowSpan="2">
                  <a:txBody>
                    <a:bodyPr/>
                    <a:lstStyle/>
                    <a:p>
                      <a:r>
                        <a:rPr kumimoji="1" lang="ja-JP" altLang="en-US" sz="1200" b="1" dirty="0">
                          <a:solidFill>
                            <a:schemeClr val="bg1"/>
                          </a:solidFill>
                        </a:rPr>
                        <a:t>動力源・電源</a:t>
                      </a:r>
                      <a:endParaRPr kumimoji="1" lang="en-US" altLang="ja-JP" sz="1200" b="1" dirty="0">
                        <a:solidFill>
                          <a:schemeClr val="bg1"/>
                        </a:solidFill>
                      </a:endParaRPr>
                    </a:p>
                  </a:txBody>
                  <a:tcPr anchor="ctr">
                    <a:solidFill>
                      <a:schemeClr val="accent2"/>
                    </a:solidFill>
                  </a:tcPr>
                </a:tc>
                <a:tc gridSpan="14">
                  <a:txBody>
                    <a:bodyPr/>
                    <a:lstStyle/>
                    <a:p>
                      <a:endParaRPr kumimoji="1" lang="ja-JP" altLang="en-US" sz="1200" dirty="0"/>
                    </a:p>
                  </a:txBody>
                  <a:tcPr>
                    <a:solidFill>
                      <a:schemeClr val="accent1">
                        <a:lumMod val="60000"/>
                        <a:lumOff val="40000"/>
                      </a:schemeClr>
                    </a:solidFill>
                  </a:tcPr>
                </a:tc>
                <a:tc hMerge="1">
                  <a:txBody>
                    <a:bodyPr/>
                    <a:lstStyle/>
                    <a:p>
                      <a:r>
                        <a:rPr kumimoji="1" lang="ja-JP" altLang="en-US" sz="1200" dirty="0"/>
                        <a:t>コンセント（常時接続）</a:t>
                      </a:r>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r>
                        <a:rPr kumimoji="1" lang="ja-JP" altLang="en-US" sz="1200" dirty="0"/>
                        <a:t>充電</a:t>
                      </a:r>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hMerge="1">
                  <a:txBody>
                    <a:bodyPr/>
                    <a:lstStyle/>
                    <a:p>
                      <a:r>
                        <a:rPr kumimoji="1" lang="ja-JP" altLang="en-US" sz="1200" dirty="0"/>
                        <a:t>その他</a:t>
                      </a:r>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2005676686"/>
                  </a:ext>
                </a:extLst>
              </a:tr>
              <a:tr h="290817">
                <a:tc vMerge="1">
                  <a:txBody>
                    <a:bodyPr/>
                    <a:lstStyle/>
                    <a:p>
                      <a:endParaRPr kumimoji="1" lang="ja-JP" altLang="en-US"/>
                    </a:p>
                  </a:txBody>
                  <a:tcPr/>
                </a:tc>
                <a:tc vMerge="1">
                  <a:txBody>
                    <a:bodyPr/>
                    <a:lstStyle/>
                    <a:p>
                      <a:endParaRPr kumimoji="1" lang="en-US" altLang="ja-JP" sz="1200" b="1" dirty="0">
                        <a:solidFill>
                          <a:schemeClr val="bg1"/>
                        </a:solidFill>
                      </a:endParaRPr>
                    </a:p>
                  </a:txBody>
                  <a:tcPr>
                    <a:solidFill>
                      <a:schemeClr val="accent2"/>
                    </a:solidFill>
                  </a:tcPr>
                </a:tc>
                <a:tc gridSpan="2">
                  <a:txBody>
                    <a:bodyPr/>
                    <a:lstStyle/>
                    <a:p>
                      <a:r>
                        <a:rPr kumimoji="1" lang="ja-JP" altLang="en-US" sz="1200" dirty="0"/>
                        <a:t>充電時間</a:t>
                      </a:r>
                    </a:p>
                  </a:txBody>
                  <a:tcPr>
                    <a:solidFill>
                      <a:srgbClr val="E8EBF1"/>
                    </a:solidFill>
                  </a:tcPr>
                </a:tc>
                <a:tc hMerge="1">
                  <a:txBody>
                    <a:bodyPr/>
                    <a:lstStyle/>
                    <a:p>
                      <a:endParaRPr kumimoji="1" lang="ja-JP" altLang="en-US"/>
                    </a:p>
                  </a:txBody>
                  <a:tcPr/>
                </a:tc>
                <a:tc gridSpan="3">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gridSpan="2">
                  <a:txBody>
                    <a:bodyPr/>
                    <a:lstStyle/>
                    <a:p>
                      <a:r>
                        <a:rPr kumimoji="1" lang="en-US" altLang="ja-JP" sz="1200" dirty="0"/>
                        <a:t>(</a:t>
                      </a:r>
                      <a:r>
                        <a:rPr kumimoji="1" lang="ja-JP" altLang="en-US" sz="1200" dirty="0"/>
                        <a:t>時間</a:t>
                      </a:r>
                      <a:r>
                        <a:rPr kumimoji="1" lang="en-US" altLang="ja-JP" sz="1200" dirty="0"/>
                        <a:t>)</a:t>
                      </a:r>
                      <a:endParaRPr kumimoji="1" lang="ja-JP" altLang="en-US" sz="1200" dirty="0"/>
                    </a:p>
                  </a:txBody>
                  <a:tcPr>
                    <a:solidFill>
                      <a:srgbClr val="E8EBF1"/>
                    </a:solidFill>
                  </a:tcPr>
                </a:tc>
                <a:tc hMerge="1">
                  <a:txBody>
                    <a:bodyPr/>
                    <a:lstStyle/>
                    <a:p>
                      <a:r>
                        <a:rPr kumimoji="1" lang="ja-JP" altLang="en-US" sz="1200" dirty="0"/>
                        <a:t>時間</a:t>
                      </a:r>
                    </a:p>
                  </a:txBody>
                  <a:tcPr>
                    <a:solidFill>
                      <a:schemeClr val="accent1">
                        <a:lumMod val="60000"/>
                        <a:lumOff val="40000"/>
                      </a:schemeClr>
                    </a:solidFill>
                  </a:tcPr>
                </a:tc>
                <a:tc gridSpan="3">
                  <a:txBody>
                    <a:bodyPr/>
                    <a:lstStyle/>
                    <a:p>
                      <a:r>
                        <a:rPr kumimoji="1" lang="ja-JP" altLang="en-US" sz="1200" dirty="0"/>
                        <a:t>連続使用時間</a:t>
                      </a:r>
                    </a:p>
                  </a:txBody>
                  <a:tcPr>
                    <a:solidFill>
                      <a:srgbClr val="E8EBF1"/>
                    </a:solidFill>
                  </a:tcPr>
                </a:tc>
                <a:tc hMerge="1">
                  <a:txBody>
                    <a:bodyPr/>
                    <a:lstStyle/>
                    <a:p>
                      <a:endParaRPr kumimoji="1" lang="ja-JP" altLang="en-US"/>
                    </a:p>
                  </a:txBody>
                  <a:tcPr/>
                </a:tc>
                <a:tc hMerge="1">
                  <a:txBody>
                    <a:bodyPr/>
                    <a:lstStyle/>
                    <a:p>
                      <a:endParaRPr kumimoji="1" lang="ja-JP" altLang="en-US"/>
                    </a:p>
                  </a:txBody>
                  <a:tcPr/>
                </a:tc>
                <a:tc gridSpan="2">
                  <a:txBody>
                    <a:bodyPr/>
                    <a:lstStyle/>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tc gridSpan="2">
                  <a:txBody>
                    <a:bodyPr/>
                    <a:lstStyle/>
                    <a:p>
                      <a:r>
                        <a:rPr kumimoji="1" lang="en-US" altLang="ja-JP" sz="1200" dirty="0"/>
                        <a:t>(</a:t>
                      </a:r>
                      <a:r>
                        <a:rPr kumimoji="1" lang="ja-JP" altLang="en-US" sz="1200" dirty="0"/>
                        <a:t>分</a:t>
                      </a:r>
                      <a:r>
                        <a:rPr kumimoji="1" lang="en-US" altLang="ja-JP" sz="1200" dirty="0"/>
                        <a:t>)</a:t>
                      </a:r>
                      <a:endParaRPr kumimoji="1" lang="ja-JP" altLang="en-US" sz="1200" dirty="0"/>
                    </a:p>
                  </a:txBody>
                  <a:tcPr>
                    <a:solidFill>
                      <a:srgbClr val="E8EBF1"/>
                    </a:solidFill>
                  </a:tcPr>
                </a:tc>
                <a:tc hMerge="1">
                  <a:txBody>
                    <a:bodyPr/>
                    <a:lstStyle/>
                    <a:p>
                      <a:r>
                        <a:rPr kumimoji="1" lang="en-US" altLang="ja-JP" sz="1200" dirty="0"/>
                        <a:t>(</a:t>
                      </a:r>
                      <a:r>
                        <a:rPr kumimoji="1" lang="ja-JP" altLang="en-US" sz="1200" dirty="0"/>
                        <a:t>分</a:t>
                      </a:r>
                      <a:r>
                        <a:rPr kumimoji="1" lang="en-US" altLang="ja-JP" sz="1200" dirty="0"/>
                        <a:t>)</a:t>
                      </a:r>
                      <a:endParaRPr kumimoji="1" lang="ja-JP" altLang="en-US" dirty="0"/>
                    </a:p>
                  </a:txBody>
                  <a:tcPr>
                    <a:solidFill>
                      <a:srgbClr val="E8EBF1"/>
                    </a:solidFill>
                  </a:tcPr>
                </a:tc>
                <a:extLst>
                  <a:ext uri="{0D108BD9-81ED-4DB2-BD59-A6C34878D82A}">
                    <a16:rowId xmlns:a16="http://schemas.microsoft.com/office/drawing/2014/main" val="4073096577"/>
                  </a:ext>
                </a:extLst>
              </a:tr>
              <a:tr h="290817">
                <a:tc vMerge="1">
                  <a:txBody>
                    <a:bodyPr/>
                    <a:lstStyle/>
                    <a:p>
                      <a:endParaRPr kumimoji="1" lang="ja-JP" altLang="en-US" sz="1200" b="1" dirty="0">
                        <a:solidFill>
                          <a:schemeClr val="bg1"/>
                        </a:solidFill>
                      </a:endParaRPr>
                    </a:p>
                  </a:txBody>
                  <a:tcPr/>
                </a:tc>
                <a:tc>
                  <a:txBody>
                    <a:bodyPr/>
                    <a:lstStyle/>
                    <a:p>
                      <a:r>
                        <a:rPr kumimoji="1" lang="ja-JP" altLang="en-US" sz="1200" b="1" dirty="0">
                          <a:solidFill>
                            <a:schemeClr val="bg1"/>
                          </a:solidFill>
                        </a:rPr>
                        <a:t>コンセントプラグ形状</a:t>
                      </a:r>
                    </a:p>
                  </a:txBody>
                  <a:tcPr anchor="ctr">
                    <a:solidFill>
                      <a:schemeClr val="accent2"/>
                    </a:solidFill>
                  </a:tcPr>
                </a:tc>
                <a:tc gridSpan="14">
                  <a:txBody>
                    <a:bodyPr/>
                    <a:lstStyle/>
                    <a:p>
                      <a:pPr algn="l"/>
                      <a:endParaRPr kumimoji="1" lang="ja-JP" altLang="en-US" sz="1200" dirty="0"/>
                    </a:p>
                  </a:txBody>
                  <a:tcPr>
                    <a:solidFill>
                      <a:schemeClr val="accent1">
                        <a:lumMod val="60000"/>
                        <a:lumOff val="40000"/>
                      </a:schemeClr>
                    </a:solidFill>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pPr algn="r"/>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3608054110"/>
                  </a:ext>
                </a:extLst>
              </a:tr>
              <a:tr h="290817">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介護保険の適用</a:t>
                      </a:r>
                    </a:p>
                  </a:txBody>
                  <a:tcPr anchor="ctr"/>
                </a:tc>
                <a:tc hMerge="1">
                  <a:txBody>
                    <a:bodyPr/>
                    <a:lstStyle/>
                    <a:p>
                      <a:endParaRPr kumimoji="1" lang="ja-JP" altLang="en-US" sz="1200" b="1" dirty="0">
                        <a:solidFill>
                          <a:schemeClr val="bg1"/>
                        </a:solidFill>
                      </a:endParaRPr>
                    </a:p>
                  </a:txBody>
                  <a:tcPr anchor="ctr">
                    <a:solidFill>
                      <a:schemeClr val="accent2"/>
                    </a:solidFill>
                  </a:tcPr>
                </a:tc>
                <a:tc>
                  <a:txBody>
                    <a:bodyPr/>
                    <a:lstStyle/>
                    <a:p>
                      <a:pPr algn="l"/>
                      <a:r>
                        <a:rPr kumimoji="1" lang="ja-JP" altLang="en-US" sz="1200" dirty="0"/>
                        <a:t>有</a:t>
                      </a:r>
                    </a:p>
                  </a:txBody>
                  <a:tcPr>
                    <a:solidFill>
                      <a:schemeClr val="accent1">
                        <a:lumMod val="60000"/>
                        <a:lumOff val="40000"/>
                      </a:schemeClr>
                    </a:solidFill>
                  </a:tcPr>
                </a:tc>
                <a:tc gridSpan="13">
                  <a:txBody>
                    <a:bodyPr/>
                    <a:lstStyle/>
                    <a:p>
                      <a:r>
                        <a:rPr kumimoji="1" lang="ja-JP" altLang="en-US" sz="1200" dirty="0"/>
                        <a:t>無：適用に向けた計画があれば記載</a:t>
                      </a:r>
                      <a:endParaRPr kumimoji="1" lang="en-US" altLang="ja-JP" sz="1200" dirty="0"/>
                    </a:p>
                    <a:p>
                      <a:r>
                        <a:rPr kumimoji="1" lang="ja-JP" altLang="en-US" sz="1200" dirty="0"/>
                        <a:t>　　（　　　　　　　　　　　　　　　　　　　　　　　　　　　　　　　　　　　　　　　　　　　　　　　　　）</a:t>
                      </a:r>
                      <a:endParaRPr kumimoji="1" lang="ja-JP" altLang="en-US" dirty="0"/>
                    </a:p>
                  </a:txBody>
                  <a:tcPr>
                    <a:solidFill>
                      <a:schemeClr val="accent1">
                        <a:lumMod val="60000"/>
                        <a:lumOff val="40000"/>
                      </a:schemeClr>
                    </a:solidFill>
                  </a:tcPr>
                </a:tc>
                <a:tc hMerge="1">
                  <a:txBody>
                    <a:bodyPr/>
                    <a:lstStyle/>
                    <a:p>
                      <a:r>
                        <a:rPr kumimoji="1" lang="ja-JP" altLang="en-US" sz="1200" dirty="0"/>
                        <a:t>無：適用に向けた計画があれば記載</a:t>
                      </a:r>
                      <a:endParaRPr kumimoji="1" lang="en-US" altLang="ja-JP" sz="1200" dirty="0"/>
                    </a:p>
                    <a:p>
                      <a:r>
                        <a:rPr kumimoji="1" lang="ja-JP" altLang="en-US" sz="1200" dirty="0"/>
                        <a:t>　　（　　　　　　　　　　　　　　　　　　　　　　　　　　　　　　　　　　　　　　　　　　　　　　　　　）</a:t>
                      </a:r>
                    </a:p>
                  </a:txBody>
                  <a:tcPr>
                    <a:solidFill>
                      <a:schemeClr val="accent1">
                        <a:lumMod val="60000"/>
                        <a:lumOff val="4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13209835"/>
                  </a:ext>
                </a:extLst>
              </a:tr>
              <a:tr h="290817">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神奈川県介護ロボット導入支援補助金の対象の有無</a:t>
                      </a:r>
                    </a:p>
                  </a:txBody>
                  <a:tcPr anchor="ctr"/>
                </a:tc>
                <a:tc hMerge="1">
                  <a:txBody>
                    <a:bodyPr/>
                    <a:lstStyle/>
                    <a:p>
                      <a:endParaRPr kumimoji="1" lang="ja-JP" altLang="en-US"/>
                    </a:p>
                  </a:txBody>
                  <a:tcPr/>
                </a:tc>
                <a:tc>
                  <a:txBody>
                    <a:bodyPr/>
                    <a:lstStyle/>
                    <a:p>
                      <a:pPr algn="l"/>
                      <a:r>
                        <a:rPr kumimoji="1" lang="ja-JP" altLang="en-US" sz="1200" dirty="0"/>
                        <a:t>有</a:t>
                      </a:r>
                    </a:p>
                  </a:txBody>
                  <a:tcPr>
                    <a:solidFill>
                      <a:schemeClr val="accent1">
                        <a:lumMod val="60000"/>
                        <a:lumOff val="40000"/>
                      </a:schemeClr>
                    </a:solidFill>
                  </a:tcPr>
                </a:tc>
                <a:tc gridSpan="13">
                  <a:txBody>
                    <a:bodyPr/>
                    <a:lstStyle/>
                    <a:p>
                      <a:r>
                        <a:rPr kumimoji="1" lang="ja-JP" altLang="en-US" sz="1200" dirty="0"/>
                        <a:t>無：適用に向けた計画があれば記載</a:t>
                      </a:r>
                      <a:endParaRPr kumimoji="1" lang="en-US" altLang="ja-JP" sz="1200" dirty="0"/>
                    </a:p>
                    <a:p>
                      <a:r>
                        <a:rPr kumimoji="1" lang="ja-JP" altLang="en-US" sz="1200" dirty="0"/>
                        <a:t>　　（　　　　　　　　　　　　　　　　　　　　　　　　　　　　　　　　　　　　　　　　　　　　　　　　　）</a:t>
                      </a:r>
                      <a:endParaRPr kumimoji="1" lang="ja-JP" altLang="en-US" dirty="0"/>
                    </a:p>
                  </a:txBody>
                  <a:tcPr>
                    <a:solidFill>
                      <a:schemeClr val="accent1">
                        <a:lumMod val="60000"/>
                        <a:lumOff val="40000"/>
                      </a:schemeClr>
                    </a:solidFill>
                  </a:tcPr>
                </a:tc>
                <a:tc hMerge="1">
                  <a:txBody>
                    <a:bodyPr/>
                    <a:lstStyle/>
                    <a:p>
                      <a:r>
                        <a:rPr kumimoji="1" lang="ja-JP" altLang="en-US" sz="1200" dirty="0"/>
                        <a:t>無：適用に向けた計画があれば記載</a:t>
                      </a:r>
                      <a:endParaRPr kumimoji="1" lang="en-US" altLang="ja-JP" sz="1200" dirty="0"/>
                    </a:p>
                    <a:p>
                      <a:r>
                        <a:rPr kumimoji="1" lang="ja-JP" altLang="en-US" sz="1200" dirty="0"/>
                        <a:t>　　（　　　　　　　　　　　　　　　　　　　　　　　　　　　　　　　　　　　　　　　　　　　　　　　　　）</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79123736"/>
                  </a:ext>
                </a:extLst>
              </a:tr>
            </a:tbl>
          </a:graphicData>
        </a:graphic>
      </p:graphicFrame>
      <p:sp>
        <p:nvSpPr>
          <p:cNvPr id="7" name="Rectangle 3">
            <a:extLst>
              <a:ext uri="{FF2B5EF4-FFF2-40B4-BE49-F238E27FC236}">
                <a16:creationId xmlns:a16="http://schemas.microsoft.com/office/drawing/2014/main" id="{D93FB026-E78D-6B7B-BB1B-A476677ECBA3}"/>
              </a:ext>
            </a:extLst>
          </p:cNvPr>
          <p:cNvSpPr txBox="1">
            <a:spLocks noChangeArrowheads="1"/>
          </p:cNvSpPr>
          <p:nvPr/>
        </p:nvSpPr>
        <p:spPr bwMode="auto">
          <a:xfrm>
            <a:off x="772658" y="6527378"/>
            <a:ext cx="8503559"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u="sng" kern="0" dirty="0">
                <a:solidFill>
                  <a:schemeClr val="tx1"/>
                </a:solidFill>
              </a:rPr>
              <a:t>ロボットの製品パンフレット、ユーザー向けの操作マニュアル（説明書）があれば、あわせてご提出ください。</a:t>
            </a:r>
            <a:endParaRPr lang="en-US" altLang="ja-JP" u="sng" kern="0" dirty="0">
              <a:solidFill>
                <a:schemeClr val="tx1"/>
              </a:solidFill>
            </a:endParaRPr>
          </a:p>
        </p:txBody>
      </p:sp>
    </p:spTree>
    <p:extLst>
      <p:ext uri="{BB962C8B-B14F-4D97-AF65-F5344CB8AC3E}">
        <p14:creationId xmlns:p14="http://schemas.microsoft.com/office/powerpoint/2010/main" val="1854819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8737F5-2FF9-AD14-DA9D-306A0DA8E76B}"/>
              </a:ext>
            </a:extLst>
          </p:cNvPr>
          <p:cNvSpPr>
            <a:spLocks noGrp="1"/>
          </p:cNvSpPr>
          <p:nvPr>
            <p:ph type="title"/>
          </p:nvPr>
        </p:nvSpPr>
        <p:spPr>
          <a:xfrm>
            <a:off x="406400" y="662087"/>
            <a:ext cx="9061450" cy="307777"/>
          </a:xfrm>
        </p:spPr>
        <p:txBody>
          <a:bodyPr/>
          <a:lstStyle/>
          <a:p>
            <a:r>
              <a:rPr lang="en-US" altLang="ja-JP" dirty="0"/>
              <a:t>2.</a:t>
            </a:r>
            <a:r>
              <a:rPr lang="ja-JP" altLang="en-US" dirty="0"/>
              <a:t>  </a:t>
            </a:r>
            <a:r>
              <a:rPr kumimoji="1" lang="ja-JP" altLang="en-US" dirty="0"/>
              <a:t>改良を行う介護ロボットの概要</a:t>
            </a:r>
          </a:p>
        </p:txBody>
      </p:sp>
      <p:sp>
        <p:nvSpPr>
          <p:cNvPr id="4" name="正方形/長方形 3">
            <a:extLst>
              <a:ext uri="{FF2B5EF4-FFF2-40B4-BE49-F238E27FC236}">
                <a16:creationId xmlns:a16="http://schemas.microsoft.com/office/drawing/2014/main" id="{239CB5A3-79DC-338B-8812-C0FA55881027}"/>
              </a:ext>
            </a:extLst>
          </p:cNvPr>
          <p:cNvSpPr/>
          <p:nvPr/>
        </p:nvSpPr>
        <p:spPr bwMode="auto">
          <a:xfrm>
            <a:off x="377372" y="1244600"/>
            <a:ext cx="774700" cy="4950756"/>
          </a:xfrm>
          <a:prstGeom prst="rect">
            <a:avLst/>
          </a:prstGeom>
          <a:solidFill>
            <a:schemeClr val="accent2"/>
          </a:solidFill>
          <a:ln w="12700" cap="flat" cmpd="sng" algn="ctr">
            <a:solidFill>
              <a:schemeClr val="bg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fontAlgn="auto">
              <a:lnSpc>
                <a:spcPct val="100000"/>
              </a:lnSpc>
              <a:spcBef>
                <a:spcPts val="0"/>
              </a:spcBef>
              <a:spcAft>
                <a:spcPts val="0"/>
              </a:spcAft>
              <a:buClrTx/>
            </a:pPr>
            <a:r>
              <a:rPr lang="ja-JP" altLang="en-US" sz="1200" b="1" dirty="0">
                <a:solidFill>
                  <a:schemeClr val="lt1"/>
                </a:solidFill>
                <a:latin typeface="+mn-lt"/>
                <a:ea typeface="+mn-ea"/>
              </a:rPr>
              <a:t>製品</a:t>
            </a:r>
            <a:endParaRPr lang="en-US" altLang="ja-JP" sz="1200" b="1" dirty="0">
              <a:solidFill>
                <a:schemeClr val="lt1"/>
              </a:solidFill>
              <a:latin typeface="+mn-lt"/>
              <a:ea typeface="+mn-ea"/>
            </a:endParaRPr>
          </a:p>
          <a:p>
            <a:pPr fontAlgn="auto">
              <a:lnSpc>
                <a:spcPct val="100000"/>
              </a:lnSpc>
              <a:spcBef>
                <a:spcPts val="0"/>
              </a:spcBef>
              <a:spcAft>
                <a:spcPts val="0"/>
              </a:spcAft>
              <a:buClrTx/>
            </a:pPr>
            <a:r>
              <a:rPr lang="ja-JP" altLang="en-US" sz="1200" b="1" dirty="0">
                <a:solidFill>
                  <a:schemeClr val="lt1"/>
                </a:solidFill>
                <a:latin typeface="+mn-lt"/>
                <a:ea typeface="+mn-ea"/>
              </a:rPr>
              <a:t>の画像</a:t>
            </a:r>
            <a:endParaRPr lang="en-US" altLang="ja-JP" sz="1200" b="1" dirty="0">
              <a:solidFill>
                <a:schemeClr val="lt1"/>
              </a:solidFill>
              <a:latin typeface="+mn-lt"/>
              <a:ea typeface="+mn-ea"/>
            </a:endParaRPr>
          </a:p>
        </p:txBody>
      </p:sp>
      <p:sp>
        <p:nvSpPr>
          <p:cNvPr id="5" name="正方形/長方形 4">
            <a:extLst>
              <a:ext uri="{FF2B5EF4-FFF2-40B4-BE49-F238E27FC236}">
                <a16:creationId xmlns:a16="http://schemas.microsoft.com/office/drawing/2014/main" id="{8D36C1FD-7F45-5649-BCB6-64BE7CF5B26C}"/>
              </a:ext>
            </a:extLst>
          </p:cNvPr>
          <p:cNvSpPr/>
          <p:nvPr/>
        </p:nvSpPr>
        <p:spPr bwMode="auto">
          <a:xfrm>
            <a:off x="1234803" y="1244600"/>
            <a:ext cx="3910512" cy="4951313"/>
          </a:xfrm>
          <a:prstGeom prst="rect">
            <a:avLst/>
          </a:prstGeom>
          <a:no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画像１ （こちらに添付してください）</a:t>
            </a:r>
          </a:p>
        </p:txBody>
      </p:sp>
      <p:sp>
        <p:nvSpPr>
          <p:cNvPr id="6" name="正方形/長方形 5">
            <a:extLst>
              <a:ext uri="{FF2B5EF4-FFF2-40B4-BE49-F238E27FC236}">
                <a16:creationId xmlns:a16="http://schemas.microsoft.com/office/drawing/2014/main" id="{28B8AAE1-00F6-1264-AC4E-830FBB4F821B}"/>
              </a:ext>
            </a:extLst>
          </p:cNvPr>
          <p:cNvSpPr/>
          <p:nvPr/>
        </p:nvSpPr>
        <p:spPr bwMode="auto">
          <a:xfrm>
            <a:off x="5299054" y="1244600"/>
            <a:ext cx="3910512" cy="4951313"/>
          </a:xfrm>
          <a:prstGeom prst="rect">
            <a:avLst/>
          </a:prstGeom>
          <a:no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画像２（こちらに添付してください）</a:t>
            </a:r>
          </a:p>
        </p:txBody>
      </p:sp>
    </p:spTree>
    <p:extLst>
      <p:ext uri="{BB962C8B-B14F-4D97-AF65-F5344CB8AC3E}">
        <p14:creationId xmlns:p14="http://schemas.microsoft.com/office/powerpoint/2010/main" val="2143135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000C15-3032-31E5-79B7-650DF40B8BCF}"/>
              </a:ext>
            </a:extLst>
          </p:cNvPr>
          <p:cNvSpPr>
            <a:spLocks noGrp="1"/>
          </p:cNvSpPr>
          <p:nvPr>
            <p:ph type="title"/>
          </p:nvPr>
        </p:nvSpPr>
        <p:spPr/>
        <p:txBody>
          <a:bodyPr/>
          <a:lstStyle/>
          <a:p>
            <a:r>
              <a:rPr lang="en-US" altLang="ja-JP" dirty="0"/>
              <a:t>3</a:t>
            </a:r>
            <a:r>
              <a:rPr kumimoji="1" lang="ja-JP" altLang="en-US" dirty="0"/>
              <a:t>．改良の内容</a:t>
            </a:r>
          </a:p>
        </p:txBody>
      </p:sp>
      <p:graphicFrame>
        <p:nvGraphicFramePr>
          <p:cNvPr id="6" name="表 3">
            <a:extLst>
              <a:ext uri="{FF2B5EF4-FFF2-40B4-BE49-F238E27FC236}">
                <a16:creationId xmlns:a16="http://schemas.microsoft.com/office/drawing/2014/main" id="{745DE4F2-C14C-BACF-6C63-2EC0A29B8D5F}"/>
              </a:ext>
            </a:extLst>
          </p:cNvPr>
          <p:cNvGraphicFramePr>
            <a:graphicFrameLocks noGrp="1"/>
          </p:cNvGraphicFramePr>
          <p:nvPr>
            <p:extLst>
              <p:ext uri="{D42A27DB-BD31-4B8C-83A1-F6EECF244321}">
                <p14:modId xmlns:p14="http://schemas.microsoft.com/office/powerpoint/2010/main" val="34880171"/>
              </p:ext>
            </p:extLst>
          </p:nvPr>
        </p:nvGraphicFramePr>
        <p:xfrm>
          <a:off x="287474" y="1376362"/>
          <a:ext cx="8826228" cy="4478028"/>
        </p:xfrm>
        <a:graphic>
          <a:graphicData uri="http://schemas.openxmlformats.org/drawingml/2006/table">
            <a:tbl>
              <a:tblPr firstRow="1" firstCol="1">
                <a:tableStyleId>{21E4AEA4-8DFA-4A89-87EB-49C32662AFE0}</a:tableStyleId>
              </a:tblPr>
              <a:tblGrid>
                <a:gridCol w="749757">
                  <a:extLst>
                    <a:ext uri="{9D8B030D-6E8A-4147-A177-3AD203B41FA5}">
                      <a16:colId xmlns:a16="http://schemas.microsoft.com/office/drawing/2014/main" val="2285842022"/>
                    </a:ext>
                  </a:extLst>
                </a:gridCol>
                <a:gridCol w="2692157">
                  <a:extLst>
                    <a:ext uri="{9D8B030D-6E8A-4147-A177-3AD203B41FA5}">
                      <a16:colId xmlns:a16="http://schemas.microsoft.com/office/drawing/2014/main" val="332784520"/>
                    </a:ext>
                  </a:extLst>
                </a:gridCol>
                <a:gridCol w="2912044">
                  <a:extLst>
                    <a:ext uri="{9D8B030D-6E8A-4147-A177-3AD203B41FA5}">
                      <a16:colId xmlns:a16="http://schemas.microsoft.com/office/drawing/2014/main" val="3944539102"/>
                    </a:ext>
                  </a:extLst>
                </a:gridCol>
                <a:gridCol w="2472270">
                  <a:extLst>
                    <a:ext uri="{9D8B030D-6E8A-4147-A177-3AD203B41FA5}">
                      <a16:colId xmlns:a16="http://schemas.microsoft.com/office/drawing/2014/main" val="3137415318"/>
                    </a:ext>
                  </a:extLst>
                </a:gridCol>
              </a:tblGrid>
              <a:tr h="487306">
                <a:tc>
                  <a:txBody>
                    <a:bodyPr/>
                    <a:lstStyle/>
                    <a:p>
                      <a:pPr algn="ctr"/>
                      <a:r>
                        <a:rPr kumimoji="1" lang="ja-JP" altLang="en-US" sz="1200" dirty="0"/>
                        <a:t>区分</a:t>
                      </a:r>
                    </a:p>
                  </a:txBody>
                  <a:tcPr anchor="ctr"/>
                </a:tc>
                <a:tc>
                  <a:txBody>
                    <a:bodyPr/>
                    <a:lstStyle/>
                    <a:p>
                      <a:pPr algn="ctr"/>
                      <a:r>
                        <a:rPr kumimoji="1" lang="ja-JP" altLang="en-US" sz="1200" dirty="0"/>
                        <a:t>課題の解決に向けた製品の改良内容</a:t>
                      </a:r>
                    </a:p>
                  </a:txBody>
                  <a:tcPr anchor="ctr"/>
                </a:tc>
                <a:tc>
                  <a:txBody>
                    <a:bodyPr/>
                    <a:lstStyle/>
                    <a:p>
                      <a:pPr algn="ctr"/>
                      <a:r>
                        <a:rPr kumimoji="1" lang="ja-JP" altLang="en-US" sz="1200" dirty="0"/>
                        <a:t>把握した現場ニーズの内容と改良内容の適合性</a:t>
                      </a:r>
                    </a:p>
                  </a:txBody>
                  <a:tcPr anchor="ctr"/>
                </a:tc>
                <a:tc>
                  <a:txBody>
                    <a:bodyPr/>
                    <a:lstStyle/>
                    <a:p>
                      <a:pPr algn="ctr"/>
                      <a:r>
                        <a:rPr kumimoji="1" lang="ja-JP" altLang="en-US" sz="1050" dirty="0"/>
                        <a:t>改良により、介護事業所に</a:t>
                      </a:r>
                      <a:endParaRPr kumimoji="1" lang="en-US" altLang="ja-JP" sz="1050" dirty="0"/>
                    </a:p>
                    <a:p>
                      <a:pPr algn="ctr"/>
                      <a:r>
                        <a:rPr kumimoji="1" lang="ja-JP" altLang="en-US" sz="1050" dirty="0"/>
                        <a:t>提供可能な価値</a:t>
                      </a:r>
                      <a:r>
                        <a:rPr kumimoji="1" lang="en-US" altLang="ja-JP" sz="1050" dirty="0"/>
                        <a:t>/</a:t>
                      </a:r>
                      <a:r>
                        <a:rPr kumimoji="1" lang="ja-JP" altLang="en-US" sz="1050" dirty="0"/>
                        <a:t>成果</a:t>
                      </a:r>
                    </a:p>
                  </a:txBody>
                  <a:tcPr anchor="ctr"/>
                </a:tc>
                <a:extLst>
                  <a:ext uri="{0D108BD9-81ED-4DB2-BD59-A6C34878D82A}">
                    <a16:rowId xmlns:a16="http://schemas.microsoft.com/office/drawing/2014/main" val="877677658"/>
                  </a:ext>
                </a:extLst>
              </a:tr>
              <a:tr h="1995361">
                <a:tc>
                  <a:txBody>
                    <a:bodyPr/>
                    <a:lstStyle/>
                    <a:p>
                      <a:pPr marL="0" indent="0">
                        <a:buFont typeface="Arial" panose="020B0604020202020204" pitchFamily="34" charset="0"/>
                        <a:buNone/>
                      </a:pPr>
                      <a:r>
                        <a:rPr kumimoji="1" lang="ja-JP" altLang="en-US" sz="1200" b="1" dirty="0">
                          <a:solidFill>
                            <a:schemeClr val="bg1"/>
                          </a:solidFill>
                        </a:rPr>
                        <a:t>ソフトウェア</a:t>
                      </a:r>
                    </a:p>
                  </a:txBody>
                  <a:tcPr anchor="ctr"/>
                </a:tc>
                <a:tc>
                  <a:txBody>
                    <a:bodyPr/>
                    <a:lstStyle/>
                    <a:p>
                      <a:pPr marL="171450" indent="-171450">
                        <a:buFont typeface="Arial" panose="020B0604020202020204" pitchFamily="34" charset="0"/>
                        <a:buChar char="•"/>
                      </a:pPr>
                      <a:r>
                        <a:rPr kumimoji="1" lang="en-US" altLang="ja-JP" sz="1200" dirty="0"/>
                        <a:t>XXXX</a:t>
                      </a:r>
                      <a:endParaRPr kumimoji="1" lang="ja-JP" alt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txBody>
                  <a:tcPr/>
                </a:tc>
                <a:extLst>
                  <a:ext uri="{0D108BD9-81ED-4DB2-BD59-A6C34878D82A}">
                    <a16:rowId xmlns:a16="http://schemas.microsoft.com/office/drawing/2014/main" val="1973595531"/>
                  </a:ext>
                </a:extLst>
              </a:tr>
              <a:tr h="1995361">
                <a:tc>
                  <a:txBody>
                    <a:bodyPr/>
                    <a:lstStyle/>
                    <a:p>
                      <a:pPr marL="0" indent="0">
                        <a:buFont typeface="Arial" panose="020B0604020202020204" pitchFamily="34" charset="0"/>
                        <a:buNone/>
                      </a:pPr>
                      <a:r>
                        <a:rPr kumimoji="1" lang="ja-JP" altLang="en-US" sz="1200" b="1" dirty="0">
                          <a:solidFill>
                            <a:schemeClr val="bg1"/>
                          </a:solidFill>
                        </a:rPr>
                        <a:t>ハードウェア</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12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a:t>XXXX</a:t>
                      </a:r>
                      <a:endParaRPr kumimoji="1" lang="ja-JP" altLang="en-US" sz="1200" dirty="0"/>
                    </a:p>
                  </a:txBody>
                  <a:tcPr/>
                </a:tc>
                <a:extLst>
                  <a:ext uri="{0D108BD9-81ED-4DB2-BD59-A6C34878D82A}">
                    <a16:rowId xmlns:a16="http://schemas.microsoft.com/office/drawing/2014/main" val="2852780981"/>
                  </a:ext>
                </a:extLst>
              </a:tr>
            </a:tbl>
          </a:graphicData>
        </a:graphic>
      </p:graphicFrame>
      <p:sp>
        <p:nvSpPr>
          <p:cNvPr id="9" name="Rectangle 3">
            <a:extLst>
              <a:ext uri="{FF2B5EF4-FFF2-40B4-BE49-F238E27FC236}">
                <a16:creationId xmlns:a16="http://schemas.microsoft.com/office/drawing/2014/main" id="{030C009B-CE3F-90D2-E431-0A02EE1A2B99}"/>
              </a:ext>
            </a:extLst>
          </p:cNvPr>
          <p:cNvSpPr txBox="1">
            <a:spLocks noChangeArrowheads="1"/>
          </p:cNvSpPr>
          <p:nvPr/>
        </p:nvSpPr>
        <p:spPr bwMode="auto">
          <a:xfrm>
            <a:off x="399594" y="5963092"/>
            <a:ext cx="8714108"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kern="0" dirty="0">
                <a:solidFill>
                  <a:schemeClr val="tx1"/>
                </a:solidFill>
              </a:rPr>
              <a:t>ソフトウェアのみの改良、ハードウェアのみの改良でも差支えありません。</a:t>
            </a:r>
            <a:endParaRPr lang="en-US" altLang="ja-JP" kern="0" dirty="0">
              <a:solidFill>
                <a:schemeClr val="tx1"/>
              </a:solidFill>
            </a:endParaRPr>
          </a:p>
        </p:txBody>
      </p:sp>
    </p:spTree>
    <p:extLst>
      <p:ext uri="{BB962C8B-B14F-4D97-AF65-F5344CB8AC3E}">
        <p14:creationId xmlns:p14="http://schemas.microsoft.com/office/powerpoint/2010/main" val="25312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000C15-3032-31E5-79B7-650DF40B8BCF}"/>
              </a:ext>
            </a:extLst>
          </p:cNvPr>
          <p:cNvSpPr>
            <a:spLocks noGrp="1"/>
          </p:cNvSpPr>
          <p:nvPr>
            <p:ph type="title"/>
          </p:nvPr>
        </p:nvSpPr>
        <p:spPr/>
        <p:txBody>
          <a:bodyPr/>
          <a:lstStyle/>
          <a:p>
            <a:r>
              <a:rPr kumimoji="1" lang="en-US" altLang="ja-JP" dirty="0"/>
              <a:t>4</a:t>
            </a:r>
            <a:r>
              <a:rPr kumimoji="1" lang="ja-JP" altLang="en-US" dirty="0"/>
              <a:t>．</a:t>
            </a:r>
            <a:r>
              <a:rPr lang="ja-JP" altLang="en-US" dirty="0"/>
              <a:t>効果検証を行う介護事業所の情報</a:t>
            </a:r>
            <a:endParaRPr kumimoji="1" lang="ja-JP" altLang="en-US" dirty="0"/>
          </a:p>
        </p:txBody>
      </p:sp>
      <p:graphicFrame>
        <p:nvGraphicFramePr>
          <p:cNvPr id="5" name="表 4">
            <a:extLst>
              <a:ext uri="{FF2B5EF4-FFF2-40B4-BE49-F238E27FC236}">
                <a16:creationId xmlns:a16="http://schemas.microsoft.com/office/drawing/2014/main" id="{94525A5A-C3D6-4646-B15B-D1E0BDFBF30C}"/>
              </a:ext>
            </a:extLst>
          </p:cNvPr>
          <p:cNvGraphicFramePr>
            <a:graphicFrameLocks noGrp="1"/>
          </p:cNvGraphicFramePr>
          <p:nvPr>
            <p:extLst>
              <p:ext uri="{D42A27DB-BD31-4B8C-83A1-F6EECF244321}">
                <p14:modId xmlns:p14="http://schemas.microsoft.com/office/powerpoint/2010/main" val="3769224197"/>
              </p:ext>
            </p:extLst>
          </p:nvPr>
        </p:nvGraphicFramePr>
        <p:xfrm>
          <a:off x="422275" y="1614195"/>
          <a:ext cx="9061449" cy="411480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3">
                  <a:txBody>
                    <a:bodyPr/>
                    <a:lstStyle/>
                    <a:p>
                      <a:r>
                        <a:rPr kumimoji="1" lang="ja-JP" altLang="en-US" sz="1200" dirty="0"/>
                        <a:t>介護事業所（１件目）</a:t>
                      </a:r>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3667626567"/>
                  </a:ext>
                </a:extLst>
              </a:tr>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（例：訪問介護、通所介護、小規模多機能型居宅介護　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bl>
          </a:graphicData>
        </a:graphic>
      </p:graphicFrame>
      <p:graphicFrame>
        <p:nvGraphicFramePr>
          <p:cNvPr id="3" name="表 2">
            <a:extLst>
              <a:ext uri="{FF2B5EF4-FFF2-40B4-BE49-F238E27FC236}">
                <a16:creationId xmlns:a16="http://schemas.microsoft.com/office/drawing/2014/main" id="{342AA775-9000-2928-FF61-4695C0C19FD7}"/>
              </a:ext>
            </a:extLst>
          </p:cNvPr>
          <p:cNvGraphicFramePr>
            <a:graphicFrameLocks noGrp="1"/>
          </p:cNvGraphicFramePr>
          <p:nvPr>
            <p:extLst>
              <p:ext uri="{D42A27DB-BD31-4B8C-83A1-F6EECF244321}">
                <p14:modId xmlns:p14="http://schemas.microsoft.com/office/powerpoint/2010/main" val="464038324"/>
              </p:ext>
            </p:extLst>
          </p:nvPr>
        </p:nvGraphicFramePr>
        <p:xfrm>
          <a:off x="422275" y="1146159"/>
          <a:ext cx="3188892" cy="416150"/>
        </p:xfrm>
        <a:graphic>
          <a:graphicData uri="http://schemas.openxmlformats.org/drawingml/2006/table">
            <a:tbl>
              <a:tblPr firstCol="1">
                <a:tableStyleId>{21E4AEA4-8DFA-4A89-87EB-49C32662AFE0}</a:tableStyleId>
              </a:tblPr>
              <a:tblGrid>
                <a:gridCol w="2432892">
                  <a:extLst>
                    <a:ext uri="{9D8B030D-6E8A-4147-A177-3AD203B41FA5}">
                      <a16:colId xmlns:a16="http://schemas.microsoft.com/office/drawing/2014/main" val="1714642985"/>
                    </a:ext>
                  </a:extLst>
                </a:gridCol>
                <a:gridCol w="756000">
                  <a:extLst>
                    <a:ext uri="{9D8B030D-6E8A-4147-A177-3AD203B41FA5}">
                      <a16:colId xmlns:a16="http://schemas.microsoft.com/office/drawing/2014/main" val="2585763277"/>
                    </a:ext>
                  </a:extLst>
                </a:gridCol>
              </a:tblGrid>
              <a:tr h="416150">
                <a:tc>
                  <a:txBody>
                    <a:bodyPr/>
                    <a:lstStyle/>
                    <a:p>
                      <a:pPr algn="l"/>
                      <a:r>
                        <a:rPr kumimoji="1" lang="ja-JP" altLang="en-US" sz="1200" dirty="0"/>
                        <a:t>対象とする介護事業所の件数</a:t>
                      </a:r>
                    </a:p>
                  </a:txBody>
                  <a:tcPr anchor="ctr"/>
                </a:tc>
                <a:tc>
                  <a:txBody>
                    <a:bodyPr/>
                    <a:lstStyle/>
                    <a:p>
                      <a:pPr algn="l"/>
                      <a:r>
                        <a:rPr kumimoji="1" lang="ja-JP" altLang="en-US" sz="1200" dirty="0"/>
                        <a:t>　　　　件</a:t>
                      </a:r>
                    </a:p>
                  </a:txBody>
                  <a:tcPr anchor="ctr"/>
                </a:tc>
                <a:extLst>
                  <a:ext uri="{0D108BD9-81ED-4DB2-BD59-A6C34878D82A}">
                    <a16:rowId xmlns:a16="http://schemas.microsoft.com/office/drawing/2014/main" val="1211052553"/>
                  </a:ext>
                </a:extLst>
              </a:tr>
            </a:tbl>
          </a:graphicData>
        </a:graphic>
      </p:graphicFrame>
      <p:graphicFrame>
        <p:nvGraphicFramePr>
          <p:cNvPr id="4" name="表 3">
            <a:extLst>
              <a:ext uri="{FF2B5EF4-FFF2-40B4-BE49-F238E27FC236}">
                <a16:creationId xmlns:a16="http://schemas.microsoft.com/office/drawing/2014/main" id="{9C24D3AE-A74E-FE29-2371-BB8FEAFB4B3E}"/>
              </a:ext>
            </a:extLst>
          </p:cNvPr>
          <p:cNvGraphicFramePr>
            <a:graphicFrameLocks noGrp="1"/>
          </p:cNvGraphicFramePr>
          <p:nvPr>
            <p:extLst>
              <p:ext uri="{D42A27DB-BD31-4B8C-83A1-F6EECF244321}">
                <p14:modId xmlns:p14="http://schemas.microsoft.com/office/powerpoint/2010/main" val="1763498429"/>
              </p:ext>
            </p:extLst>
          </p:nvPr>
        </p:nvGraphicFramePr>
        <p:xfrm>
          <a:off x="422275" y="5812045"/>
          <a:ext cx="5224764" cy="914400"/>
        </p:xfrm>
        <a:graphic>
          <a:graphicData uri="http://schemas.openxmlformats.org/drawingml/2006/table">
            <a:tbl>
              <a:tblPr firstCol="1">
                <a:tableStyleId>{21E4AEA4-8DFA-4A89-87EB-49C32662AFE0}</a:tableStyleId>
              </a:tblPr>
              <a:tblGrid>
                <a:gridCol w="2474929">
                  <a:extLst>
                    <a:ext uri="{9D8B030D-6E8A-4147-A177-3AD203B41FA5}">
                      <a16:colId xmlns:a16="http://schemas.microsoft.com/office/drawing/2014/main" val="1714642985"/>
                    </a:ext>
                  </a:extLst>
                </a:gridCol>
                <a:gridCol w="2749835">
                  <a:extLst>
                    <a:ext uri="{9D8B030D-6E8A-4147-A177-3AD203B41FA5}">
                      <a16:colId xmlns:a16="http://schemas.microsoft.com/office/drawing/2014/main" val="2585763277"/>
                    </a:ext>
                  </a:extLst>
                </a:gridCol>
              </a:tblGrid>
              <a:tr h="308023">
                <a:tc>
                  <a:txBody>
                    <a:bodyPr/>
                    <a:lstStyle/>
                    <a:p>
                      <a:pPr algn="l"/>
                      <a:r>
                        <a:rPr kumimoji="1" lang="ja-JP" altLang="en-US" sz="1200" dirty="0"/>
                        <a:t>事業所へ本実証の説明を実施した年月日</a:t>
                      </a:r>
                    </a:p>
                  </a:txBody>
                  <a:tcPr anchor="ctr"/>
                </a:tc>
                <a:tc>
                  <a:txBody>
                    <a:bodyPr/>
                    <a:lstStyle/>
                    <a:p>
                      <a:pPr algn="r"/>
                      <a:r>
                        <a:rPr kumimoji="1" lang="ja-JP" altLang="en-US" sz="1200" dirty="0"/>
                        <a:t>　　　　年　　　月　　　日</a:t>
                      </a:r>
                    </a:p>
                  </a:txBody>
                  <a:tcPr anchor="ctr"/>
                </a:tc>
                <a:extLst>
                  <a:ext uri="{0D108BD9-81ED-4DB2-BD59-A6C34878D82A}">
                    <a16:rowId xmlns:a16="http://schemas.microsoft.com/office/drawing/2014/main" val="1211052553"/>
                  </a:ext>
                </a:extLst>
              </a:tr>
              <a:tr h="308023">
                <a:tc>
                  <a:txBody>
                    <a:bodyPr/>
                    <a:lstStyle/>
                    <a:p>
                      <a:pPr algn="l"/>
                      <a:r>
                        <a:rPr kumimoji="1" lang="ja-JP" altLang="en-US" sz="1200" dirty="0"/>
                        <a:t>説明・承諾取得対象者（管理者等）（職位・氏名）</a:t>
                      </a:r>
                    </a:p>
                  </a:txBody>
                  <a:tcPr anchor="ctr"/>
                </a:tc>
                <a:tc>
                  <a:txBody>
                    <a:bodyPr/>
                    <a:lstStyle/>
                    <a:p>
                      <a:pPr algn="l"/>
                      <a:endParaRPr kumimoji="1" lang="ja-JP" altLang="en-US" sz="1200" dirty="0"/>
                    </a:p>
                  </a:txBody>
                  <a:tcPr anchor="ctr"/>
                </a:tc>
                <a:extLst>
                  <a:ext uri="{0D108BD9-81ED-4DB2-BD59-A6C34878D82A}">
                    <a16:rowId xmlns:a16="http://schemas.microsoft.com/office/drawing/2014/main" val="1925422888"/>
                  </a:ext>
                </a:extLst>
              </a:tr>
            </a:tbl>
          </a:graphicData>
        </a:graphic>
      </p:graphicFrame>
      <p:graphicFrame>
        <p:nvGraphicFramePr>
          <p:cNvPr id="7" name="表 6">
            <a:extLst>
              <a:ext uri="{FF2B5EF4-FFF2-40B4-BE49-F238E27FC236}">
                <a16:creationId xmlns:a16="http://schemas.microsoft.com/office/drawing/2014/main" id="{0A77FA20-881A-B15D-61D5-028D02D9B5BE}"/>
              </a:ext>
            </a:extLst>
          </p:cNvPr>
          <p:cNvGraphicFramePr>
            <a:graphicFrameLocks noGrp="1"/>
          </p:cNvGraphicFramePr>
          <p:nvPr>
            <p:extLst>
              <p:ext uri="{D42A27DB-BD31-4B8C-83A1-F6EECF244321}">
                <p14:modId xmlns:p14="http://schemas.microsoft.com/office/powerpoint/2010/main" val="2199701150"/>
              </p:ext>
            </p:extLst>
          </p:nvPr>
        </p:nvGraphicFramePr>
        <p:xfrm>
          <a:off x="5791200" y="5812045"/>
          <a:ext cx="3692524" cy="616046"/>
        </p:xfrm>
        <a:graphic>
          <a:graphicData uri="http://schemas.openxmlformats.org/drawingml/2006/table">
            <a:tbl>
              <a:tblPr firstCol="1">
                <a:tableStyleId>{21E4AEA4-8DFA-4A89-87EB-49C32662AFE0}</a:tableStyleId>
              </a:tblPr>
              <a:tblGrid>
                <a:gridCol w="2241640">
                  <a:extLst>
                    <a:ext uri="{9D8B030D-6E8A-4147-A177-3AD203B41FA5}">
                      <a16:colId xmlns:a16="http://schemas.microsoft.com/office/drawing/2014/main" val="1714642985"/>
                    </a:ext>
                  </a:extLst>
                </a:gridCol>
                <a:gridCol w="1450884">
                  <a:extLst>
                    <a:ext uri="{9D8B030D-6E8A-4147-A177-3AD203B41FA5}">
                      <a16:colId xmlns:a16="http://schemas.microsoft.com/office/drawing/2014/main" val="2585763277"/>
                    </a:ext>
                  </a:extLst>
                </a:gridCol>
              </a:tblGrid>
              <a:tr h="308023">
                <a:tc>
                  <a:txBody>
                    <a:bodyPr/>
                    <a:lstStyle/>
                    <a:p>
                      <a:pPr algn="l"/>
                      <a:r>
                        <a:rPr kumimoji="1" lang="ja-JP" altLang="en-US" sz="1200" dirty="0"/>
                        <a:t>承諾の有無（承諾／不承諾）</a:t>
                      </a:r>
                    </a:p>
                  </a:txBody>
                  <a:tcPr anchor="ctr"/>
                </a:tc>
                <a:tc>
                  <a:txBody>
                    <a:bodyPr/>
                    <a:lstStyle/>
                    <a:p>
                      <a:pPr algn="l"/>
                      <a:endParaRPr kumimoji="1" lang="ja-JP" altLang="en-US" sz="1200" dirty="0"/>
                    </a:p>
                  </a:txBody>
                  <a:tcPr anchor="ctr"/>
                </a:tc>
                <a:extLst>
                  <a:ext uri="{0D108BD9-81ED-4DB2-BD59-A6C34878D82A}">
                    <a16:rowId xmlns:a16="http://schemas.microsoft.com/office/drawing/2014/main" val="2844488169"/>
                  </a:ext>
                </a:extLst>
              </a:tr>
              <a:tr h="308023">
                <a:tc>
                  <a:txBody>
                    <a:bodyPr/>
                    <a:lstStyle/>
                    <a:p>
                      <a:pPr algn="l"/>
                      <a:r>
                        <a:rPr kumimoji="1" lang="zh-TW" altLang="en-US" sz="1200" dirty="0"/>
                        <a:t>承諾取得方法（口頭／書面</a:t>
                      </a:r>
                      <a:r>
                        <a:rPr kumimoji="1" lang="ja-JP" altLang="en-US" sz="1200" dirty="0"/>
                        <a:t>）</a:t>
                      </a:r>
                    </a:p>
                  </a:txBody>
                  <a:tcPr anchor="ctr"/>
                </a:tc>
                <a:tc>
                  <a:txBody>
                    <a:bodyPr/>
                    <a:lstStyle/>
                    <a:p>
                      <a:pPr algn="l"/>
                      <a:endParaRPr kumimoji="1" lang="ja-JP" altLang="en-US" sz="1200" dirty="0"/>
                    </a:p>
                  </a:txBody>
                  <a:tcPr anchor="ctr"/>
                </a:tc>
                <a:extLst>
                  <a:ext uri="{0D108BD9-81ED-4DB2-BD59-A6C34878D82A}">
                    <a16:rowId xmlns:a16="http://schemas.microsoft.com/office/drawing/2014/main" val="3977115444"/>
                  </a:ext>
                </a:extLst>
              </a:tr>
            </a:tbl>
          </a:graphicData>
        </a:graphic>
      </p:graphicFrame>
    </p:spTree>
    <p:extLst>
      <p:ext uri="{BB962C8B-B14F-4D97-AF65-F5344CB8AC3E}">
        <p14:creationId xmlns:p14="http://schemas.microsoft.com/office/powerpoint/2010/main" val="207390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CEF89-78A5-B9B3-F4D1-31891CFB44A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BF3FEDD-3396-775B-36AA-D0C71DE124FB}"/>
              </a:ext>
            </a:extLst>
          </p:cNvPr>
          <p:cNvSpPr>
            <a:spLocks noGrp="1"/>
          </p:cNvSpPr>
          <p:nvPr>
            <p:ph type="title"/>
          </p:nvPr>
        </p:nvSpPr>
        <p:spPr/>
        <p:txBody>
          <a:bodyPr/>
          <a:lstStyle/>
          <a:p>
            <a:r>
              <a:rPr kumimoji="1" lang="en-US" altLang="ja-JP" dirty="0"/>
              <a:t>4</a:t>
            </a:r>
            <a:r>
              <a:rPr kumimoji="1" lang="ja-JP" altLang="en-US" dirty="0"/>
              <a:t>．</a:t>
            </a:r>
            <a:r>
              <a:rPr lang="ja-JP" altLang="en-US" dirty="0"/>
              <a:t>効果検証を行う介護事業所の情報</a:t>
            </a:r>
            <a:endParaRPr kumimoji="1" lang="ja-JP" altLang="en-US" dirty="0"/>
          </a:p>
        </p:txBody>
      </p:sp>
      <p:graphicFrame>
        <p:nvGraphicFramePr>
          <p:cNvPr id="5" name="表 4">
            <a:extLst>
              <a:ext uri="{FF2B5EF4-FFF2-40B4-BE49-F238E27FC236}">
                <a16:creationId xmlns:a16="http://schemas.microsoft.com/office/drawing/2014/main" id="{E3D43A8D-6230-D232-1AAC-5542C9539285}"/>
              </a:ext>
            </a:extLst>
          </p:cNvPr>
          <p:cNvGraphicFramePr>
            <a:graphicFrameLocks noGrp="1"/>
          </p:cNvGraphicFramePr>
          <p:nvPr>
            <p:extLst>
              <p:ext uri="{D42A27DB-BD31-4B8C-83A1-F6EECF244321}">
                <p14:modId xmlns:p14="http://schemas.microsoft.com/office/powerpoint/2010/main" val="3970090285"/>
              </p:ext>
            </p:extLst>
          </p:nvPr>
        </p:nvGraphicFramePr>
        <p:xfrm>
          <a:off x="422275" y="1440784"/>
          <a:ext cx="9061449" cy="411480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3">
                  <a:txBody>
                    <a:bodyPr/>
                    <a:lstStyle/>
                    <a:p>
                      <a:r>
                        <a:rPr kumimoji="1" lang="ja-JP" altLang="en-US" sz="1200" dirty="0"/>
                        <a:t>介護事業所（２件目）</a:t>
                      </a:r>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3667626567"/>
                  </a:ext>
                </a:extLst>
              </a:tr>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（例：訪問介護、通所介護、小規模多機能型居宅介護　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bl>
          </a:graphicData>
        </a:graphic>
      </p:graphicFrame>
      <p:sp>
        <p:nvSpPr>
          <p:cNvPr id="4" name="Rectangle 3">
            <a:extLst>
              <a:ext uri="{FF2B5EF4-FFF2-40B4-BE49-F238E27FC236}">
                <a16:creationId xmlns:a16="http://schemas.microsoft.com/office/drawing/2014/main" id="{A38F8A69-3E80-A650-2C66-89368C7CD8C9}"/>
              </a:ext>
            </a:extLst>
          </p:cNvPr>
          <p:cNvSpPr txBox="1">
            <a:spLocks noChangeArrowheads="1"/>
          </p:cNvSpPr>
          <p:nvPr/>
        </p:nvSpPr>
        <p:spPr bwMode="auto">
          <a:xfrm>
            <a:off x="399594" y="1147789"/>
            <a:ext cx="8714108"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kern="0" dirty="0">
                <a:solidFill>
                  <a:schemeClr val="tx1"/>
                </a:solidFill>
              </a:rPr>
              <a:t>４件を超える介護事業所を選定した場合は、スライドを複製して追記してください。</a:t>
            </a:r>
            <a:endParaRPr lang="en-US" altLang="ja-JP" kern="0" dirty="0">
              <a:solidFill>
                <a:schemeClr val="tx1"/>
              </a:solidFill>
            </a:endParaRPr>
          </a:p>
        </p:txBody>
      </p:sp>
      <p:graphicFrame>
        <p:nvGraphicFramePr>
          <p:cNvPr id="6" name="表 5">
            <a:extLst>
              <a:ext uri="{FF2B5EF4-FFF2-40B4-BE49-F238E27FC236}">
                <a16:creationId xmlns:a16="http://schemas.microsoft.com/office/drawing/2014/main" id="{8CE5D6E8-F2ED-7CB6-E422-41BB52CF1740}"/>
              </a:ext>
            </a:extLst>
          </p:cNvPr>
          <p:cNvGraphicFramePr>
            <a:graphicFrameLocks noGrp="1"/>
          </p:cNvGraphicFramePr>
          <p:nvPr>
            <p:extLst>
              <p:ext uri="{D42A27DB-BD31-4B8C-83A1-F6EECF244321}">
                <p14:modId xmlns:p14="http://schemas.microsoft.com/office/powerpoint/2010/main" val="3717086709"/>
              </p:ext>
            </p:extLst>
          </p:nvPr>
        </p:nvGraphicFramePr>
        <p:xfrm>
          <a:off x="422275" y="5682664"/>
          <a:ext cx="5224764" cy="914400"/>
        </p:xfrm>
        <a:graphic>
          <a:graphicData uri="http://schemas.openxmlformats.org/drawingml/2006/table">
            <a:tbl>
              <a:tblPr firstCol="1">
                <a:tableStyleId>{21E4AEA4-8DFA-4A89-87EB-49C32662AFE0}</a:tableStyleId>
              </a:tblPr>
              <a:tblGrid>
                <a:gridCol w="2474929">
                  <a:extLst>
                    <a:ext uri="{9D8B030D-6E8A-4147-A177-3AD203B41FA5}">
                      <a16:colId xmlns:a16="http://schemas.microsoft.com/office/drawing/2014/main" val="1714642985"/>
                    </a:ext>
                  </a:extLst>
                </a:gridCol>
                <a:gridCol w="2749835">
                  <a:extLst>
                    <a:ext uri="{9D8B030D-6E8A-4147-A177-3AD203B41FA5}">
                      <a16:colId xmlns:a16="http://schemas.microsoft.com/office/drawing/2014/main" val="2585763277"/>
                    </a:ext>
                  </a:extLst>
                </a:gridCol>
              </a:tblGrid>
              <a:tr h="308023">
                <a:tc>
                  <a:txBody>
                    <a:bodyPr/>
                    <a:lstStyle/>
                    <a:p>
                      <a:pPr algn="l"/>
                      <a:r>
                        <a:rPr kumimoji="1" lang="ja-JP" altLang="en-US" sz="1200" dirty="0"/>
                        <a:t>事業所へ本実証の説明を実施した年月日</a:t>
                      </a:r>
                    </a:p>
                  </a:txBody>
                  <a:tcPr anchor="ctr"/>
                </a:tc>
                <a:tc>
                  <a:txBody>
                    <a:bodyPr/>
                    <a:lstStyle/>
                    <a:p>
                      <a:pPr algn="r"/>
                      <a:r>
                        <a:rPr kumimoji="1" lang="ja-JP" altLang="en-US" sz="1200" dirty="0"/>
                        <a:t>　　　　年　　　月　　　日</a:t>
                      </a:r>
                    </a:p>
                  </a:txBody>
                  <a:tcPr anchor="ctr"/>
                </a:tc>
                <a:extLst>
                  <a:ext uri="{0D108BD9-81ED-4DB2-BD59-A6C34878D82A}">
                    <a16:rowId xmlns:a16="http://schemas.microsoft.com/office/drawing/2014/main" val="1211052553"/>
                  </a:ext>
                </a:extLst>
              </a:tr>
              <a:tr h="308023">
                <a:tc>
                  <a:txBody>
                    <a:bodyPr/>
                    <a:lstStyle/>
                    <a:p>
                      <a:pPr algn="l"/>
                      <a:r>
                        <a:rPr kumimoji="1" lang="ja-JP" altLang="en-US" sz="1200" dirty="0"/>
                        <a:t>説明・承諾取得対象者（管理者等）（職位・氏名）</a:t>
                      </a:r>
                    </a:p>
                  </a:txBody>
                  <a:tcPr anchor="ctr"/>
                </a:tc>
                <a:tc>
                  <a:txBody>
                    <a:bodyPr/>
                    <a:lstStyle/>
                    <a:p>
                      <a:pPr algn="l"/>
                      <a:endParaRPr kumimoji="1" lang="ja-JP" altLang="en-US" sz="1200" dirty="0"/>
                    </a:p>
                  </a:txBody>
                  <a:tcPr anchor="ctr"/>
                </a:tc>
                <a:extLst>
                  <a:ext uri="{0D108BD9-81ED-4DB2-BD59-A6C34878D82A}">
                    <a16:rowId xmlns:a16="http://schemas.microsoft.com/office/drawing/2014/main" val="1925422888"/>
                  </a:ext>
                </a:extLst>
              </a:tr>
            </a:tbl>
          </a:graphicData>
        </a:graphic>
      </p:graphicFrame>
      <p:graphicFrame>
        <p:nvGraphicFramePr>
          <p:cNvPr id="7" name="表 6">
            <a:extLst>
              <a:ext uri="{FF2B5EF4-FFF2-40B4-BE49-F238E27FC236}">
                <a16:creationId xmlns:a16="http://schemas.microsoft.com/office/drawing/2014/main" id="{C21E74B9-48B8-34A5-713D-07D1296564DC}"/>
              </a:ext>
            </a:extLst>
          </p:cNvPr>
          <p:cNvGraphicFramePr>
            <a:graphicFrameLocks noGrp="1"/>
          </p:cNvGraphicFramePr>
          <p:nvPr>
            <p:extLst>
              <p:ext uri="{D42A27DB-BD31-4B8C-83A1-F6EECF244321}">
                <p14:modId xmlns:p14="http://schemas.microsoft.com/office/powerpoint/2010/main" val="3315761137"/>
              </p:ext>
            </p:extLst>
          </p:nvPr>
        </p:nvGraphicFramePr>
        <p:xfrm>
          <a:off x="5791200" y="5682664"/>
          <a:ext cx="3692524" cy="616046"/>
        </p:xfrm>
        <a:graphic>
          <a:graphicData uri="http://schemas.openxmlformats.org/drawingml/2006/table">
            <a:tbl>
              <a:tblPr firstCol="1">
                <a:tableStyleId>{21E4AEA4-8DFA-4A89-87EB-49C32662AFE0}</a:tableStyleId>
              </a:tblPr>
              <a:tblGrid>
                <a:gridCol w="2241640">
                  <a:extLst>
                    <a:ext uri="{9D8B030D-6E8A-4147-A177-3AD203B41FA5}">
                      <a16:colId xmlns:a16="http://schemas.microsoft.com/office/drawing/2014/main" val="1714642985"/>
                    </a:ext>
                  </a:extLst>
                </a:gridCol>
                <a:gridCol w="1450884">
                  <a:extLst>
                    <a:ext uri="{9D8B030D-6E8A-4147-A177-3AD203B41FA5}">
                      <a16:colId xmlns:a16="http://schemas.microsoft.com/office/drawing/2014/main" val="2585763277"/>
                    </a:ext>
                  </a:extLst>
                </a:gridCol>
              </a:tblGrid>
              <a:tr h="308023">
                <a:tc>
                  <a:txBody>
                    <a:bodyPr/>
                    <a:lstStyle/>
                    <a:p>
                      <a:pPr algn="l"/>
                      <a:r>
                        <a:rPr kumimoji="1" lang="ja-JP" altLang="en-US" sz="1200" dirty="0"/>
                        <a:t>承諾の有無（承諾／不承諾）</a:t>
                      </a:r>
                    </a:p>
                  </a:txBody>
                  <a:tcPr anchor="ctr"/>
                </a:tc>
                <a:tc>
                  <a:txBody>
                    <a:bodyPr/>
                    <a:lstStyle/>
                    <a:p>
                      <a:pPr algn="l"/>
                      <a:endParaRPr kumimoji="1" lang="ja-JP" altLang="en-US" sz="1200" dirty="0"/>
                    </a:p>
                  </a:txBody>
                  <a:tcPr anchor="ctr"/>
                </a:tc>
                <a:extLst>
                  <a:ext uri="{0D108BD9-81ED-4DB2-BD59-A6C34878D82A}">
                    <a16:rowId xmlns:a16="http://schemas.microsoft.com/office/drawing/2014/main" val="2844488169"/>
                  </a:ext>
                </a:extLst>
              </a:tr>
              <a:tr h="308023">
                <a:tc>
                  <a:txBody>
                    <a:bodyPr/>
                    <a:lstStyle/>
                    <a:p>
                      <a:pPr algn="l"/>
                      <a:r>
                        <a:rPr kumimoji="1" lang="zh-TW" altLang="en-US" sz="1200" dirty="0"/>
                        <a:t>承諾取得方法（口頭／書面</a:t>
                      </a:r>
                      <a:r>
                        <a:rPr kumimoji="1" lang="ja-JP" altLang="en-US" sz="1200" dirty="0"/>
                        <a:t>）</a:t>
                      </a:r>
                    </a:p>
                  </a:txBody>
                  <a:tcPr anchor="ctr"/>
                </a:tc>
                <a:tc>
                  <a:txBody>
                    <a:bodyPr/>
                    <a:lstStyle/>
                    <a:p>
                      <a:pPr algn="l"/>
                      <a:endParaRPr kumimoji="1" lang="ja-JP" altLang="en-US" sz="1200" dirty="0"/>
                    </a:p>
                  </a:txBody>
                  <a:tcPr anchor="ctr"/>
                </a:tc>
                <a:extLst>
                  <a:ext uri="{0D108BD9-81ED-4DB2-BD59-A6C34878D82A}">
                    <a16:rowId xmlns:a16="http://schemas.microsoft.com/office/drawing/2014/main" val="3977115444"/>
                  </a:ext>
                </a:extLst>
              </a:tr>
            </a:tbl>
          </a:graphicData>
        </a:graphic>
      </p:graphicFrame>
    </p:spTree>
    <p:extLst>
      <p:ext uri="{BB962C8B-B14F-4D97-AF65-F5344CB8AC3E}">
        <p14:creationId xmlns:p14="http://schemas.microsoft.com/office/powerpoint/2010/main" val="125160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3C044-9299-5809-E1D6-2707667B457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D24076A-818E-63A8-7725-D2CD0CAEAA5F}"/>
              </a:ext>
            </a:extLst>
          </p:cNvPr>
          <p:cNvSpPr>
            <a:spLocks noGrp="1"/>
          </p:cNvSpPr>
          <p:nvPr>
            <p:ph type="title"/>
          </p:nvPr>
        </p:nvSpPr>
        <p:spPr/>
        <p:txBody>
          <a:bodyPr/>
          <a:lstStyle/>
          <a:p>
            <a:r>
              <a:rPr kumimoji="1" lang="en-US" altLang="ja-JP" dirty="0"/>
              <a:t>4</a:t>
            </a:r>
            <a:r>
              <a:rPr kumimoji="1" lang="ja-JP" altLang="en-US" dirty="0"/>
              <a:t>．</a:t>
            </a:r>
            <a:r>
              <a:rPr lang="ja-JP" altLang="en-US" dirty="0"/>
              <a:t>効果検証を行う介護事業所の情報</a:t>
            </a:r>
            <a:endParaRPr kumimoji="1" lang="ja-JP" altLang="en-US" dirty="0"/>
          </a:p>
        </p:txBody>
      </p:sp>
      <p:graphicFrame>
        <p:nvGraphicFramePr>
          <p:cNvPr id="5" name="表 4">
            <a:extLst>
              <a:ext uri="{FF2B5EF4-FFF2-40B4-BE49-F238E27FC236}">
                <a16:creationId xmlns:a16="http://schemas.microsoft.com/office/drawing/2014/main" id="{D817CCF7-EDCE-381D-F924-A5AA46C511F2}"/>
              </a:ext>
            </a:extLst>
          </p:cNvPr>
          <p:cNvGraphicFramePr>
            <a:graphicFrameLocks noGrp="1"/>
          </p:cNvGraphicFramePr>
          <p:nvPr>
            <p:extLst>
              <p:ext uri="{D42A27DB-BD31-4B8C-83A1-F6EECF244321}">
                <p14:modId xmlns:p14="http://schemas.microsoft.com/office/powerpoint/2010/main" val="853072759"/>
              </p:ext>
            </p:extLst>
          </p:nvPr>
        </p:nvGraphicFramePr>
        <p:xfrm>
          <a:off x="422275" y="1446245"/>
          <a:ext cx="9061449" cy="411480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77366">
                <a:tc gridSpan="3">
                  <a:txBody>
                    <a:bodyPr/>
                    <a:lstStyle/>
                    <a:p>
                      <a:r>
                        <a:rPr kumimoji="1" lang="ja-JP" altLang="en-US" sz="1200" dirty="0"/>
                        <a:t>介護事業所（３件目）</a:t>
                      </a:r>
                    </a:p>
                  </a:txBody>
                  <a:tcPr/>
                </a:tc>
                <a:tc hMerge="1">
                  <a:txBody>
                    <a:bodyPr/>
                    <a:lstStyle/>
                    <a:p>
                      <a:endParaRPr kumimoji="1" lang="ja-JP" altLang="en-US"/>
                    </a:p>
                  </a:txBody>
                  <a:tcPr/>
                </a:tc>
                <a:tc hMerge="1">
                  <a:txBody>
                    <a:bodyPr/>
                    <a:lstStyle/>
                    <a:p>
                      <a:endParaRPr kumimoji="1" lang="ja-JP" altLang="en-US" sz="1200" dirty="0"/>
                    </a:p>
                  </a:txBody>
                  <a:tcPr/>
                </a:tc>
                <a:extLst>
                  <a:ext uri="{0D108BD9-81ED-4DB2-BD59-A6C34878D82A}">
                    <a16:rowId xmlns:a16="http://schemas.microsoft.com/office/drawing/2014/main" val="3667626567"/>
                  </a:ext>
                </a:extLst>
              </a:tr>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（例：訪問介護、通所介護、小規模多機能型居宅介護　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bl>
          </a:graphicData>
        </a:graphic>
      </p:graphicFrame>
      <p:sp>
        <p:nvSpPr>
          <p:cNvPr id="3" name="Rectangle 3">
            <a:extLst>
              <a:ext uri="{FF2B5EF4-FFF2-40B4-BE49-F238E27FC236}">
                <a16:creationId xmlns:a16="http://schemas.microsoft.com/office/drawing/2014/main" id="{547DEBCB-AF49-E2EF-C29A-255542E2DA57}"/>
              </a:ext>
            </a:extLst>
          </p:cNvPr>
          <p:cNvSpPr txBox="1">
            <a:spLocks noChangeArrowheads="1"/>
          </p:cNvSpPr>
          <p:nvPr/>
        </p:nvSpPr>
        <p:spPr bwMode="auto">
          <a:xfrm>
            <a:off x="399594" y="1147789"/>
            <a:ext cx="8714108"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kern="0" dirty="0">
                <a:solidFill>
                  <a:schemeClr val="tx1"/>
                </a:solidFill>
              </a:rPr>
              <a:t>４件を超える介護事業所を選定した場合は、スライドを複製して追記してください。</a:t>
            </a:r>
            <a:endParaRPr lang="en-US" altLang="ja-JP" kern="0" dirty="0">
              <a:solidFill>
                <a:schemeClr val="tx1"/>
              </a:solidFill>
            </a:endParaRPr>
          </a:p>
        </p:txBody>
      </p:sp>
      <p:graphicFrame>
        <p:nvGraphicFramePr>
          <p:cNvPr id="6" name="表 5">
            <a:extLst>
              <a:ext uri="{FF2B5EF4-FFF2-40B4-BE49-F238E27FC236}">
                <a16:creationId xmlns:a16="http://schemas.microsoft.com/office/drawing/2014/main" id="{FBA9096C-C84A-17A0-B5E5-383FD9666166}"/>
              </a:ext>
            </a:extLst>
          </p:cNvPr>
          <p:cNvGraphicFramePr>
            <a:graphicFrameLocks noGrp="1"/>
          </p:cNvGraphicFramePr>
          <p:nvPr>
            <p:extLst>
              <p:ext uri="{D42A27DB-BD31-4B8C-83A1-F6EECF244321}">
                <p14:modId xmlns:p14="http://schemas.microsoft.com/office/powerpoint/2010/main" val="3070040035"/>
              </p:ext>
            </p:extLst>
          </p:nvPr>
        </p:nvGraphicFramePr>
        <p:xfrm>
          <a:off x="422275" y="5682664"/>
          <a:ext cx="5224764" cy="914400"/>
        </p:xfrm>
        <a:graphic>
          <a:graphicData uri="http://schemas.openxmlformats.org/drawingml/2006/table">
            <a:tbl>
              <a:tblPr firstCol="1">
                <a:tableStyleId>{21E4AEA4-8DFA-4A89-87EB-49C32662AFE0}</a:tableStyleId>
              </a:tblPr>
              <a:tblGrid>
                <a:gridCol w="2474929">
                  <a:extLst>
                    <a:ext uri="{9D8B030D-6E8A-4147-A177-3AD203B41FA5}">
                      <a16:colId xmlns:a16="http://schemas.microsoft.com/office/drawing/2014/main" val="1714642985"/>
                    </a:ext>
                  </a:extLst>
                </a:gridCol>
                <a:gridCol w="2749835">
                  <a:extLst>
                    <a:ext uri="{9D8B030D-6E8A-4147-A177-3AD203B41FA5}">
                      <a16:colId xmlns:a16="http://schemas.microsoft.com/office/drawing/2014/main" val="2585763277"/>
                    </a:ext>
                  </a:extLst>
                </a:gridCol>
              </a:tblGrid>
              <a:tr h="308023">
                <a:tc>
                  <a:txBody>
                    <a:bodyPr/>
                    <a:lstStyle/>
                    <a:p>
                      <a:pPr algn="l"/>
                      <a:r>
                        <a:rPr kumimoji="1" lang="ja-JP" altLang="en-US" sz="1200" dirty="0"/>
                        <a:t>事業所へ本実証の説明を実施した年月日</a:t>
                      </a:r>
                    </a:p>
                  </a:txBody>
                  <a:tcPr anchor="ctr"/>
                </a:tc>
                <a:tc>
                  <a:txBody>
                    <a:bodyPr/>
                    <a:lstStyle/>
                    <a:p>
                      <a:pPr algn="r"/>
                      <a:r>
                        <a:rPr kumimoji="1" lang="ja-JP" altLang="en-US" sz="1200" dirty="0"/>
                        <a:t>　　　　年　　　月　　　日</a:t>
                      </a:r>
                    </a:p>
                  </a:txBody>
                  <a:tcPr anchor="ctr"/>
                </a:tc>
                <a:extLst>
                  <a:ext uri="{0D108BD9-81ED-4DB2-BD59-A6C34878D82A}">
                    <a16:rowId xmlns:a16="http://schemas.microsoft.com/office/drawing/2014/main" val="1211052553"/>
                  </a:ext>
                </a:extLst>
              </a:tr>
              <a:tr h="308023">
                <a:tc>
                  <a:txBody>
                    <a:bodyPr/>
                    <a:lstStyle/>
                    <a:p>
                      <a:pPr algn="l"/>
                      <a:r>
                        <a:rPr kumimoji="1" lang="ja-JP" altLang="en-US" sz="1200" dirty="0"/>
                        <a:t>説明・承諾取得対象者（管理者等）（職位・氏名）</a:t>
                      </a:r>
                    </a:p>
                  </a:txBody>
                  <a:tcPr anchor="ctr"/>
                </a:tc>
                <a:tc>
                  <a:txBody>
                    <a:bodyPr/>
                    <a:lstStyle/>
                    <a:p>
                      <a:pPr algn="l"/>
                      <a:endParaRPr kumimoji="1" lang="ja-JP" altLang="en-US" sz="1200" dirty="0"/>
                    </a:p>
                  </a:txBody>
                  <a:tcPr anchor="ctr"/>
                </a:tc>
                <a:extLst>
                  <a:ext uri="{0D108BD9-81ED-4DB2-BD59-A6C34878D82A}">
                    <a16:rowId xmlns:a16="http://schemas.microsoft.com/office/drawing/2014/main" val="1925422888"/>
                  </a:ext>
                </a:extLst>
              </a:tr>
            </a:tbl>
          </a:graphicData>
        </a:graphic>
      </p:graphicFrame>
      <p:graphicFrame>
        <p:nvGraphicFramePr>
          <p:cNvPr id="4" name="表 3">
            <a:extLst>
              <a:ext uri="{FF2B5EF4-FFF2-40B4-BE49-F238E27FC236}">
                <a16:creationId xmlns:a16="http://schemas.microsoft.com/office/drawing/2014/main" id="{26A05F97-008F-5A03-D6B3-2BEE8B9133AE}"/>
              </a:ext>
            </a:extLst>
          </p:cNvPr>
          <p:cNvGraphicFramePr>
            <a:graphicFrameLocks noGrp="1"/>
          </p:cNvGraphicFramePr>
          <p:nvPr>
            <p:extLst>
              <p:ext uri="{D42A27DB-BD31-4B8C-83A1-F6EECF244321}">
                <p14:modId xmlns:p14="http://schemas.microsoft.com/office/powerpoint/2010/main" val="2027008229"/>
              </p:ext>
            </p:extLst>
          </p:nvPr>
        </p:nvGraphicFramePr>
        <p:xfrm>
          <a:off x="5791200" y="5682664"/>
          <a:ext cx="3692524" cy="616046"/>
        </p:xfrm>
        <a:graphic>
          <a:graphicData uri="http://schemas.openxmlformats.org/drawingml/2006/table">
            <a:tbl>
              <a:tblPr firstCol="1">
                <a:tableStyleId>{21E4AEA4-8DFA-4A89-87EB-49C32662AFE0}</a:tableStyleId>
              </a:tblPr>
              <a:tblGrid>
                <a:gridCol w="2241640">
                  <a:extLst>
                    <a:ext uri="{9D8B030D-6E8A-4147-A177-3AD203B41FA5}">
                      <a16:colId xmlns:a16="http://schemas.microsoft.com/office/drawing/2014/main" val="1714642985"/>
                    </a:ext>
                  </a:extLst>
                </a:gridCol>
                <a:gridCol w="1450884">
                  <a:extLst>
                    <a:ext uri="{9D8B030D-6E8A-4147-A177-3AD203B41FA5}">
                      <a16:colId xmlns:a16="http://schemas.microsoft.com/office/drawing/2014/main" val="2585763277"/>
                    </a:ext>
                  </a:extLst>
                </a:gridCol>
              </a:tblGrid>
              <a:tr h="308023">
                <a:tc>
                  <a:txBody>
                    <a:bodyPr/>
                    <a:lstStyle/>
                    <a:p>
                      <a:pPr algn="l"/>
                      <a:r>
                        <a:rPr kumimoji="1" lang="ja-JP" altLang="en-US" sz="1200" dirty="0"/>
                        <a:t>承諾の有無（承諾／不承諾）</a:t>
                      </a:r>
                    </a:p>
                  </a:txBody>
                  <a:tcPr anchor="ctr"/>
                </a:tc>
                <a:tc>
                  <a:txBody>
                    <a:bodyPr/>
                    <a:lstStyle/>
                    <a:p>
                      <a:pPr algn="l"/>
                      <a:endParaRPr kumimoji="1" lang="ja-JP" altLang="en-US" sz="1200" dirty="0"/>
                    </a:p>
                  </a:txBody>
                  <a:tcPr anchor="ctr"/>
                </a:tc>
                <a:extLst>
                  <a:ext uri="{0D108BD9-81ED-4DB2-BD59-A6C34878D82A}">
                    <a16:rowId xmlns:a16="http://schemas.microsoft.com/office/drawing/2014/main" val="2844488169"/>
                  </a:ext>
                </a:extLst>
              </a:tr>
              <a:tr h="308023">
                <a:tc>
                  <a:txBody>
                    <a:bodyPr/>
                    <a:lstStyle/>
                    <a:p>
                      <a:pPr algn="l"/>
                      <a:r>
                        <a:rPr kumimoji="1" lang="zh-TW" altLang="en-US" sz="1200" dirty="0"/>
                        <a:t>承諾取得方法（口頭／書面</a:t>
                      </a:r>
                      <a:r>
                        <a:rPr kumimoji="1" lang="ja-JP" altLang="en-US" sz="1200" dirty="0"/>
                        <a:t>）</a:t>
                      </a:r>
                    </a:p>
                  </a:txBody>
                  <a:tcPr anchor="ctr"/>
                </a:tc>
                <a:tc>
                  <a:txBody>
                    <a:bodyPr/>
                    <a:lstStyle/>
                    <a:p>
                      <a:pPr algn="l"/>
                      <a:endParaRPr kumimoji="1" lang="ja-JP" altLang="en-US" sz="1200" dirty="0"/>
                    </a:p>
                  </a:txBody>
                  <a:tcPr anchor="ctr"/>
                </a:tc>
                <a:extLst>
                  <a:ext uri="{0D108BD9-81ED-4DB2-BD59-A6C34878D82A}">
                    <a16:rowId xmlns:a16="http://schemas.microsoft.com/office/drawing/2014/main" val="3977115444"/>
                  </a:ext>
                </a:extLst>
              </a:tr>
            </a:tbl>
          </a:graphicData>
        </a:graphic>
      </p:graphicFrame>
    </p:spTree>
    <p:extLst>
      <p:ext uri="{BB962C8B-B14F-4D97-AF65-F5344CB8AC3E}">
        <p14:creationId xmlns:p14="http://schemas.microsoft.com/office/powerpoint/2010/main" val="1694156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000C15-3032-31E5-79B7-650DF40B8BCF}"/>
              </a:ext>
            </a:extLst>
          </p:cNvPr>
          <p:cNvSpPr>
            <a:spLocks noGrp="1"/>
          </p:cNvSpPr>
          <p:nvPr>
            <p:ph type="title"/>
          </p:nvPr>
        </p:nvSpPr>
        <p:spPr/>
        <p:txBody>
          <a:bodyPr/>
          <a:lstStyle/>
          <a:p>
            <a:r>
              <a:rPr lang="en-US" altLang="ja-JP" dirty="0"/>
              <a:t>5</a:t>
            </a:r>
            <a:r>
              <a:rPr kumimoji="1" lang="ja-JP" altLang="en-US" dirty="0"/>
              <a:t>．</a:t>
            </a:r>
            <a:r>
              <a:rPr lang="ja-JP" altLang="en-US" dirty="0"/>
              <a:t>効果検証の計画</a:t>
            </a:r>
            <a:endParaRPr kumimoji="1" lang="ja-JP" altLang="en-US" dirty="0"/>
          </a:p>
        </p:txBody>
      </p:sp>
      <p:graphicFrame>
        <p:nvGraphicFramePr>
          <p:cNvPr id="5" name="表 4">
            <a:extLst>
              <a:ext uri="{FF2B5EF4-FFF2-40B4-BE49-F238E27FC236}">
                <a16:creationId xmlns:a16="http://schemas.microsoft.com/office/drawing/2014/main" id="{94525A5A-C3D6-4646-B15B-D1E0BDFBF30C}"/>
              </a:ext>
            </a:extLst>
          </p:cNvPr>
          <p:cNvGraphicFramePr>
            <a:graphicFrameLocks noGrp="1"/>
          </p:cNvGraphicFramePr>
          <p:nvPr>
            <p:extLst>
              <p:ext uri="{D42A27DB-BD31-4B8C-83A1-F6EECF244321}">
                <p14:modId xmlns:p14="http://schemas.microsoft.com/office/powerpoint/2010/main" val="1577320676"/>
              </p:ext>
            </p:extLst>
          </p:nvPr>
        </p:nvGraphicFramePr>
        <p:xfrm>
          <a:off x="422275" y="1371604"/>
          <a:ext cx="9061449" cy="4557005"/>
        </p:xfrm>
        <a:graphic>
          <a:graphicData uri="http://schemas.openxmlformats.org/drawingml/2006/table">
            <a:tbl>
              <a:tblPr firstCol="1">
                <a:tableStyleId>{21E4AEA4-8DFA-4A89-87EB-49C32662AFE0}</a:tableStyleId>
              </a:tblPr>
              <a:tblGrid>
                <a:gridCol w="2425620">
                  <a:extLst>
                    <a:ext uri="{9D8B030D-6E8A-4147-A177-3AD203B41FA5}">
                      <a16:colId xmlns:a16="http://schemas.microsoft.com/office/drawing/2014/main" val="1714642985"/>
                    </a:ext>
                  </a:extLst>
                </a:gridCol>
                <a:gridCol w="6635829">
                  <a:extLst>
                    <a:ext uri="{9D8B030D-6E8A-4147-A177-3AD203B41FA5}">
                      <a16:colId xmlns:a16="http://schemas.microsoft.com/office/drawing/2014/main" val="2585763277"/>
                    </a:ext>
                  </a:extLst>
                </a:gridCol>
              </a:tblGrid>
              <a:tr h="1764274">
                <a:tc>
                  <a:txBody>
                    <a:bodyPr/>
                    <a:lstStyle/>
                    <a:p>
                      <a:r>
                        <a:rPr kumimoji="1" lang="ja-JP" altLang="en-US" sz="1200" dirty="0"/>
                        <a:t>効果検証の概要</a:t>
                      </a:r>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037812">
                <a:tc>
                  <a:txBody>
                    <a:bodyPr/>
                    <a:lstStyle/>
                    <a:p>
                      <a:r>
                        <a:rPr kumimoji="1" lang="ja-JP" altLang="en-US" sz="1200" dirty="0"/>
                        <a:t>計測する指標</a:t>
                      </a:r>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237390">
                <a:tc>
                  <a:txBody>
                    <a:bodyPr/>
                    <a:lstStyle/>
                    <a:p>
                      <a:r>
                        <a:rPr kumimoji="1" lang="ja-JP" altLang="en-US" sz="1200" dirty="0"/>
                        <a:t>収集するデータの量</a:t>
                      </a:r>
                    </a:p>
                    <a:p>
                      <a:r>
                        <a:rPr kumimoji="1" lang="ja-JP" altLang="en-US" sz="1200" dirty="0"/>
                        <a:t>（計測する利用者数、職員数など）</a:t>
                      </a:r>
                    </a:p>
                  </a:txBody>
                  <a:tcPr/>
                </a:tc>
                <a:tc>
                  <a:txBody>
                    <a:bodyPr/>
                    <a:lstStyle/>
                    <a:p>
                      <a:endParaRPr kumimoji="1" lang="ja-JP" altLang="en-US" sz="1200" dirty="0"/>
                    </a:p>
                  </a:txBody>
                  <a:tcPr/>
                </a:tc>
                <a:extLst>
                  <a:ext uri="{0D108BD9-81ED-4DB2-BD59-A6C34878D82A}">
                    <a16:rowId xmlns:a16="http://schemas.microsoft.com/office/drawing/2014/main" val="1549011682"/>
                  </a:ext>
                </a:extLst>
              </a:tr>
              <a:tr h="517529">
                <a:tc>
                  <a:txBody>
                    <a:bodyPr/>
                    <a:lstStyle/>
                    <a:p>
                      <a:r>
                        <a:rPr kumimoji="1" lang="ja-JP" altLang="en-US" sz="1200" dirty="0"/>
                        <a:t>計測するタイミング</a:t>
                      </a:r>
                    </a:p>
                  </a:txBody>
                  <a:tcPr/>
                </a:tc>
                <a:tc>
                  <a:txBody>
                    <a:bodyPr/>
                    <a:lstStyle/>
                    <a:p>
                      <a:endParaRPr kumimoji="1" lang="ja-JP" altLang="en-US" sz="1200" dirty="0"/>
                    </a:p>
                  </a:txBody>
                  <a:tcPr/>
                </a:tc>
                <a:extLst>
                  <a:ext uri="{0D108BD9-81ED-4DB2-BD59-A6C34878D82A}">
                    <a16:rowId xmlns:a16="http://schemas.microsoft.com/office/drawing/2014/main" val="4251361133"/>
                  </a:ext>
                </a:extLst>
              </a:tr>
            </a:tbl>
          </a:graphicData>
        </a:graphic>
      </p:graphicFrame>
    </p:spTree>
    <p:extLst>
      <p:ext uri="{BB962C8B-B14F-4D97-AF65-F5344CB8AC3E}">
        <p14:creationId xmlns:p14="http://schemas.microsoft.com/office/powerpoint/2010/main" val="674614545"/>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1529</Words>
  <Application>Microsoft Office PowerPoint</Application>
  <PresentationFormat>A4 210 x 297 mm</PresentationFormat>
  <Paragraphs>261</Paragraphs>
  <Slides>13</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13</vt:i4>
      </vt:variant>
    </vt:vector>
  </HeadingPairs>
  <TitlesOfParts>
    <vt:vector size="19" baseType="lpstr">
      <vt:lpstr>ＭＳ Ｐゴシック</vt:lpstr>
      <vt:lpstr>ＭＳ Ｐ明朝</vt:lpstr>
      <vt:lpstr>Arial</vt:lpstr>
      <vt:lpstr>Times New Roman</vt:lpstr>
      <vt:lpstr>Wingdings</vt:lpstr>
      <vt:lpstr>1_新しいﾌﾟﾚｾﾞﾝﾃｰｼｮﾝ</vt:lpstr>
      <vt:lpstr>PowerPoint プレゼンテーション</vt:lpstr>
      <vt:lpstr>1.  応募者の概要</vt:lpstr>
      <vt:lpstr>2.  改良を行う介護ロボットの概要</vt:lpstr>
      <vt:lpstr>2.  改良を行う介護ロボットの概要</vt:lpstr>
      <vt:lpstr>3．改良の内容</vt:lpstr>
      <vt:lpstr>4．効果検証を行う介護事業所の情報</vt:lpstr>
      <vt:lpstr>4．効果検証を行う介護事業所の情報</vt:lpstr>
      <vt:lpstr>4．効果検証を行う介護事業所の情報</vt:lpstr>
      <vt:lpstr>5．効果検証の計画</vt:lpstr>
      <vt:lpstr>6.　事業における実施体制</vt:lpstr>
      <vt:lpstr>7.　連携する神奈川県内の中小企業のロボット関連産業への参入状況</vt:lpstr>
      <vt:lpstr>8.  事業スケジュール</vt:lpstr>
      <vt:lpstr>８．概算経費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2026-05-07T02:53:42Z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