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12"/>
  </p:notesMasterIdLst>
  <p:handoutMasterIdLst>
    <p:handoutMasterId r:id="rId13"/>
  </p:handoutMasterIdLst>
  <p:sldIdLst>
    <p:sldId id="440" r:id="rId2"/>
    <p:sldId id="553" r:id="rId3"/>
    <p:sldId id="574" r:id="rId4"/>
    <p:sldId id="575" r:id="rId5"/>
    <p:sldId id="564" r:id="rId6"/>
    <p:sldId id="565" r:id="rId7"/>
    <p:sldId id="556" r:id="rId8"/>
    <p:sldId id="573" r:id="rId9"/>
    <p:sldId id="571" r:id="rId10"/>
    <p:sldId id="572" r:id="rId11"/>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DD"/>
    <a:srgbClr val="FFCCCC"/>
    <a:srgbClr val="E8EBF1"/>
    <a:srgbClr val="E8EBF4"/>
    <a:srgbClr val="E60000"/>
    <a:srgbClr val="0070C0"/>
    <a:srgbClr val="A2BBDC"/>
    <a:srgbClr val="66A02C"/>
    <a:srgbClr val="26A287"/>
    <a:srgbClr val="0F99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77" autoAdjust="0"/>
    <p:restoredTop sz="94672" autoAdjust="0"/>
  </p:normalViewPr>
  <p:slideViewPr>
    <p:cSldViewPr snapToGrid="0" snapToObjects="1" showGuides="1">
      <p:cViewPr varScale="1">
        <p:scale>
          <a:sx n="116" d="100"/>
          <a:sy n="116" d="100"/>
        </p:scale>
        <p:origin x="1446" y="102"/>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9/9/2024 4:06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9/9/2024 4:05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9/9/2024 4:05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9/9/2024 4:05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105223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307347"/>
            <a:ext cx="9074149"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 出 日  ：令和</a:t>
            </a:r>
            <a:r>
              <a:rPr lang="en-US" altLang="ja-JP" sz="1800" dirty="0">
                <a:latin typeface="Arial" panose="020B0604020202020204" pitchFamily="34" charset="0"/>
                <a:ea typeface="ＭＳ Ｐゴシック" panose="020B0600070205080204" pitchFamily="50" charset="-128"/>
              </a:rPr>
              <a:t>6</a:t>
            </a:r>
            <a:r>
              <a:rPr lang="ja-JP" altLang="en-US" sz="1800" dirty="0">
                <a:latin typeface="Arial" panose="020B0604020202020204" pitchFamily="34" charset="0"/>
                <a:ea typeface="ＭＳ Ｐゴシック" panose="020B0600070205080204" pitchFamily="50" charset="-128"/>
              </a:rPr>
              <a:t>年</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月</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日</a:t>
            </a:r>
          </a:p>
          <a:p>
            <a:r>
              <a:rPr lang="ja-JP" altLang="en-US" sz="1800" dirty="0">
                <a:latin typeface="Arial" panose="020B0604020202020204" pitchFamily="34" charset="0"/>
                <a:ea typeface="ＭＳ Ｐゴシック" panose="020B0600070205080204" pitchFamily="50" charset="-128"/>
              </a:rPr>
              <a:t>応募者名：</a:t>
            </a:r>
            <a:r>
              <a:rPr lang="ja-JP" altLang="en-US" sz="1800" dirty="0">
                <a:solidFill>
                  <a:srgbClr val="FF0000"/>
                </a:solidFill>
                <a:latin typeface="Arial" panose="020B0604020202020204" pitchFamily="34" charset="0"/>
                <a:ea typeface="ＭＳ Ｐゴシック" panose="020B0600070205080204" pitchFamily="50" charset="-128"/>
              </a:rPr>
              <a:t>〇〇株式会社</a:t>
            </a:r>
            <a:endParaRPr lang="en-US" altLang="ja-JP" sz="1800" dirty="0">
              <a:solidFill>
                <a:srgbClr val="FF0000"/>
              </a:solidFill>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5047412"/>
            <a:ext cx="9074149" cy="1369263"/>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1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別添「応募申請書作成要領」に基づき、応募申請書は応募者が作成してください。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記載欄が設定されている場合は、記載欄内にテキストベースで簡潔に必要事項を記載してください。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記載欄が設定されていない場合は、必要に応じて、図や写真などを添付してください。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en-US" altLang="ja-JP" b="1" u="sng" dirty="0">
                <a:solidFill>
                  <a:schemeClr val="tx1"/>
                </a:solidFill>
                <a:latin typeface="Arial" panose="020B0604020202020204" pitchFamily="34" charset="0"/>
                <a:ea typeface="ＭＳ Ｐゴシック" panose="020B0600070205080204" pitchFamily="50" charset="-128"/>
                <a:cs typeface="Times New Roman" pitchFamily="18" charset="0"/>
              </a:rPr>
              <a:t>20</a:t>
            </a:r>
            <a:r>
              <a:rPr lang="ja-JP" altLang="en-US"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chemeClr val="accent6"/>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令和６年度介護ロボット実用化促進事業</a:t>
            </a:r>
          </a:p>
          <a:p>
            <a:r>
              <a:rPr lang="ja-JP" altLang="en-US" sz="2400">
                <a:solidFill>
                  <a:schemeClr val="bg1"/>
                </a:solidFill>
                <a:latin typeface="Arial" panose="020B0604020202020204" pitchFamily="34" charset="0"/>
                <a:ea typeface="ＭＳ Ｐゴシック" panose="020B0600070205080204" pitchFamily="50" charset="-128"/>
                <a:cs typeface="Arial" panose="020B0604020202020204" pitchFamily="34" charset="0"/>
              </a:rPr>
              <a:t>「開発</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企業」</a:t>
            </a:r>
            <a:b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＜応募申請書＞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62D486-58C1-ED92-0F63-EFD181A8BC7A}"/>
              </a:ext>
            </a:extLst>
          </p:cNvPr>
          <p:cNvSpPr>
            <a:spLocks noGrp="1"/>
          </p:cNvSpPr>
          <p:nvPr>
            <p:ph type="title"/>
          </p:nvPr>
        </p:nvSpPr>
        <p:spPr/>
        <p:txBody>
          <a:bodyPr/>
          <a:lstStyle/>
          <a:p>
            <a:r>
              <a:rPr lang="ja-JP" altLang="en-US" dirty="0"/>
              <a:t>８．概算経費</a:t>
            </a:r>
            <a:endParaRPr kumimoji="1" lang="ja-JP" altLang="en-US" dirty="0"/>
          </a:p>
        </p:txBody>
      </p:sp>
      <p:graphicFrame>
        <p:nvGraphicFramePr>
          <p:cNvPr id="4" name="表 4">
            <a:extLst>
              <a:ext uri="{FF2B5EF4-FFF2-40B4-BE49-F238E27FC236}">
                <a16:creationId xmlns:a16="http://schemas.microsoft.com/office/drawing/2014/main" id="{261E2E9B-9B76-B931-E132-81B88EC787D4}"/>
              </a:ext>
            </a:extLst>
          </p:cNvPr>
          <p:cNvGraphicFramePr>
            <a:graphicFrameLocks noGrp="1"/>
          </p:cNvGraphicFramePr>
          <p:nvPr>
            <p:extLst>
              <p:ext uri="{D42A27DB-BD31-4B8C-83A1-F6EECF244321}">
                <p14:modId xmlns:p14="http://schemas.microsoft.com/office/powerpoint/2010/main" val="184274455"/>
              </p:ext>
            </p:extLst>
          </p:nvPr>
        </p:nvGraphicFramePr>
        <p:xfrm>
          <a:off x="2576513" y="2607981"/>
          <a:ext cx="4298952" cy="2362764"/>
        </p:xfrm>
        <a:graphic>
          <a:graphicData uri="http://schemas.openxmlformats.org/drawingml/2006/table">
            <a:tbl>
              <a:tblPr firstCol="1">
                <a:tableStyleId>{21E4AEA4-8DFA-4A89-87EB-49C32662AFE0}</a:tableStyleId>
              </a:tblPr>
              <a:tblGrid>
                <a:gridCol w="1927922">
                  <a:extLst>
                    <a:ext uri="{9D8B030D-6E8A-4147-A177-3AD203B41FA5}">
                      <a16:colId xmlns:a16="http://schemas.microsoft.com/office/drawing/2014/main" val="2089300256"/>
                    </a:ext>
                  </a:extLst>
                </a:gridCol>
                <a:gridCol w="1793178">
                  <a:extLst>
                    <a:ext uri="{9D8B030D-6E8A-4147-A177-3AD203B41FA5}">
                      <a16:colId xmlns:a16="http://schemas.microsoft.com/office/drawing/2014/main" val="879660576"/>
                    </a:ext>
                  </a:extLst>
                </a:gridCol>
                <a:gridCol w="577852">
                  <a:extLst>
                    <a:ext uri="{9D8B030D-6E8A-4147-A177-3AD203B41FA5}">
                      <a16:colId xmlns:a16="http://schemas.microsoft.com/office/drawing/2014/main" val="1279045689"/>
                    </a:ext>
                  </a:extLst>
                </a:gridCol>
              </a:tblGrid>
              <a:tr h="590691">
                <a:tc>
                  <a:txBody>
                    <a:bodyPr/>
                    <a:lstStyle/>
                    <a:p>
                      <a:r>
                        <a:rPr kumimoji="1" lang="ja-JP" altLang="en-US" sz="1200" dirty="0"/>
                        <a:t>改良作業に</a:t>
                      </a:r>
                      <a:endParaRPr kumimoji="1" lang="en-US" altLang="ja-JP" sz="1200" dirty="0"/>
                    </a:p>
                    <a:p>
                      <a:r>
                        <a:rPr kumimoji="1" lang="ja-JP" altLang="en-US" sz="1200" dirty="0"/>
                        <a:t>要する経費（税込）</a:t>
                      </a:r>
                    </a:p>
                  </a:txBody>
                  <a:tcPr anchor="ctr"/>
                </a:tc>
                <a:tc>
                  <a:txBody>
                    <a:bodyPr/>
                    <a:lstStyle/>
                    <a:p>
                      <a:endParaRPr kumimoji="1" lang="ja-JP" altLang="en-US" sz="1200" dirty="0"/>
                    </a:p>
                  </a:txBody>
                  <a:tcPr anchor="ctr"/>
                </a:tc>
                <a:tc>
                  <a:txBody>
                    <a:bodyPr/>
                    <a:lstStyle/>
                    <a:p>
                      <a:r>
                        <a:rPr kumimoji="1" lang="ja-JP" altLang="en-US" sz="1200" dirty="0"/>
                        <a:t>万円</a:t>
                      </a:r>
                    </a:p>
                  </a:txBody>
                  <a:tcPr anchor="ctr"/>
                </a:tc>
                <a:extLst>
                  <a:ext uri="{0D108BD9-81ED-4DB2-BD59-A6C34878D82A}">
                    <a16:rowId xmlns:a16="http://schemas.microsoft.com/office/drawing/2014/main" val="3989103453"/>
                  </a:ext>
                </a:extLst>
              </a:tr>
              <a:tr h="590691">
                <a:tc>
                  <a:txBody>
                    <a:bodyPr/>
                    <a:lstStyle/>
                    <a:p>
                      <a:r>
                        <a:rPr kumimoji="1" lang="ja-JP" altLang="en-US" sz="1200" dirty="0"/>
                        <a:t>改良作業以外に</a:t>
                      </a:r>
                      <a:endParaRPr kumimoji="1" lang="en-US" altLang="ja-JP" sz="1200" dirty="0"/>
                    </a:p>
                    <a:p>
                      <a:r>
                        <a:rPr kumimoji="1" lang="ja-JP" altLang="en-US" sz="1200" dirty="0"/>
                        <a:t>要する経費（税込）</a:t>
                      </a:r>
                    </a:p>
                  </a:txBody>
                  <a:tcPr anchor="ctr"/>
                </a:tc>
                <a:tc>
                  <a:txBody>
                    <a:bodyPr/>
                    <a:lstStyle/>
                    <a:p>
                      <a:endParaRPr kumimoji="1" lang="ja-JP" altLang="en-US" sz="1200" dirty="0"/>
                    </a:p>
                  </a:txBody>
                  <a:tcPr anchor="ctr"/>
                </a:tc>
                <a:tc>
                  <a:txBody>
                    <a:bodyPr/>
                    <a:lstStyle/>
                    <a:p>
                      <a:r>
                        <a:rPr kumimoji="1" lang="ja-JP" altLang="en-US" sz="1200" dirty="0"/>
                        <a:t>万円</a:t>
                      </a:r>
                    </a:p>
                  </a:txBody>
                  <a:tcPr anchor="ctr"/>
                </a:tc>
                <a:extLst>
                  <a:ext uri="{0D108BD9-81ED-4DB2-BD59-A6C34878D82A}">
                    <a16:rowId xmlns:a16="http://schemas.microsoft.com/office/drawing/2014/main" val="1535648472"/>
                  </a:ext>
                </a:extLst>
              </a:tr>
              <a:tr h="590691">
                <a:tc>
                  <a:txBody>
                    <a:bodyPr/>
                    <a:lstStyle/>
                    <a:p>
                      <a:r>
                        <a:rPr kumimoji="1" lang="ja-JP" altLang="en-US" sz="1200" dirty="0"/>
                        <a:t>総額（税込）</a:t>
                      </a:r>
                      <a:endParaRPr kumimoji="1" lang="en-US" altLang="ja-JP" sz="1200" dirty="0"/>
                    </a:p>
                    <a:p>
                      <a:endParaRPr kumimoji="1" lang="ja-JP" altLang="en-US" sz="1200" dirty="0"/>
                    </a:p>
                  </a:txBody>
                  <a:tcPr anchor="ctr"/>
                </a:tc>
                <a:tc>
                  <a:txBody>
                    <a:bodyPr/>
                    <a:lstStyle/>
                    <a:p>
                      <a:endParaRPr kumimoji="1" lang="ja-JP" altLang="en-US" sz="1200" dirty="0"/>
                    </a:p>
                  </a:txBody>
                  <a:tcPr anchor="ctr"/>
                </a:tc>
                <a:tc>
                  <a:txBody>
                    <a:bodyPr/>
                    <a:lstStyle/>
                    <a:p>
                      <a:r>
                        <a:rPr kumimoji="1" lang="ja-JP" altLang="en-US" sz="1200" dirty="0"/>
                        <a:t>万円</a:t>
                      </a:r>
                    </a:p>
                  </a:txBody>
                  <a:tcPr anchor="ctr"/>
                </a:tc>
                <a:extLst>
                  <a:ext uri="{0D108BD9-81ED-4DB2-BD59-A6C34878D82A}">
                    <a16:rowId xmlns:a16="http://schemas.microsoft.com/office/drawing/2014/main" val="2071830709"/>
                  </a:ext>
                </a:extLst>
              </a:tr>
              <a:tr h="590691">
                <a:tc>
                  <a:txBody>
                    <a:bodyPr/>
                    <a:lstStyle/>
                    <a:p>
                      <a:r>
                        <a:rPr kumimoji="1" lang="ja-JP" altLang="en-US" sz="1200" dirty="0"/>
                        <a:t>経費支援を除く</a:t>
                      </a:r>
                      <a:endParaRPr kumimoji="1" lang="en-US" altLang="ja-JP" sz="1200" dirty="0"/>
                    </a:p>
                    <a:p>
                      <a:r>
                        <a:rPr kumimoji="1" lang="ja-JP" altLang="en-US" sz="1200" dirty="0"/>
                        <a:t>応募者の自己負担額</a:t>
                      </a:r>
                    </a:p>
                  </a:txBody>
                  <a:tcPr anchor="ctr"/>
                </a:tc>
                <a:tc>
                  <a:txBody>
                    <a:bodyPr/>
                    <a:lstStyle/>
                    <a:p>
                      <a:endParaRPr kumimoji="1" lang="ja-JP" alt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万円</a:t>
                      </a:r>
                    </a:p>
                  </a:txBody>
                  <a:tcPr anchor="ctr"/>
                </a:tc>
                <a:extLst>
                  <a:ext uri="{0D108BD9-81ED-4DB2-BD59-A6C34878D82A}">
                    <a16:rowId xmlns:a16="http://schemas.microsoft.com/office/drawing/2014/main" val="3881557613"/>
                  </a:ext>
                </a:extLst>
              </a:tr>
            </a:tbl>
          </a:graphicData>
        </a:graphic>
      </p:graphicFrame>
      <p:sp>
        <p:nvSpPr>
          <p:cNvPr id="5" name="Rectangle 3">
            <a:extLst>
              <a:ext uri="{FF2B5EF4-FFF2-40B4-BE49-F238E27FC236}">
                <a16:creationId xmlns:a16="http://schemas.microsoft.com/office/drawing/2014/main" id="{09A47558-23C3-48FB-2247-E8E0E83F5592}"/>
              </a:ext>
            </a:extLst>
          </p:cNvPr>
          <p:cNvSpPr txBox="1">
            <a:spLocks noChangeArrowheads="1"/>
          </p:cNvSpPr>
          <p:nvPr/>
        </p:nvSpPr>
        <p:spPr bwMode="auto">
          <a:xfrm>
            <a:off x="406401" y="1263036"/>
            <a:ext cx="9061450" cy="71974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本事業に要する概算経費を記載してください。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募集要項別紙を踏まえ、概算経費を記載してください。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経費支援の上限額を超えた部分は応募者の負担となります。</a:t>
            </a:r>
            <a:endParaRPr lang="en-US" altLang="ja-JP" sz="1200" b="1" kern="0" dirty="0">
              <a:solidFill>
                <a:schemeClr val="tx1"/>
              </a:solidFill>
            </a:endParaRPr>
          </a:p>
        </p:txBody>
      </p:sp>
    </p:spTree>
    <p:extLst>
      <p:ext uri="{BB962C8B-B14F-4D97-AF65-F5344CB8AC3E}">
        <p14:creationId xmlns:p14="http://schemas.microsoft.com/office/powerpoint/2010/main" val="3665154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ja-JP" altLang="en-US" dirty="0"/>
              <a:t>１．応募者の概要</a:t>
            </a:r>
          </a:p>
        </p:txBody>
      </p:sp>
      <p:graphicFrame>
        <p:nvGraphicFramePr>
          <p:cNvPr id="4" name="表 4">
            <a:extLst>
              <a:ext uri="{FF2B5EF4-FFF2-40B4-BE49-F238E27FC236}">
                <a16:creationId xmlns:a16="http://schemas.microsoft.com/office/drawing/2014/main" id="{860F7290-52DA-4F1C-8B4F-408C53A3E98E}"/>
              </a:ext>
            </a:extLst>
          </p:cNvPr>
          <p:cNvGraphicFramePr>
            <a:graphicFrameLocks noGrp="1"/>
          </p:cNvGraphicFramePr>
          <p:nvPr>
            <p:extLst>
              <p:ext uri="{D42A27DB-BD31-4B8C-83A1-F6EECF244321}">
                <p14:modId xmlns:p14="http://schemas.microsoft.com/office/powerpoint/2010/main" val="115497019"/>
              </p:ext>
            </p:extLst>
          </p:nvPr>
        </p:nvGraphicFramePr>
        <p:xfrm>
          <a:off x="406400" y="2611966"/>
          <a:ext cx="8694057" cy="3291840"/>
        </p:xfrm>
        <a:graphic>
          <a:graphicData uri="http://schemas.openxmlformats.org/drawingml/2006/table">
            <a:tbl>
              <a:tblPr firstCol="1">
                <a:tableStyleId>{21E4AEA4-8DFA-4A89-87EB-49C32662AFE0}</a:tableStyleId>
              </a:tblPr>
              <a:tblGrid>
                <a:gridCol w="1096658">
                  <a:extLst>
                    <a:ext uri="{9D8B030D-6E8A-4147-A177-3AD203B41FA5}">
                      <a16:colId xmlns:a16="http://schemas.microsoft.com/office/drawing/2014/main" val="1714642985"/>
                    </a:ext>
                  </a:extLst>
                </a:gridCol>
                <a:gridCol w="1202042">
                  <a:extLst>
                    <a:ext uri="{9D8B030D-6E8A-4147-A177-3AD203B41FA5}">
                      <a16:colId xmlns:a16="http://schemas.microsoft.com/office/drawing/2014/main" val="2674025035"/>
                    </a:ext>
                  </a:extLst>
                </a:gridCol>
                <a:gridCol w="6395357">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a:p>
                  </a:txBody>
                  <a:tcPr/>
                </a:tc>
                <a:extLst>
                  <a:ext uri="{0D108BD9-81ED-4DB2-BD59-A6C34878D82A}">
                    <a16:rowId xmlns:a16="http://schemas.microsoft.com/office/drawing/2014/main" val="2326333312"/>
                  </a:ext>
                </a:extLst>
              </a:tr>
              <a:tr h="153106">
                <a:tc gridSpan="2">
                  <a:txBody>
                    <a:bodyPr/>
                    <a:lstStyle/>
                    <a:p>
                      <a:r>
                        <a:rPr kumimoji="1" lang="ja-JP" altLang="en-US" sz="1200" dirty="0"/>
                        <a:t>代表者名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48878866"/>
                  </a:ext>
                </a:extLst>
              </a:tr>
              <a:tr h="153106">
                <a:tc rowSpan="2">
                  <a:txBody>
                    <a:bodyPr/>
                    <a:lstStyle/>
                    <a:p>
                      <a:r>
                        <a:rPr kumimoji="1" lang="ja-JP" altLang="en-US" sz="1200" dirty="0"/>
                        <a:t>本社所在地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ウェブサイト</a:t>
                      </a:r>
                      <a:r>
                        <a:rPr kumimoji="1" lang="en-US" altLang="ja-JP" sz="1200" dirty="0"/>
                        <a:t>URL</a:t>
                      </a:r>
                      <a:endParaRPr kumimoji="1" lang="ja-JP" altLang="en-US" sz="1200" dirty="0"/>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設立年月日</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資本金</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r>
                        <a:rPr kumimoji="1" lang="ja-JP" altLang="en-US" sz="1200" dirty="0"/>
                        <a:t>　　　　　　　　　　　　　万円</a:t>
                      </a:r>
                    </a:p>
                  </a:txBody>
                  <a:tcPr/>
                </a:tc>
                <a:extLst>
                  <a:ext uri="{0D108BD9-81ED-4DB2-BD59-A6C34878D82A}">
                    <a16:rowId xmlns:a16="http://schemas.microsoft.com/office/drawing/2014/main" val="3218308166"/>
                  </a:ext>
                </a:extLst>
              </a:tr>
              <a:tr h="153106">
                <a:tc rowSpan="5">
                  <a:txBody>
                    <a:bodyPr/>
                    <a:lstStyle/>
                    <a:p>
                      <a:r>
                        <a:rPr kumimoji="1" lang="ja-JP" altLang="en-US" sz="1200" dirty="0"/>
                        <a:t>連絡担当者</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氏名</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4047400493"/>
                  </a:ext>
                </a:extLst>
              </a:tr>
              <a:tr h="153106">
                <a:tc vMerge="1">
                  <a:txBody>
                    <a:bodyPr/>
                    <a:lstStyle/>
                    <a:p>
                      <a:endParaRPr kumimoji="1" lang="ja-JP" altLang="en-US"/>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 </a:t>
                      </a:r>
                      <a:r>
                        <a:rPr kumimoji="1" lang="ja-JP" altLang="en-US" sz="1200" b="1" kern="1200" dirty="0">
                          <a:solidFill>
                            <a:schemeClr val="lt1"/>
                          </a:solidFill>
                          <a:latin typeface="+mn-lt"/>
                          <a:ea typeface="+mn-ea"/>
                          <a:cs typeface="+mn-cs"/>
                        </a:rPr>
                        <a:t>（フリガナ）</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9060887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部署</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98478655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電話番号</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033556621"/>
                  </a:ext>
                </a:extLst>
              </a:tr>
              <a:tr h="153106">
                <a:tc vMerge="1">
                  <a:txBody>
                    <a:bodyPr/>
                    <a:lstStyle/>
                    <a:p>
                      <a:endParaRPr kumimoji="1" lang="ja-JP" altLang="en-US" sz="1200" dirty="0"/>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E-mail</a:t>
                      </a:r>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276992518"/>
                  </a:ext>
                </a:extLst>
              </a:tr>
            </a:tbl>
          </a:graphicData>
        </a:graphic>
      </p:graphicFrame>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応募にあたり、次の要件を満たしているか、</a:t>
            </a:r>
            <a:r>
              <a:rPr lang="ja-JP" altLang="en-US" sz="1200" b="1" u="sng" kern="0" dirty="0">
                <a:solidFill>
                  <a:schemeClr val="tx1"/>
                </a:solidFill>
              </a:rPr>
              <a:t>チェック欄に「〇」を記入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3763973147"/>
              </p:ext>
            </p:extLst>
          </p:nvPr>
        </p:nvGraphicFramePr>
        <p:xfrm>
          <a:off x="406400" y="1561494"/>
          <a:ext cx="8694058" cy="82296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r>
                        <a:rPr kumimoji="1" lang="ja-JP" altLang="en-US" sz="12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募集要項３（１）の応募資格のすべての要件を満たしています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p:txBody>
          <a:bodyPr/>
          <a:lstStyle/>
          <a:p>
            <a:r>
              <a:rPr kumimoji="1" lang="ja-JP" altLang="en-US" dirty="0"/>
              <a:t>２．介護事業所を取り巻く課題</a:t>
            </a:r>
          </a:p>
        </p:txBody>
      </p:sp>
      <p:sp>
        <p:nvSpPr>
          <p:cNvPr id="4" name="Rectangle 3">
            <a:extLst>
              <a:ext uri="{FF2B5EF4-FFF2-40B4-BE49-F238E27FC236}">
                <a16:creationId xmlns:a16="http://schemas.microsoft.com/office/drawing/2014/main" id="{E79830C3-D5BB-4CC4-9A2A-67A9DC3CF85B}"/>
              </a:ext>
            </a:extLst>
          </p:cNvPr>
          <p:cNvSpPr txBox="1">
            <a:spLocks noChangeArrowheads="1"/>
          </p:cNvSpPr>
          <p:nvPr/>
        </p:nvSpPr>
        <p:spPr bwMode="auto">
          <a:xfrm>
            <a:off x="406400" y="1151925"/>
            <a:ext cx="9061450" cy="64447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介護事業所を取り巻く課題のうち、今回の改良により解決に寄与したい課題のチェック欄に「〇」を、希望する事業所種別に「〇」を記載してください（事業所種別は複数回答可）。</a:t>
            </a:r>
            <a:r>
              <a:rPr lang="en-US" altLang="ja-JP" sz="1200" b="1" kern="0" dirty="0">
                <a:solidFill>
                  <a:schemeClr val="tx1"/>
                </a:solidFill>
              </a:rPr>
              <a:t>※</a:t>
            </a:r>
            <a:r>
              <a:rPr lang="ja-JP" altLang="en-US" sz="1200" b="1" kern="0" dirty="0">
                <a:solidFill>
                  <a:schemeClr val="tx1"/>
                </a:solidFill>
              </a:rPr>
              <a:t>事業所種別は、希望通りとならない場合があるのでご承知おきください。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endParaRPr lang="en-US" altLang="ja-JP" sz="1200" b="1" kern="0" dirty="0">
              <a:solidFill>
                <a:schemeClr val="tx1"/>
              </a:solidFill>
            </a:endParaRPr>
          </a:p>
        </p:txBody>
      </p:sp>
      <p:graphicFrame>
        <p:nvGraphicFramePr>
          <p:cNvPr id="5" name="表 6">
            <a:extLst>
              <a:ext uri="{FF2B5EF4-FFF2-40B4-BE49-F238E27FC236}">
                <a16:creationId xmlns:a16="http://schemas.microsoft.com/office/drawing/2014/main" id="{593F549B-350C-AE7D-E026-759EC7DD5E51}"/>
              </a:ext>
            </a:extLst>
          </p:cNvPr>
          <p:cNvGraphicFramePr>
            <a:graphicFrameLocks noGrp="1"/>
          </p:cNvGraphicFramePr>
          <p:nvPr>
            <p:extLst/>
          </p:nvPr>
        </p:nvGraphicFramePr>
        <p:xfrm>
          <a:off x="549833" y="1674071"/>
          <a:ext cx="8663460" cy="5106740"/>
        </p:xfrm>
        <a:graphic>
          <a:graphicData uri="http://schemas.openxmlformats.org/drawingml/2006/table">
            <a:tbl>
              <a:tblPr firstRow="1">
                <a:tableStyleId>{21E4AEA4-8DFA-4A89-87EB-49C32662AFE0}</a:tableStyleId>
              </a:tblPr>
              <a:tblGrid>
                <a:gridCol w="2821545">
                  <a:extLst>
                    <a:ext uri="{9D8B030D-6E8A-4147-A177-3AD203B41FA5}">
                      <a16:colId xmlns:a16="http://schemas.microsoft.com/office/drawing/2014/main" val="3799341126"/>
                    </a:ext>
                  </a:extLst>
                </a:gridCol>
                <a:gridCol w="593125">
                  <a:extLst>
                    <a:ext uri="{9D8B030D-6E8A-4147-A177-3AD203B41FA5}">
                      <a16:colId xmlns:a16="http://schemas.microsoft.com/office/drawing/2014/main" val="2004686234"/>
                    </a:ext>
                  </a:extLst>
                </a:gridCol>
                <a:gridCol w="4662616">
                  <a:extLst>
                    <a:ext uri="{9D8B030D-6E8A-4147-A177-3AD203B41FA5}">
                      <a16:colId xmlns:a16="http://schemas.microsoft.com/office/drawing/2014/main" val="3508635390"/>
                    </a:ext>
                  </a:extLst>
                </a:gridCol>
                <a:gridCol w="586174">
                  <a:extLst>
                    <a:ext uri="{9D8B030D-6E8A-4147-A177-3AD203B41FA5}">
                      <a16:colId xmlns:a16="http://schemas.microsoft.com/office/drawing/2014/main" val="3319954000"/>
                    </a:ext>
                  </a:extLst>
                </a:gridCol>
              </a:tblGrid>
              <a:tr h="387857">
                <a:tc gridSpan="2">
                  <a:txBody>
                    <a:bodyPr/>
                    <a:lstStyle/>
                    <a:p>
                      <a:pPr algn="ctr"/>
                      <a:r>
                        <a:rPr kumimoji="1" lang="ja-JP" altLang="en-US" sz="1100" dirty="0"/>
                        <a:t>課題</a:t>
                      </a:r>
                      <a:endParaRPr kumimoji="1" lang="en-US" altLang="ja-JP" sz="1100" dirty="0"/>
                    </a:p>
                    <a:p>
                      <a:pPr algn="r"/>
                      <a:r>
                        <a:rPr kumimoji="1" lang="ja-JP" altLang="en-US" sz="900" dirty="0"/>
                        <a:t>チェック欄</a:t>
                      </a:r>
                      <a:endParaRPr kumimoji="1" lang="en-US" altLang="ja-JP" sz="1100" dirty="0"/>
                    </a:p>
                  </a:txBody>
                  <a:tcPr/>
                </a:tc>
                <a:tc hMerge="1">
                  <a:txBody>
                    <a:bodyPr/>
                    <a:lstStyle/>
                    <a:p>
                      <a:pPr algn="ctr"/>
                      <a:endParaRPr kumimoji="1" lang="ja-JP" altLang="en-US" sz="1100" dirty="0"/>
                    </a:p>
                  </a:txBody>
                  <a:tcPr/>
                </a:tc>
                <a:tc gridSpan="2">
                  <a:txBody>
                    <a:bodyPr/>
                    <a:lstStyle/>
                    <a:p>
                      <a:pPr algn="ctr"/>
                      <a:r>
                        <a:rPr kumimoji="1" lang="ja-JP" altLang="en-US" sz="1100" dirty="0"/>
                        <a:t>事業所種別</a:t>
                      </a:r>
                      <a:endParaRPr kumimoji="1" lang="en-US" altLang="ja-JP" sz="1100" dirty="0"/>
                    </a:p>
                    <a:p>
                      <a:pPr algn="r"/>
                      <a:r>
                        <a:rPr kumimoji="1" lang="ja-JP" altLang="en-US" sz="900" dirty="0"/>
                        <a:t>チェック欄</a:t>
                      </a:r>
                      <a:endParaRPr kumimoji="1" lang="ja-JP" altLang="en-US" sz="1100" dirty="0"/>
                    </a:p>
                  </a:txBody>
                  <a:tcPr/>
                </a:tc>
                <a:tc hMerge="1">
                  <a:txBody>
                    <a:bodyPr/>
                    <a:lstStyle/>
                    <a:p>
                      <a:endParaRPr kumimoji="1" lang="ja-JP" altLang="en-US"/>
                    </a:p>
                  </a:txBody>
                  <a:tcPr/>
                </a:tc>
                <a:extLst>
                  <a:ext uri="{0D108BD9-81ED-4DB2-BD59-A6C34878D82A}">
                    <a16:rowId xmlns:a16="http://schemas.microsoft.com/office/drawing/2014/main" val="2415846636"/>
                  </a:ext>
                </a:extLst>
              </a:tr>
              <a:tr h="271474">
                <a:tc rowSpan="6">
                  <a:txBody>
                    <a:bodyPr/>
                    <a:lstStyle/>
                    <a:p>
                      <a:r>
                        <a:rPr kumimoji="1" lang="ja-JP" altLang="en-US" sz="1100" dirty="0">
                          <a:solidFill>
                            <a:schemeClr val="tx1"/>
                          </a:solidFill>
                        </a:rPr>
                        <a:t>①夜勤職員の業務負担軽減</a:t>
                      </a:r>
                    </a:p>
                  </a:txBody>
                  <a:tcPr/>
                </a:tc>
                <a:tc rowSpan="6">
                  <a:txBody>
                    <a:bodyPr/>
                    <a:lstStyle/>
                    <a:p>
                      <a:endParaRPr kumimoji="1" lang="en-US" altLang="ja-JP" sz="1100" dirty="0">
                        <a:solidFill>
                          <a:schemeClr val="tx1"/>
                        </a:solidFill>
                      </a:endParaRPr>
                    </a:p>
                  </a:txBody>
                  <a:tcPr>
                    <a:solidFill>
                      <a:schemeClr val="accent6">
                        <a:lumMod val="20000"/>
                        <a:lumOff val="80000"/>
                      </a:schemeClr>
                    </a:solidFill>
                  </a:tcPr>
                </a:tc>
                <a:tc>
                  <a:txBody>
                    <a:bodyPr/>
                    <a:lstStyle/>
                    <a:p>
                      <a:r>
                        <a:rPr kumimoji="1" lang="ja-JP" altLang="en-US" sz="1100" dirty="0">
                          <a:solidFill>
                            <a:schemeClr val="tx1"/>
                          </a:solidFill>
                        </a:rPr>
                        <a:t>施設サービス（介護老人福祉施設）</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tcPr>
                </a:tc>
                <a:tc>
                  <a:txBody>
                    <a:bodyPr/>
                    <a:lstStyle/>
                    <a:p>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solidFill>
                      <a:schemeClr val="accent6">
                        <a:lumMod val="20000"/>
                        <a:lumOff val="80000"/>
                      </a:schemeClr>
                    </a:solidFill>
                  </a:tcPr>
                </a:tc>
                <a:extLst>
                  <a:ext uri="{0D108BD9-81ED-4DB2-BD59-A6C34878D82A}">
                    <a16:rowId xmlns:a16="http://schemas.microsoft.com/office/drawing/2014/main" val="2337792189"/>
                  </a:ext>
                </a:extLst>
              </a:tr>
              <a:tr h="417692">
                <a:tc vMerge="1">
                  <a:txBody>
                    <a:bodyPr/>
                    <a:lstStyle/>
                    <a:p>
                      <a:endParaRPr kumimoji="1" lang="ja-JP" altLang="en-US" sz="1100" dirty="0">
                        <a:solidFill>
                          <a:schemeClr val="tx1"/>
                        </a:solidFill>
                      </a:endParaRPr>
                    </a:p>
                  </a:txBody>
                  <a:tcPr/>
                </a:tc>
                <a:tc vMerge="1">
                  <a:txBody>
                    <a:bodyPr/>
                    <a:lstStyle/>
                    <a:p>
                      <a:endParaRPr kumimoji="1" lang="en-US" altLang="ja-JP" sz="1100" dirty="0">
                        <a:solidFill>
                          <a:schemeClr val="tx1"/>
                        </a:solidFill>
                      </a:endParaRPr>
                    </a:p>
                  </a:txBody>
                  <a:tcPr/>
                </a:tc>
                <a:tc>
                  <a:txBody>
                    <a:bodyPr/>
                    <a:lstStyle/>
                    <a:p>
                      <a:r>
                        <a:rPr kumimoji="1" lang="ja-JP" altLang="en-US" sz="1100" dirty="0">
                          <a:solidFill>
                            <a:schemeClr val="tx1"/>
                          </a:solidFill>
                        </a:rPr>
                        <a:t>居宅サービス（特定施設入居者生活介護）</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tcPr>
                </a:tc>
                <a:tc>
                  <a:txBody>
                    <a:bodyPr/>
                    <a:lstStyle/>
                    <a:p>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solidFill>
                      <a:schemeClr val="accent6">
                        <a:lumMod val="20000"/>
                        <a:lumOff val="80000"/>
                      </a:schemeClr>
                    </a:solidFill>
                  </a:tcPr>
                </a:tc>
                <a:extLst>
                  <a:ext uri="{0D108BD9-81ED-4DB2-BD59-A6C34878D82A}">
                    <a16:rowId xmlns:a16="http://schemas.microsoft.com/office/drawing/2014/main" val="1845574012"/>
                  </a:ext>
                </a:extLst>
              </a:tr>
              <a:tr h="417692">
                <a:tc vMerge="1">
                  <a:txBody>
                    <a:bodyPr/>
                    <a:lstStyle/>
                    <a:p>
                      <a:endParaRPr kumimoji="1" lang="ja-JP" altLang="en-US" sz="1100" dirty="0">
                        <a:solidFill>
                          <a:schemeClr val="tx1"/>
                        </a:solidFill>
                      </a:endParaRPr>
                    </a:p>
                  </a:txBody>
                  <a:tcPr/>
                </a:tc>
                <a:tc vMerge="1">
                  <a:txBody>
                    <a:bodyPr/>
                    <a:lstStyle/>
                    <a:p>
                      <a:endParaRPr kumimoji="1" lang="en-US" altLang="ja-JP" sz="1100" dirty="0">
                        <a:solidFill>
                          <a:schemeClr val="tx1"/>
                        </a:solidFill>
                      </a:endParaRPr>
                    </a:p>
                  </a:txBody>
                  <a:tcPr/>
                </a:tc>
                <a:tc>
                  <a:txBody>
                    <a:bodyPr/>
                    <a:lstStyle/>
                    <a:p>
                      <a:r>
                        <a:rPr kumimoji="1" lang="ja-JP" altLang="en-US" sz="1100" dirty="0">
                          <a:solidFill>
                            <a:schemeClr val="tx1"/>
                          </a:solidFill>
                        </a:rPr>
                        <a:t>訪問サービス（サ高住・訪問介護事業所併設）</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tcPr>
                </a:tc>
                <a:tc>
                  <a:txBody>
                    <a:bodyPr/>
                    <a:lstStyle/>
                    <a:p>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solidFill>
                      <a:schemeClr val="accent6">
                        <a:lumMod val="20000"/>
                        <a:lumOff val="80000"/>
                      </a:schemeClr>
                    </a:solidFill>
                  </a:tcPr>
                </a:tc>
                <a:extLst>
                  <a:ext uri="{0D108BD9-81ED-4DB2-BD59-A6C34878D82A}">
                    <a16:rowId xmlns:a16="http://schemas.microsoft.com/office/drawing/2014/main" val="2509489021"/>
                  </a:ext>
                </a:extLst>
              </a:tr>
              <a:tr h="271474">
                <a:tc vMerge="1">
                  <a:txBody>
                    <a:bodyPr/>
                    <a:lstStyle/>
                    <a:p>
                      <a:endParaRPr kumimoji="1" lang="ja-JP" altLang="en-US" sz="1100" dirty="0">
                        <a:solidFill>
                          <a:schemeClr val="tx1"/>
                        </a:solidFill>
                      </a:endParaRPr>
                    </a:p>
                  </a:txBody>
                  <a:tcPr/>
                </a:tc>
                <a:tc vMerge="1">
                  <a:txBody>
                    <a:bodyPr/>
                    <a:lstStyle/>
                    <a:p>
                      <a:endParaRPr kumimoji="1" lang="en-US" altLang="ja-JP" sz="1100" dirty="0">
                        <a:solidFill>
                          <a:schemeClr val="tx1"/>
                        </a:solidFill>
                      </a:endParaRPr>
                    </a:p>
                  </a:txBody>
                  <a:tcPr/>
                </a:tc>
                <a:tc>
                  <a:txBody>
                    <a:bodyPr/>
                    <a:lstStyle/>
                    <a:p>
                      <a:r>
                        <a:rPr kumimoji="1" lang="ja-JP" altLang="en-US" sz="1100" dirty="0">
                          <a:solidFill>
                            <a:schemeClr val="tx1"/>
                          </a:solidFill>
                        </a:rPr>
                        <a:t>短期入所サービス（短期入所生活介護）</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tcPr>
                </a:tc>
                <a:tc>
                  <a:txBody>
                    <a:bodyPr/>
                    <a:lstStyle/>
                    <a:p>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solidFill>
                      <a:schemeClr val="accent6">
                        <a:lumMod val="20000"/>
                        <a:lumOff val="80000"/>
                      </a:schemeClr>
                    </a:solidFill>
                  </a:tcPr>
                </a:tc>
                <a:extLst>
                  <a:ext uri="{0D108BD9-81ED-4DB2-BD59-A6C34878D82A}">
                    <a16:rowId xmlns:a16="http://schemas.microsoft.com/office/drawing/2014/main" val="1382930808"/>
                  </a:ext>
                </a:extLst>
              </a:tr>
              <a:tr h="417692">
                <a:tc vMerge="1">
                  <a:txBody>
                    <a:bodyPr/>
                    <a:lstStyle/>
                    <a:p>
                      <a:endParaRPr kumimoji="1" lang="ja-JP" altLang="en-US" sz="1100" dirty="0">
                        <a:solidFill>
                          <a:schemeClr val="tx1"/>
                        </a:solidFill>
                      </a:endParaRPr>
                    </a:p>
                  </a:txBody>
                  <a:tcPr/>
                </a:tc>
                <a:tc vMerge="1">
                  <a:txBody>
                    <a:bodyPr/>
                    <a:lstStyle/>
                    <a:p>
                      <a:endParaRPr kumimoji="1" lang="en-US" altLang="ja-JP" sz="1100" dirty="0">
                        <a:solidFill>
                          <a:schemeClr val="tx1"/>
                        </a:solidFill>
                      </a:endParaRPr>
                    </a:p>
                  </a:txBody>
                  <a:tcPr/>
                </a:tc>
                <a:tc>
                  <a:txBody>
                    <a:bodyPr/>
                    <a:lstStyle/>
                    <a:p>
                      <a:r>
                        <a:rPr kumimoji="1" lang="ja-JP" altLang="en-US" sz="1100" dirty="0">
                          <a:solidFill>
                            <a:schemeClr val="tx1"/>
                          </a:solidFill>
                        </a:rPr>
                        <a:t>地域密着型サービス（</a:t>
                      </a:r>
                      <a:r>
                        <a:rPr kumimoji="1" lang="zh-TW" altLang="en-US" sz="1100" dirty="0">
                          <a:solidFill>
                            <a:schemeClr val="tx1"/>
                          </a:solidFill>
                        </a:rPr>
                        <a:t>認知症対応型共同生活介護</a:t>
                      </a:r>
                      <a:r>
                        <a:rPr kumimoji="1" lang="ja-JP" altLang="en-US" sz="1100" dirty="0">
                          <a:solidFill>
                            <a:schemeClr val="tx1"/>
                          </a:solidFill>
                        </a:rPr>
                        <a:t>）</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tcPr>
                </a:tc>
                <a:tc>
                  <a:txBody>
                    <a:bodyPr/>
                    <a:lstStyle/>
                    <a:p>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solidFill>
                      <a:schemeClr val="accent6">
                        <a:lumMod val="20000"/>
                        <a:lumOff val="80000"/>
                      </a:schemeClr>
                    </a:solidFill>
                  </a:tcPr>
                </a:tc>
                <a:extLst>
                  <a:ext uri="{0D108BD9-81ED-4DB2-BD59-A6C34878D82A}">
                    <a16:rowId xmlns:a16="http://schemas.microsoft.com/office/drawing/2014/main" val="2622682238"/>
                  </a:ext>
                </a:extLst>
              </a:tr>
              <a:tr h="417692">
                <a:tc vMerge="1">
                  <a:txBody>
                    <a:bodyPr/>
                    <a:lstStyle/>
                    <a:p>
                      <a:endParaRPr kumimoji="1" lang="ja-JP" altLang="en-US" sz="1100" dirty="0">
                        <a:solidFill>
                          <a:schemeClr val="tx1"/>
                        </a:solidFill>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zh-TW" sz="11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地域密着型サービス（</a:t>
                      </a:r>
                      <a:r>
                        <a:rPr kumimoji="1" lang="zh-TW" altLang="en-US" sz="1100" dirty="0">
                          <a:solidFill>
                            <a:schemeClr val="tx1"/>
                          </a:solidFill>
                        </a:rPr>
                        <a:t>地域密着型</a:t>
                      </a:r>
                      <a:r>
                        <a:rPr kumimoji="1" lang="ja-JP" altLang="en-US" sz="1100" dirty="0">
                          <a:solidFill>
                            <a:schemeClr val="tx1"/>
                          </a:solidFill>
                        </a:rPr>
                        <a:t>介護老人福祉施設等）</a:t>
                      </a:r>
                      <a:endParaRPr kumimoji="1" lang="en-US" altLang="zh-TW" sz="1100" dirty="0">
                        <a:solidFill>
                          <a:schemeClr val="tx1"/>
                        </a:solidFill>
                      </a:endParaRPr>
                    </a:p>
                  </a:txBody>
                  <a:tcP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zh-TW" sz="1100" dirty="0">
                        <a:solidFill>
                          <a:schemeClr val="tx1"/>
                        </a:solidFill>
                      </a:endParaRPr>
                    </a:p>
                  </a:txBody>
                  <a:tcPr>
                    <a:lnL w="12700" cap="flat" cmpd="sng" algn="ctr">
                      <a:solidFill>
                        <a:schemeClr val="bg1"/>
                      </a:solidFill>
                      <a:prstDash val="solid"/>
                      <a:round/>
                      <a:headEnd type="none" w="med" len="med"/>
                      <a:tailEnd type="none" w="med" len="med"/>
                    </a:lnL>
                    <a:solidFill>
                      <a:schemeClr val="accent6">
                        <a:lumMod val="20000"/>
                        <a:lumOff val="80000"/>
                      </a:schemeClr>
                    </a:solidFill>
                  </a:tcPr>
                </a:tc>
                <a:extLst>
                  <a:ext uri="{0D108BD9-81ED-4DB2-BD59-A6C34878D82A}">
                    <a16:rowId xmlns:a16="http://schemas.microsoft.com/office/drawing/2014/main" val="571155450"/>
                  </a:ext>
                </a:extLst>
              </a:tr>
              <a:tr h="253599">
                <a:tc>
                  <a:txBody>
                    <a:bodyPr/>
                    <a:lstStyle/>
                    <a:p>
                      <a:r>
                        <a:rPr kumimoji="1" lang="ja-JP" altLang="en-US" sz="1100" dirty="0">
                          <a:solidFill>
                            <a:schemeClr val="tx1"/>
                          </a:solidFill>
                        </a:rPr>
                        <a:t>②利用者の転倒・転落防止</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a:solidFill>
                            <a:schemeClr val="tx1"/>
                          </a:solidFill>
                        </a:rPr>
                        <a:t>介護老人福祉施設</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solidFill>
                      <a:schemeClr val="accent6">
                        <a:lumMod val="20000"/>
                        <a:lumOff val="80000"/>
                      </a:schemeClr>
                    </a:solidFill>
                  </a:tcPr>
                </a:tc>
                <a:extLst>
                  <a:ext uri="{0D108BD9-81ED-4DB2-BD59-A6C34878D82A}">
                    <a16:rowId xmlns:a16="http://schemas.microsoft.com/office/drawing/2014/main" val="157439507"/>
                  </a:ext>
                </a:extLst>
              </a:tr>
              <a:tr h="271474">
                <a:tc>
                  <a:txBody>
                    <a:bodyPr/>
                    <a:lstStyle/>
                    <a:p>
                      <a:r>
                        <a:rPr kumimoji="1" lang="ja-JP" altLang="en-US" sz="1100" dirty="0">
                          <a:solidFill>
                            <a:schemeClr val="tx1"/>
                          </a:solidFill>
                        </a:rPr>
                        <a:t>③記録業務等の効率化</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a:solidFill>
                            <a:schemeClr val="tx1"/>
                          </a:solidFill>
                        </a:rPr>
                        <a:t>介護老人福祉施設</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solidFill>
                      <a:schemeClr val="accent6">
                        <a:lumMod val="20000"/>
                        <a:lumOff val="80000"/>
                      </a:schemeClr>
                    </a:solidFill>
                  </a:tcPr>
                </a:tc>
                <a:extLst>
                  <a:ext uri="{0D108BD9-81ED-4DB2-BD59-A6C34878D82A}">
                    <a16:rowId xmlns:a16="http://schemas.microsoft.com/office/drawing/2014/main" val="1278413265"/>
                  </a:ext>
                </a:extLst>
              </a:tr>
              <a:tr h="36178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④被介護者と介護職員（及び家族）との意思疎通</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通所サービス（通所介護等）</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46064031"/>
                  </a:ext>
                </a:extLst>
              </a:tr>
              <a:tr h="42375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地域密着型サービス（小規模多機能型居宅介護）</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822105"/>
                  </a:ext>
                </a:extLst>
              </a:tr>
              <a:tr h="253599">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⑤移乗支援時の職員の身体的負担を軽減する</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T w="12700" cap="flat" cmpd="sng" algn="ctr">
                      <a:solidFill>
                        <a:schemeClr val="bg1"/>
                      </a:solidFill>
                      <a:prstDash val="solid"/>
                      <a:round/>
                      <a:headEnd type="none" w="med" len="med"/>
                      <a:tailEnd type="none" w="med" len="med"/>
                    </a:lnT>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施設サービス（介護老人福祉施設）</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53994309"/>
                  </a:ext>
                </a:extLst>
              </a:tr>
              <a:tr h="41769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rgbClr val="00B050"/>
                        </a:solidFill>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通所サービス（</a:t>
                      </a:r>
                      <a:r>
                        <a:rPr kumimoji="1" lang="zh-TW" altLang="en-US" sz="1100" dirty="0">
                          <a:solidFill>
                            <a:schemeClr val="tx1"/>
                          </a:solidFill>
                        </a:rPr>
                        <a:t>地域密着型療養通所介護</a:t>
                      </a:r>
                      <a:r>
                        <a:rPr kumimoji="1" lang="ja-JP" altLang="en-US" sz="1100" dirty="0">
                          <a:solidFill>
                            <a:schemeClr val="tx1"/>
                          </a:solidFill>
                        </a:rPr>
                        <a:t>）</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43165109"/>
                  </a:ext>
                </a:extLst>
              </a:tr>
              <a:tr h="50391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rgbClr val="00B050"/>
                        </a:solidFill>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地域密着型サービス（小規模多機能型居宅介護等）</a:t>
                      </a:r>
                      <a:endParaRPr kumimoji="1" lang="en-US" altLang="ja-JP" sz="1100" dirty="0">
                        <a:solidFill>
                          <a:schemeClr val="tx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3883449905"/>
                  </a:ext>
                </a:extLst>
              </a:tr>
            </a:tbl>
          </a:graphicData>
        </a:graphic>
      </p:graphicFrame>
    </p:spTree>
    <p:extLst>
      <p:ext uri="{BB962C8B-B14F-4D97-AF65-F5344CB8AC3E}">
        <p14:creationId xmlns:p14="http://schemas.microsoft.com/office/powerpoint/2010/main" val="124951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8737F5-2FF9-AD14-DA9D-306A0DA8E76B}"/>
              </a:ext>
            </a:extLst>
          </p:cNvPr>
          <p:cNvSpPr>
            <a:spLocks noGrp="1"/>
          </p:cNvSpPr>
          <p:nvPr>
            <p:ph type="title"/>
          </p:nvPr>
        </p:nvSpPr>
        <p:spPr/>
        <p:txBody>
          <a:bodyPr/>
          <a:lstStyle/>
          <a:p>
            <a:r>
              <a:rPr kumimoji="1" lang="ja-JP" altLang="en-US" dirty="0"/>
              <a:t>３．</a:t>
            </a:r>
            <a:r>
              <a:rPr lang="ja-JP" altLang="en-US" dirty="0"/>
              <a:t>改良を行う介護</a:t>
            </a:r>
            <a:r>
              <a:rPr kumimoji="1" lang="ja-JP" altLang="en-US" dirty="0"/>
              <a:t>ロボット等の概要</a:t>
            </a:r>
          </a:p>
        </p:txBody>
      </p:sp>
      <p:graphicFrame>
        <p:nvGraphicFramePr>
          <p:cNvPr id="3" name="表 4">
            <a:extLst>
              <a:ext uri="{FF2B5EF4-FFF2-40B4-BE49-F238E27FC236}">
                <a16:creationId xmlns:a16="http://schemas.microsoft.com/office/drawing/2014/main" id="{441BCB39-BC3B-0966-E940-1113C3B18B66}"/>
              </a:ext>
            </a:extLst>
          </p:cNvPr>
          <p:cNvGraphicFramePr>
            <a:graphicFrameLocks noGrp="1"/>
          </p:cNvGraphicFramePr>
          <p:nvPr>
            <p:extLst/>
          </p:nvPr>
        </p:nvGraphicFramePr>
        <p:xfrm>
          <a:off x="425499" y="1169773"/>
          <a:ext cx="9071393" cy="5259205"/>
        </p:xfrm>
        <a:graphic>
          <a:graphicData uri="http://schemas.openxmlformats.org/drawingml/2006/table">
            <a:tbl>
              <a:tblPr firstCol="1">
                <a:tableStyleId>{21E4AEA4-8DFA-4A89-87EB-49C32662AFE0}</a:tableStyleId>
              </a:tblPr>
              <a:tblGrid>
                <a:gridCol w="774700">
                  <a:extLst>
                    <a:ext uri="{9D8B030D-6E8A-4147-A177-3AD203B41FA5}">
                      <a16:colId xmlns:a16="http://schemas.microsoft.com/office/drawing/2014/main" val="1714642985"/>
                    </a:ext>
                  </a:extLst>
                </a:gridCol>
                <a:gridCol w="1663700">
                  <a:extLst>
                    <a:ext uri="{9D8B030D-6E8A-4147-A177-3AD203B41FA5}">
                      <a16:colId xmlns:a16="http://schemas.microsoft.com/office/drawing/2014/main" val="1956868378"/>
                    </a:ext>
                  </a:extLst>
                </a:gridCol>
                <a:gridCol w="469900">
                  <a:extLst>
                    <a:ext uri="{9D8B030D-6E8A-4147-A177-3AD203B41FA5}">
                      <a16:colId xmlns:a16="http://schemas.microsoft.com/office/drawing/2014/main" val="2585763277"/>
                    </a:ext>
                  </a:extLst>
                </a:gridCol>
                <a:gridCol w="609600">
                  <a:extLst>
                    <a:ext uri="{9D8B030D-6E8A-4147-A177-3AD203B41FA5}">
                      <a16:colId xmlns:a16="http://schemas.microsoft.com/office/drawing/2014/main" val="2210843406"/>
                    </a:ext>
                  </a:extLst>
                </a:gridCol>
                <a:gridCol w="444501">
                  <a:extLst>
                    <a:ext uri="{9D8B030D-6E8A-4147-A177-3AD203B41FA5}">
                      <a16:colId xmlns:a16="http://schemas.microsoft.com/office/drawing/2014/main" val="1110977376"/>
                    </a:ext>
                  </a:extLst>
                </a:gridCol>
                <a:gridCol w="660701">
                  <a:extLst>
                    <a:ext uri="{9D8B030D-6E8A-4147-A177-3AD203B41FA5}">
                      <a16:colId xmlns:a16="http://schemas.microsoft.com/office/drawing/2014/main" val="1572150630"/>
                    </a:ext>
                  </a:extLst>
                </a:gridCol>
                <a:gridCol w="250854">
                  <a:extLst>
                    <a:ext uri="{9D8B030D-6E8A-4147-A177-3AD203B41FA5}">
                      <a16:colId xmlns:a16="http://schemas.microsoft.com/office/drawing/2014/main" val="147576707"/>
                    </a:ext>
                  </a:extLst>
                </a:gridCol>
                <a:gridCol w="404284">
                  <a:extLst>
                    <a:ext uri="{9D8B030D-6E8A-4147-A177-3AD203B41FA5}">
                      <a16:colId xmlns:a16="http://schemas.microsoft.com/office/drawing/2014/main" val="2293272651"/>
                    </a:ext>
                  </a:extLst>
                </a:gridCol>
                <a:gridCol w="585301">
                  <a:extLst>
                    <a:ext uri="{9D8B030D-6E8A-4147-A177-3AD203B41FA5}">
                      <a16:colId xmlns:a16="http://schemas.microsoft.com/office/drawing/2014/main" val="3337795832"/>
                    </a:ext>
                  </a:extLst>
                </a:gridCol>
                <a:gridCol w="478970">
                  <a:extLst>
                    <a:ext uri="{9D8B030D-6E8A-4147-A177-3AD203B41FA5}">
                      <a16:colId xmlns:a16="http://schemas.microsoft.com/office/drawing/2014/main" val="1840026406"/>
                    </a:ext>
                  </a:extLst>
                </a:gridCol>
                <a:gridCol w="563640">
                  <a:extLst>
                    <a:ext uri="{9D8B030D-6E8A-4147-A177-3AD203B41FA5}">
                      <a16:colId xmlns:a16="http://schemas.microsoft.com/office/drawing/2014/main" val="2953822918"/>
                    </a:ext>
                  </a:extLst>
                </a:gridCol>
                <a:gridCol w="223034">
                  <a:extLst>
                    <a:ext uri="{9D8B030D-6E8A-4147-A177-3AD203B41FA5}">
                      <a16:colId xmlns:a16="http://schemas.microsoft.com/office/drawing/2014/main" val="1382781389"/>
                    </a:ext>
                  </a:extLst>
                </a:gridCol>
                <a:gridCol w="427937">
                  <a:extLst>
                    <a:ext uri="{9D8B030D-6E8A-4147-A177-3AD203B41FA5}">
                      <a16:colId xmlns:a16="http://schemas.microsoft.com/office/drawing/2014/main" val="2822892704"/>
                    </a:ext>
                  </a:extLst>
                </a:gridCol>
                <a:gridCol w="781531">
                  <a:extLst>
                    <a:ext uri="{9D8B030D-6E8A-4147-A177-3AD203B41FA5}">
                      <a16:colId xmlns:a16="http://schemas.microsoft.com/office/drawing/2014/main" val="2913209639"/>
                    </a:ext>
                  </a:extLst>
                </a:gridCol>
                <a:gridCol w="145570">
                  <a:extLst>
                    <a:ext uri="{9D8B030D-6E8A-4147-A177-3AD203B41FA5}">
                      <a16:colId xmlns:a16="http://schemas.microsoft.com/office/drawing/2014/main" val="1217512917"/>
                    </a:ext>
                  </a:extLst>
                </a:gridCol>
                <a:gridCol w="587170">
                  <a:extLst>
                    <a:ext uri="{9D8B030D-6E8A-4147-A177-3AD203B41FA5}">
                      <a16:colId xmlns:a16="http://schemas.microsoft.com/office/drawing/2014/main" val="2810764349"/>
                    </a:ext>
                  </a:extLst>
                </a:gridCol>
              </a:tblGrid>
              <a:tr h="239511">
                <a:tc gridSpan="2">
                  <a:txBody>
                    <a:bodyPr/>
                    <a:lstStyle/>
                    <a:p>
                      <a:r>
                        <a:rPr kumimoji="1" lang="ja-JP" altLang="en-US" sz="1200" b="1" dirty="0">
                          <a:solidFill>
                            <a:schemeClr val="bg1"/>
                          </a:solidFill>
                        </a:rPr>
                        <a:t>製品名</a:t>
                      </a:r>
                    </a:p>
                  </a:txBody>
                  <a:tcPr anchor="ctr"/>
                </a:tc>
                <a:tc hMerge="1">
                  <a:txBody>
                    <a:bodyPr/>
                    <a:lstStyle/>
                    <a:p>
                      <a:endParaRPr kumimoji="1" lang="ja-JP" altLang="en-US"/>
                    </a:p>
                  </a:txBody>
                  <a:tcPr/>
                </a:tc>
                <a:tc gridSpan="14">
                  <a:txBody>
                    <a:bodyPr/>
                    <a:lstStyle/>
                    <a:p>
                      <a:endParaRPr kumimoji="1" lang="ja-JP" altLang="en-US" sz="1200" dirty="0"/>
                    </a:p>
                  </a:txBody>
                  <a:tcPr>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26333312"/>
                  </a:ext>
                </a:extLst>
              </a:tr>
              <a:tr h="1226824">
                <a:tc gridSpan="2">
                  <a:txBody>
                    <a:bodyPr/>
                    <a:lstStyle/>
                    <a:p>
                      <a:r>
                        <a:rPr kumimoji="1" lang="ja-JP" altLang="en-US" sz="1200" b="1" dirty="0">
                          <a:solidFill>
                            <a:schemeClr val="bg1"/>
                          </a:solidFill>
                        </a:rPr>
                        <a:t>製品の概要・特徴 （</a:t>
                      </a:r>
                      <a:r>
                        <a:rPr kumimoji="1" lang="en-US" altLang="ja-JP" sz="1200" b="1" dirty="0">
                          <a:solidFill>
                            <a:schemeClr val="bg1"/>
                          </a:solidFill>
                        </a:rPr>
                        <a:t>200</a:t>
                      </a:r>
                      <a:r>
                        <a:rPr kumimoji="1" lang="ja-JP" altLang="en-US" sz="1200" b="1" dirty="0">
                          <a:solidFill>
                            <a:schemeClr val="bg1"/>
                          </a:solidFill>
                        </a:rPr>
                        <a:t>字程度）</a:t>
                      </a:r>
                      <a:endParaRPr kumimoji="1" lang="en-US" altLang="ja-JP" sz="1200" b="1" dirty="0">
                        <a:solidFill>
                          <a:schemeClr val="bg1"/>
                        </a:solidFill>
                      </a:endParaRPr>
                    </a:p>
                  </a:txBody>
                  <a:tcPr anchor="ctr"/>
                </a:tc>
                <a:tc hMerge="1">
                  <a:txBody>
                    <a:bodyPr/>
                    <a:lstStyle/>
                    <a:p>
                      <a:endParaRPr kumimoji="1" lang="ja-JP" altLang="en-US"/>
                    </a:p>
                  </a:txBody>
                  <a:tcPr/>
                </a:tc>
                <a:tc gridSpan="14">
                  <a:txBody>
                    <a:bodyPr/>
                    <a:lstStyle/>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3735272"/>
                  </a:ext>
                </a:extLst>
              </a:tr>
              <a:tr h="290817">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仕様</a:t>
                      </a:r>
                    </a:p>
                  </a:txBody>
                  <a:tcPr anchor="ctr"/>
                </a:tc>
                <a:tc>
                  <a:txBody>
                    <a:bodyPr/>
                    <a:lstStyle/>
                    <a:p>
                      <a:r>
                        <a:rPr kumimoji="1" lang="ja-JP" altLang="en-US" sz="1200" b="1" kern="1200" dirty="0">
                          <a:solidFill>
                            <a:schemeClr val="bg1"/>
                          </a:solidFill>
                          <a:latin typeface="+mn-lt"/>
                          <a:ea typeface="+mn-ea"/>
                          <a:cs typeface="+mn-cs"/>
                        </a:rPr>
                        <a:t>本体サイズ</a:t>
                      </a:r>
                      <a:endParaRPr kumimoji="1" lang="ja-JP" altLang="en-US" b="1" dirty="0">
                        <a:solidFill>
                          <a:schemeClr val="bg1"/>
                        </a:solidFill>
                      </a:endParaRPr>
                    </a:p>
                  </a:txBody>
                  <a:tcPr anchor="ctr">
                    <a:solidFill>
                      <a:schemeClr val="accent2"/>
                    </a:solidFill>
                  </a:tcPr>
                </a:tc>
                <a:tc>
                  <a:txBody>
                    <a:bodyPr/>
                    <a:lstStyle/>
                    <a:p>
                      <a:pPr algn="r"/>
                      <a:r>
                        <a:rPr kumimoji="1" lang="ja-JP" altLang="en-US" sz="1200" dirty="0"/>
                        <a:t>幅</a:t>
                      </a:r>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solidFill>
                      <a:schemeClr val="accent1">
                        <a:lumMod val="60000"/>
                        <a:lumOff val="40000"/>
                      </a:schemeClr>
                    </a:solidFill>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長さ</a:t>
                      </a:r>
                    </a:p>
                  </a:txBody>
                  <a:tcPr/>
                </a:tc>
                <a:tc hMerge="1">
                  <a:txBody>
                    <a:bodyPr/>
                    <a:lstStyle/>
                    <a:p>
                      <a:pPr algn="r"/>
                      <a:endParaRPr kumimoji="1" lang="ja-JP" altLang="en-US" sz="1200" dirty="0"/>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高さ</a:t>
                      </a:r>
                    </a:p>
                  </a:txBody>
                  <a:tcPr/>
                </a:tc>
                <a:tc hMerge="1">
                  <a:txBody>
                    <a:bodyPr/>
                    <a:lstStyle/>
                    <a:p>
                      <a:endParaRPr kumimoji="1" lang="ja-JP" altLang="en-US"/>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solidFill>
                      <a:schemeClr val="accent1">
                        <a:lumMod val="60000"/>
                        <a:lumOff val="40000"/>
                      </a:schemeClr>
                    </a:solidFill>
                  </a:tcPr>
                </a:tc>
                <a:tc>
                  <a:txBody>
                    <a:bodyPr/>
                    <a:lstStyle/>
                    <a:p>
                      <a:r>
                        <a:rPr kumimoji="1" lang="en-US" altLang="ja-JP" sz="1200" dirty="0"/>
                        <a:t>(mm)</a:t>
                      </a:r>
                      <a:endParaRPr kumimoji="1" lang="ja-JP" altLang="en-US" sz="1200" dirty="0"/>
                    </a:p>
                  </a:txBody>
                  <a:tcPr/>
                </a:tc>
                <a:extLst>
                  <a:ext uri="{0D108BD9-81ED-4DB2-BD59-A6C34878D82A}">
                    <a16:rowId xmlns:a16="http://schemas.microsoft.com/office/drawing/2014/main" val="3265541365"/>
                  </a:ext>
                </a:extLst>
              </a:tr>
              <a:tr h="29081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a:txBody>
                    <a:bodyPr/>
                    <a:lstStyle/>
                    <a:p>
                      <a:r>
                        <a:rPr kumimoji="1" lang="ja-JP" altLang="en-US" sz="1200" b="1" kern="1200" dirty="0">
                          <a:solidFill>
                            <a:schemeClr val="bg1"/>
                          </a:solidFill>
                          <a:latin typeface="+mn-lt"/>
                          <a:ea typeface="+mn-ea"/>
                          <a:cs typeface="+mn-cs"/>
                        </a:rPr>
                        <a:t>重量</a:t>
                      </a:r>
                      <a:endParaRPr kumimoji="1" lang="ja-JP" altLang="en-US" sz="1200" b="1" dirty="0">
                        <a:solidFill>
                          <a:schemeClr val="bg1"/>
                        </a:solidFill>
                      </a:endParaRPr>
                    </a:p>
                  </a:txBody>
                  <a:tcPr anchor="ctr">
                    <a:solidFill>
                      <a:schemeClr val="accent2"/>
                    </a:solidFill>
                  </a:tcPr>
                </a:tc>
                <a:tc gridSpan="3">
                  <a:txBody>
                    <a:bodyPr/>
                    <a:lstStyle/>
                    <a:p>
                      <a:r>
                        <a:rPr kumimoji="1" lang="ja-JP" altLang="en-US" sz="1200" dirty="0"/>
                        <a:t>　　　　　　　　　</a:t>
                      </a:r>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a:t>（</a:t>
                      </a:r>
                      <a:r>
                        <a:rPr kumimoji="1" lang="en-US" altLang="ja-JP" sz="1200"/>
                        <a:t>kg</a:t>
                      </a:r>
                      <a:r>
                        <a:rPr kumimoji="1" lang="ja-JP" altLang="en-US" sz="1200"/>
                        <a:t>）　　</a:t>
                      </a:r>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376110"/>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kern="1200" dirty="0">
                          <a:solidFill>
                            <a:schemeClr val="bg1"/>
                          </a:solidFill>
                          <a:latin typeface="+mn-lt"/>
                          <a:ea typeface="+mn-ea"/>
                          <a:cs typeface="+mn-cs"/>
                        </a:rPr>
                        <a:t>平均速度</a:t>
                      </a:r>
                      <a:endParaRPr kumimoji="1" lang="ja-JP" altLang="en-US" sz="1200" b="1" dirty="0">
                        <a:solidFill>
                          <a:schemeClr val="bg1"/>
                        </a:solidFill>
                      </a:endParaRPr>
                    </a:p>
                  </a:txBody>
                  <a:tcPr anchor="ctr">
                    <a:solidFill>
                      <a:schemeClr val="accent2"/>
                    </a:solidFill>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dirty="0"/>
                        <a:t>（</a:t>
                      </a:r>
                      <a:r>
                        <a:rPr kumimoji="1" lang="en-US" altLang="ja-JP" sz="1200" dirty="0"/>
                        <a:t>Km/h</a:t>
                      </a:r>
                      <a:r>
                        <a:rPr kumimoji="1" lang="ja-JP" altLang="en-US" sz="1200" dirty="0"/>
                        <a:t>）　　</a:t>
                      </a:r>
                      <a:r>
                        <a:rPr kumimoji="1" lang="en-US" altLang="ja-JP" sz="1200" dirty="0"/>
                        <a:t>※</a:t>
                      </a:r>
                      <a:r>
                        <a:rPr kumimoji="1" lang="ja-JP" altLang="en-US" sz="1200" dirty="0"/>
                        <a:t>製品が走行する場合のみ記載</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17248998"/>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最少旋回半径</a:t>
                      </a:r>
                    </a:p>
                  </a:txBody>
                  <a:tcPr anchor="ctr">
                    <a:solidFill>
                      <a:schemeClr val="accent2"/>
                    </a:solidFill>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dirty="0"/>
                        <a:t>（</a:t>
                      </a:r>
                      <a:r>
                        <a:rPr kumimoji="1" lang="en-US" altLang="ja-JP" sz="1200" dirty="0"/>
                        <a:t>cm</a:t>
                      </a:r>
                      <a:r>
                        <a:rPr kumimoji="1" lang="ja-JP" altLang="en-US" sz="1200" dirty="0"/>
                        <a:t>）　　　 </a:t>
                      </a:r>
                      <a:r>
                        <a:rPr kumimoji="1" lang="en-US" altLang="ja-JP" sz="1200" dirty="0"/>
                        <a:t>※</a:t>
                      </a:r>
                      <a:r>
                        <a:rPr kumimoji="1" lang="ja-JP" altLang="en-US" sz="1200" dirty="0"/>
                        <a:t>製品が走行する場合のみ記載</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35696206"/>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最大積載量</a:t>
                      </a:r>
                    </a:p>
                  </a:txBody>
                  <a:tcPr anchor="ctr">
                    <a:solidFill>
                      <a:schemeClr val="accent2"/>
                    </a:solidFill>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dirty="0"/>
                        <a:t>（</a:t>
                      </a:r>
                      <a:r>
                        <a:rPr kumimoji="1" lang="en-US" altLang="ja-JP" sz="1200" dirty="0"/>
                        <a:t>kg</a:t>
                      </a:r>
                      <a:r>
                        <a:rPr kumimoji="1" lang="ja-JP" altLang="en-US" sz="1200" dirty="0"/>
                        <a:t>）　　　　</a:t>
                      </a:r>
                      <a:r>
                        <a:rPr kumimoji="1" lang="en-US" altLang="ja-JP" sz="1200" dirty="0"/>
                        <a:t>※</a:t>
                      </a:r>
                      <a:r>
                        <a:rPr kumimoji="1" lang="ja-JP" altLang="en-US" sz="1200" dirty="0"/>
                        <a:t>製品が貨物等を搭載する場合のみ記載</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51782015"/>
                  </a:ext>
                </a:extLst>
              </a:tr>
              <a:tr h="663166">
                <a:tc vMerge="1">
                  <a:txBody>
                    <a:bodyPr/>
                    <a:lstStyle/>
                    <a:p>
                      <a:endParaRPr kumimoji="1" lang="ja-JP" altLang="en-US" sz="1200" b="1" dirty="0">
                        <a:solidFill>
                          <a:schemeClr val="bg1"/>
                        </a:solidFill>
                      </a:endParaRPr>
                    </a:p>
                  </a:txBody>
                  <a:tcPr/>
                </a:tc>
                <a:tc rowSpan="2">
                  <a:txBody>
                    <a:bodyPr/>
                    <a:lstStyle/>
                    <a:p>
                      <a:r>
                        <a:rPr kumimoji="1" lang="ja-JP" altLang="en-US" sz="1200" b="1" dirty="0">
                          <a:solidFill>
                            <a:schemeClr val="bg1"/>
                          </a:solidFill>
                        </a:rPr>
                        <a:t>動力源・電源</a:t>
                      </a:r>
                      <a:endParaRPr kumimoji="1" lang="en-US" altLang="ja-JP" sz="1200" b="1" dirty="0">
                        <a:solidFill>
                          <a:schemeClr val="bg1"/>
                        </a:solidFill>
                      </a:endParaRPr>
                    </a:p>
                  </a:txBody>
                  <a:tcPr anchor="ctr">
                    <a:solidFill>
                      <a:schemeClr val="accent2"/>
                    </a:solidFill>
                  </a:tcPr>
                </a:tc>
                <a:tc gridSpan="14">
                  <a:txBody>
                    <a:bodyPr/>
                    <a:lstStyle/>
                    <a:p>
                      <a:endParaRPr kumimoji="1" lang="ja-JP" altLang="en-US" sz="1200" dirty="0"/>
                    </a:p>
                  </a:txBody>
                  <a:tcPr>
                    <a:solidFill>
                      <a:schemeClr val="accent1">
                        <a:lumMod val="60000"/>
                        <a:lumOff val="40000"/>
                      </a:schemeClr>
                    </a:solidFill>
                  </a:tcPr>
                </a:tc>
                <a:tc hMerge="1">
                  <a:txBody>
                    <a:bodyPr/>
                    <a:lstStyle/>
                    <a:p>
                      <a:r>
                        <a:rPr kumimoji="1" lang="ja-JP" altLang="en-US" sz="1200" dirty="0"/>
                        <a:t>コンセント（常時接続）</a:t>
                      </a:r>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r>
                        <a:rPr kumimoji="1" lang="ja-JP" altLang="en-US" sz="1200" dirty="0"/>
                        <a:t>充電</a:t>
                      </a:r>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r>
                        <a:rPr kumimoji="1" lang="ja-JP" altLang="en-US" sz="1200" dirty="0"/>
                        <a:t>その他</a:t>
                      </a:r>
                    </a:p>
                  </a:txBody>
                  <a:tcPr/>
                </a:tc>
                <a:tc hMerge="1">
                  <a:txBody>
                    <a:bodyPr/>
                    <a:lstStyle/>
                    <a:p>
                      <a:endParaRPr kumimoji="1" lang="ja-JP" altLang="en-US"/>
                    </a:p>
                  </a:txBody>
                  <a:tcPr/>
                </a:tc>
                <a:tc hMerge="1">
                  <a:txBody>
                    <a:bodyPr/>
                    <a:lstStyle/>
                    <a:p>
                      <a:endParaRPr kumimoji="1" lang="ja-JP" altLang="en-US" sz="1200" dirty="0"/>
                    </a:p>
                  </a:txBody>
                  <a:tcPr/>
                </a:tc>
                <a:extLst>
                  <a:ext uri="{0D108BD9-81ED-4DB2-BD59-A6C34878D82A}">
                    <a16:rowId xmlns:a16="http://schemas.microsoft.com/office/drawing/2014/main" val="2005676686"/>
                  </a:ext>
                </a:extLst>
              </a:tr>
              <a:tr h="290817">
                <a:tc vMerge="1">
                  <a:txBody>
                    <a:bodyPr/>
                    <a:lstStyle/>
                    <a:p>
                      <a:endParaRPr kumimoji="1" lang="ja-JP" altLang="en-US"/>
                    </a:p>
                  </a:txBody>
                  <a:tcPr/>
                </a:tc>
                <a:tc vMerge="1">
                  <a:txBody>
                    <a:bodyPr/>
                    <a:lstStyle/>
                    <a:p>
                      <a:endParaRPr kumimoji="1" lang="en-US" altLang="ja-JP" sz="1200" b="1" dirty="0">
                        <a:solidFill>
                          <a:schemeClr val="bg1"/>
                        </a:solidFill>
                      </a:endParaRPr>
                    </a:p>
                  </a:txBody>
                  <a:tcPr>
                    <a:solidFill>
                      <a:schemeClr val="accent2"/>
                    </a:solidFill>
                  </a:tcPr>
                </a:tc>
                <a:tc gridSpan="2">
                  <a:txBody>
                    <a:bodyPr/>
                    <a:lstStyle/>
                    <a:p>
                      <a:r>
                        <a:rPr kumimoji="1" lang="ja-JP" altLang="en-US" sz="1200" dirty="0"/>
                        <a:t>充電時間</a:t>
                      </a:r>
                    </a:p>
                  </a:txBody>
                  <a:tcPr>
                    <a:solidFill>
                      <a:srgbClr val="E8EBF1"/>
                    </a:solidFill>
                  </a:tcPr>
                </a:tc>
                <a:tc hMerge="1">
                  <a:txBody>
                    <a:bodyPr/>
                    <a:lstStyle/>
                    <a:p>
                      <a:endParaRPr kumimoji="1" lang="ja-JP" altLang="en-US"/>
                    </a:p>
                  </a:txBody>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gridSpan="2">
                  <a:txBody>
                    <a:bodyPr/>
                    <a:lstStyle/>
                    <a:p>
                      <a:r>
                        <a:rPr kumimoji="1" lang="en-US" altLang="ja-JP" sz="1200" dirty="0"/>
                        <a:t>(</a:t>
                      </a:r>
                      <a:r>
                        <a:rPr kumimoji="1" lang="ja-JP" altLang="en-US" sz="1200" dirty="0"/>
                        <a:t>時間</a:t>
                      </a:r>
                      <a:r>
                        <a:rPr kumimoji="1" lang="en-US" altLang="ja-JP" sz="1200" dirty="0"/>
                        <a:t>)</a:t>
                      </a:r>
                      <a:endParaRPr kumimoji="1" lang="ja-JP" altLang="en-US" sz="1200" dirty="0"/>
                    </a:p>
                  </a:txBody>
                  <a:tcPr>
                    <a:solidFill>
                      <a:srgbClr val="E8EBF1"/>
                    </a:solidFill>
                  </a:tcPr>
                </a:tc>
                <a:tc hMerge="1">
                  <a:txBody>
                    <a:bodyPr/>
                    <a:lstStyle/>
                    <a:p>
                      <a:r>
                        <a:rPr kumimoji="1" lang="ja-JP" altLang="en-US" sz="1200" dirty="0"/>
                        <a:t>時間</a:t>
                      </a:r>
                    </a:p>
                  </a:txBody>
                  <a:tcPr>
                    <a:solidFill>
                      <a:schemeClr val="accent1">
                        <a:lumMod val="60000"/>
                        <a:lumOff val="40000"/>
                      </a:schemeClr>
                    </a:solidFill>
                  </a:tcPr>
                </a:tc>
                <a:tc gridSpan="3">
                  <a:txBody>
                    <a:bodyPr/>
                    <a:lstStyle/>
                    <a:p>
                      <a:r>
                        <a:rPr kumimoji="1" lang="ja-JP" altLang="en-US" sz="1200" dirty="0"/>
                        <a:t>連続使用時間</a:t>
                      </a:r>
                    </a:p>
                  </a:txBody>
                  <a:tcPr>
                    <a:solidFill>
                      <a:srgbClr val="E8EBF1"/>
                    </a:solidFill>
                  </a:tcPr>
                </a:tc>
                <a:tc hMerge="1">
                  <a:txBody>
                    <a:bodyPr/>
                    <a:lstStyle/>
                    <a:p>
                      <a:endParaRPr kumimoji="1" lang="ja-JP" altLang="en-US"/>
                    </a:p>
                  </a:txBody>
                  <a:tcPr/>
                </a:tc>
                <a:tc hMerge="1">
                  <a:txBody>
                    <a:bodyPr/>
                    <a:lstStyle/>
                    <a:p>
                      <a:endParaRPr kumimoji="1" lang="ja-JP" altLang="en-US"/>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gridSpan="2">
                  <a:txBody>
                    <a:bodyPr/>
                    <a:lstStyle/>
                    <a:p>
                      <a:r>
                        <a:rPr kumimoji="1" lang="en-US" altLang="ja-JP" sz="1200" dirty="0"/>
                        <a:t>(</a:t>
                      </a:r>
                      <a:r>
                        <a:rPr kumimoji="1" lang="ja-JP" altLang="en-US" sz="1200" dirty="0"/>
                        <a:t>分</a:t>
                      </a:r>
                      <a:r>
                        <a:rPr kumimoji="1" lang="en-US" altLang="ja-JP" sz="1200" dirty="0"/>
                        <a:t>)</a:t>
                      </a:r>
                      <a:endParaRPr kumimoji="1" lang="ja-JP" altLang="en-US" sz="1200" dirty="0"/>
                    </a:p>
                  </a:txBody>
                  <a:tcPr>
                    <a:solidFill>
                      <a:srgbClr val="E8EBF1"/>
                    </a:solidFill>
                  </a:tcPr>
                </a:tc>
                <a:tc hMerge="1">
                  <a:txBody>
                    <a:bodyPr/>
                    <a:lstStyle/>
                    <a:p>
                      <a:r>
                        <a:rPr kumimoji="1" lang="en-US" altLang="ja-JP" sz="1200" dirty="0"/>
                        <a:t>(</a:t>
                      </a:r>
                      <a:r>
                        <a:rPr kumimoji="1" lang="ja-JP" altLang="en-US" sz="1200" dirty="0"/>
                        <a:t>分</a:t>
                      </a:r>
                      <a:r>
                        <a:rPr kumimoji="1" lang="en-US" altLang="ja-JP" sz="1200" dirty="0"/>
                        <a:t>)</a:t>
                      </a:r>
                      <a:endParaRPr kumimoji="1" lang="ja-JP" altLang="en-US" dirty="0"/>
                    </a:p>
                  </a:txBody>
                  <a:tcPr>
                    <a:solidFill>
                      <a:srgbClr val="E8EBF1"/>
                    </a:solidFill>
                  </a:tcPr>
                </a:tc>
                <a:extLst>
                  <a:ext uri="{0D108BD9-81ED-4DB2-BD59-A6C34878D82A}">
                    <a16:rowId xmlns:a16="http://schemas.microsoft.com/office/drawing/2014/main" val="4073096577"/>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コンセントプラグ形状</a:t>
                      </a:r>
                    </a:p>
                  </a:txBody>
                  <a:tcPr anchor="ctr">
                    <a:solidFill>
                      <a:schemeClr val="accent2"/>
                    </a:solidFill>
                  </a:tcPr>
                </a:tc>
                <a:tc gridSpan="14">
                  <a:txBody>
                    <a:bodyPr/>
                    <a:lstStyle/>
                    <a:p>
                      <a:pPr algn="l"/>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extLst>
                  <a:ext uri="{0D108BD9-81ED-4DB2-BD59-A6C34878D82A}">
                    <a16:rowId xmlns:a16="http://schemas.microsoft.com/office/drawing/2014/main" val="3608054110"/>
                  </a:ext>
                </a:extLst>
              </a:tr>
              <a:tr h="29081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介護保険の適用</a:t>
                      </a:r>
                    </a:p>
                  </a:txBody>
                  <a:tcPr anchor="ctr"/>
                </a:tc>
                <a:tc hMerge="1">
                  <a:txBody>
                    <a:bodyPr/>
                    <a:lstStyle/>
                    <a:p>
                      <a:endParaRPr kumimoji="1" lang="ja-JP" altLang="en-US" sz="1200" b="1" dirty="0">
                        <a:solidFill>
                          <a:schemeClr val="bg1"/>
                        </a:solidFill>
                      </a:endParaRPr>
                    </a:p>
                  </a:txBody>
                  <a:tcPr anchor="ctr">
                    <a:solidFill>
                      <a:schemeClr val="accent2"/>
                    </a:solidFill>
                  </a:tcPr>
                </a:tc>
                <a:tc>
                  <a:txBody>
                    <a:bodyPr/>
                    <a:lstStyle/>
                    <a:p>
                      <a:pPr algn="l"/>
                      <a:r>
                        <a:rPr kumimoji="1" lang="ja-JP" altLang="en-US" sz="1200" dirty="0"/>
                        <a:t>有</a:t>
                      </a:r>
                    </a:p>
                  </a:txBody>
                  <a:tcPr>
                    <a:solidFill>
                      <a:schemeClr val="accent1">
                        <a:lumMod val="60000"/>
                        <a:lumOff val="40000"/>
                      </a:schemeClr>
                    </a:solidFill>
                  </a:tcPr>
                </a:tc>
                <a:tc gridSpan="13">
                  <a:txBody>
                    <a:bodyPr/>
                    <a:lstStyle/>
                    <a:p>
                      <a:r>
                        <a:rPr kumimoji="1" lang="ja-JP" altLang="en-US" sz="1200" dirty="0"/>
                        <a:t>無：適用に向けた計画があれば記載</a:t>
                      </a:r>
                      <a:endParaRPr kumimoji="1" lang="en-US" altLang="ja-JP" sz="1200" dirty="0"/>
                    </a:p>
                    <a:p>
                      <a:r>
                        <a:rPr kumimoji="1" lang="ja-JP" altLang="en-US" sz="1200" dirty="0"/>
                        <a:t>　　（　　　　　　　　　　　　　　　　　　　　　　　　　　　　　　　　　　　　　　　　　　　　　　　　　）</a:t>
                      </a:r>
                      <a:endParaRPr kumimoji="1" lang="ja-JP" altLang="en-US" dirty="0"/>
                    </a:p>
                  </a:txBody>
                  <a:tcPr>
                    <a:solidFill>
                      <a:schemeClr val="accent1">
                        <a:lumMod val="60000"/>
                        <a:lumOff val="40000"/>
                      </a:schemeClr>
                    </a:solidFill>
                  </a:tcPr>
                </a:tc>
                <a:tc hMerge="1">
                  <a:txBody>
                    <a:bodyPr/>
                    <a:lstStyle/>
                    <a:p>
                      <a:r>
                        <a:rPr kumimoji="1" lang="ja-JP" altLang="en-US" sz="1200" dirty="0"/>
                        <a:t>無：適用に向けた計画があれば記載</a:t>
                      </a:r>
                      <a:endParaRPr kumimoji="1" lang="en-US" altLang="ja-JP" sz="1200" dirty="0"/>
                    </a:p>
                    <a:p>
                      <a:r>
                        <a:rPr kumimoji="1" lang="ja-JP" altLang="en-US" sz="1200" dirty="0"/>
                        <a:t>　　（　　　　　　　　　　　　　　　　　　　　　　　　　　　　　　　　　　　　　　　　　　　　　　　　　）</a:t>
                      </a:r>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13209835"/>
                  </a:ext>
                </a:extLst>
              </a:tr>
              <a:tr h="29081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t>神奈川県介護ロボット導入支援補助金の対象の有無</a:t>
                      </a:r>
                    </a:p>
                  </a:txBody>
                  <a:tcPr anchor="ctr"/>
                </a:tc>
                <a:tc hMerge="1">
                  <a:txBody>
                    <a:bodyPr/>
                    <a:lstStyle/>
                    <a:p>
                      <a:endParaRPr kumimoji="1" lang="ja-JP" altLang="en-US"/>
                    </a:p>
                  </a:txBody>
                  <a:tcPr/>
                </a:tc>
                <a:tc>
                  <a:txBody>
                    <a:bodyPr/>
                    <a:lstStyle/>
                    <a:p>
                      <a:pPr algn="l"/>
                      <a:r>
                        <a:rPr kumimoji="1" lang="ja-JP" altLang="en-US" sz="1200" dirty="0"/>
                        <a:t>有</a:t>
                      </a:r>
                    </a:p>
                  </a:txBody>
                  <a:tcPr>
                    <a:solidFill>
                      <a:schemeClr val="accent1">
                        <a:lumMod val="60000"/>
                        <a:lumOff val="40000"/>
                      </a:schemeClr>
                    </a:solidFill>
                  </a:tcPr>
                </a:tc>
                <a:tc gridSpan="13">
                  <a:txBody>
                    <a:bodyPr/>
                    <a:lstStyle/>
                    <a:p>
                      <a:r>
                        <a:rPr kumimoji="1" lang="ja-JP" altLang="en-US" sz="1200" dirty="0"/>
                        <a:t>無：適用に向けた計画があれば記載</a:t>
                      </a:r>
                      <a:endParaRPr kumimoji="1" lang="en-US" altLang="ja-JP" sz="1200" dirty="0"/>
                    </a:p>
                    <a:p>
                      <a:r>
                        <a:rPr kumimoji="1" lang="ja-JP" altLang="en-US" sz="1200" dirty="0"/>
                        <a:t>　　（　　　　　　　　　　　　　　　　　　　　　　　　　　　　　　　　　　　　　　　　　　　　　　　　　）</a:t>
                      </a:r>
                      <a:endParaRPr kumimoji="1" lang="ja-JP" altLang="en-US" dirty="0"/>
                    </a:p>
                  </a:txBody>
                  <a:tcPr>
                    <a:solidFill>
                      <a:schemeClr val="accent1">
                        <a:lumMod val="60000"/>
                        <a:lumOff val="40000"/>
                      </a:schemeClr>
                    </a:solidFill>
                  </a:tcPr>
                </a:tc>
                <a:tc hMerge="1">
                  <a:txBody>
                    <a:bodyPr/>
                    <a:lstStyle/>
                    <a:p>
                      <a:r>
                        <a:rPr kumimoji="1" lang="ja-JP" altLang="en-US" sz="1200" dirty="0"/>
                        <a:t>無：適用に向けた計画があれば記載</a:t>
                      </a:r>
                      <a:endParaRPr kumimoji="1" lang="en-US" altLang="ja-JP" sz="1200" dirty="0"/>
                    </a:p>
                    <a:p>
                      <a:r>
                        <a:rPr kumimoji="1" lang="ja-JP" altLang="en-US" sz="1200" dirty="0"/>
                        <a:t>　　（　　　　　　　　　　　　　　　　　　　　　　　　　　　　　　　　　　　　　　　　　　　　　　　　　）</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79123736"/>
                  </a:ext>
                </a:extLst>
              </a:tr>
            </a:tbl>
          </a:graphicData>
        </a:graphic>
      </p:graphicFrame>
      <p:sp>
        <p:nvSpPr>
          <p:cNvPr id="7" name="Rectangle 3">
            <a:extLst>
              <a:ext uri="{FF2B5EF4-FFF2-40B4-BE49-F238E27FC236}">
                <a16:creationId xmlns:a16="http://schemas.microsoft.com/office/drawing/2014/main" id="{D93FB026-E78D-6B7B-BB1B-A476677ECBA3}"/>
              </a:ext>
            </a:extLst>
          </p:cNvPr>
          <p:cNvSpPr txBox="1">
            <a:spLocks noChangeArrowheads="1"/>
          </p:cNvSpPr>
          <p:nvPr/>
        </p:nvSpPr>
        <p:spPr bwMode="auto">
          <a:xfrm>
            <a:off x="772658" y="6527378"/>
            <a:ext cx="8503559"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u="sng" kern="0" dirty="0">
                <a:solidFill>
                  <a:schemeClr val="tx1"/>
                </a:solidFill>
              </a:rPr>
              <a:t>ロボットの製品パンフレット、ユーザー向けの操作マニュアル（説明書）があれば、あわせてご提出ください。</a:t>
            </a:r>
            <a:endParaRPr lang="en-US" altLang="ja-JP" u="sng" kern="0" dirty="0">
              <a:solidFill>
                <a:schemeClr val="tx1"/>
              </a:solidFill>
            </a:endParaRPr>
          </a:p>
        </p:txBody>
      </p:sp>
    </p:spTree>
    <p:extLst>
      <p:ext uri="{BB962C8B-B14F-4D97-AF65-F5344CB8AC3E}">
        <p14:creationId xmlns:p14="http://schemas.microsoft.com/office/powerpoint/2010/main" val="1854819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8737F5-2FF9-AD14-DA9D-306A0DA8E76B}"/>
              </a:ext>
            </a:extLst>
          </p:cNvPr>
          <p:cNvSpPr>
            <a:spLocks noGrp="1"/>
          </p:cNvSpPr>
          <p:nvPr>
            <p:ph type="title"/>
          </p:nvPr>
        </p:nvSpPr>
        <p:spPr>
          <a:xfrm>
            <a:off x="406400" y="662087"/>
            <a:ext cx="9061450" cy="307777"/>
          </a:xfrm>
        </p:spPr>
        <p:txBody>
          <a:bodyPr/>
          <a:lstStyle/>
          <a:p>
            <a:r>
              <a:rPr kumimoji="1" lang="ja-JP" altLang="en-US" dirty="0"/>
              <a:t>３．改良を行う介護ロボット等の概要</a:t>
            </a:r>
          </a:p>
        </p:txBody>
      </p:sp>
      <p:sp>
        <p:nvSpPr>
          <p:cNvPr id="4" name="正方形/長方形 3">
            <a:extLst>
              <a:ext uri="{FF2B5EF4-FFF2-40B4-BE49-F238E27FC236}">
                <a16:creationId xmlns:a16="http://schemas.microsoft.com/office/drawing/2014/main" id="{239CB5A3-79DC-338B-8812-C0FA55881027}"/>
              </a:ext>
            </a:extLst>
          </p:cNvPr>
          <p:cNvSpPr/>
          <p:nvPr/>
        </p:nvSpPr>
        <p:spPr bwMode="auto">
          <a:xfrm>
            <a:off x="377372" y="1244600"/>
            <a:ext cx="774700" cy="4950756"/>
          </a:xfrm>
          <a:prstGeom prst="rect">
            <a:avLst/>
          </a:prstGeom>
          <a:solidFill>
            <a:schemeClr val="accent2"/>
          </a:solidFill>
          <a:ln w="12700" cap="flat" cmpd="sng" algn="ctr">
            <a:solidFill>
              <a:schemeClr val="bg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fontAlgn="auto">
              <a:lnSpc>
                <a:spcPct val="100000"/>
              </a:lnSpc>
              <a:spcBef>
                <a:spcPts val="0"/>
              </a:spcBef>
              <a:spcAft>
                <a:spcPts val="0"/>
              </a:spcAft>
              <a:buClrTx/>
            </a:pPr>
            <a:r>
              <a:rPr lang="ja-JP" altLang="en-US" sz="1200" b="1" dirty="0">
                <a:solidFill>
                  <a:schemeClr val="lt1"/>
                </a:solidFill>
                <a:latin typeface="+mn-lt"/>
                <a:ea typeface="+mn-ea"/>
              </a:rPr>
              <a:t>製品</a:t>
            </a:r>
            <a:endParaRPr lang="en-US" altLang="ja-JP" sz="1200" b="1" dirty="0">
              <a:solidFill>
                <a:schemeClr val="lt1"/>
              </a:solidFill>
              <a:latin typeface="+mn-lt"/>
              <a:ea typeface="+mn-ea"/>
            </a:endParaRPr>
          </a:p>
          <a:p>
            <a:pPr fontAlgn="auto">
              <a:lnSpc>
                <a:spcPct val="100000"/>
              </a:lnSpc>
              <a:spcBef>
                <a:spcPts val="0"/>
              </a:spcBef>
              <a:spcAft>
                <a:spcPts val="0"/>
              </a:spcAft>
              <a:buClrTx/>
            </a:pPr>
            <a:r>
              <a:rPr lang="ja-JP" altLang="en-US" sz="1200" b="1" dirty="0">
                <a:solidFill>
                  <a:schemeClr val="lt1"/>
                </a:solidFill>
                <a:latin typeface="+mn-lt"/>
                <a:ea typeface="+mn-ea"/>
              </a:rPr>
              <a:t>の画像</a:t>
            </a:r>
            <a:endParaRPr lang="en-US" altLang="ja-JP" sz="1200" b="1" dirty="0">
              <a:solidFill>
                <a:schemeClr val="lt1"/>
              </a:solidFill>
              <a:latin typeface="+mn-lt"/>
              <a:ea typeface="+mn-ea"/>
            </a:endParaRPr>
          </a:p>
        </p:txBody>
      </p:sp>
      <p:sp>
        <p:nvSpPr>
          <p:cNvPr id="5" name="正方形/長方形 4">
            <a:extLst>
              <a:ext uri="{FF2B5EF4-FFF2-40B4-BE49-F238E27FC236}">
                <a16:creationId xmlns:a16="http://schemas.microsoft.com/office/drawing/2014/main" id="{8D36C1FD-7F45-5649-BCB6-64BE7CF5B26C}"/>
              </a:ext>
            </a:extLst>
          </p:cNvPr>
          <p:cNvSpPr/>
          <p:nvPr/>
        </p:nvSpPr>
        <p:spPr bwMode="auto">
          <a:xfrm>
            <a:off x="1234803" y="1244600"/>
            <a:ext cx="3910512" cy="4951313"/>
          </a:xfrm>
          <a:prstGeom prst="rect">
            <a:avLst/>
          </a:prstGeom>
          <a:no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画像１ （こちらに添付してください）</a:t>
            </a:r>
          </a:p>
        </p:txBody>
      </p:sp>
      <p:sp>
        <p:nvSpPr>
          <p:cNvPr id="6" name="正方形/長方形 5">
            <a:extLst>
              <a:ext uri="{FF2B5EF4-FFF2-40B4-BE49-F238E27FC236}">
                <a16:creationId xmlns:a16="http://schemas.microsoft.com/office/drawing/2014/main" id="{28B8AAE1-00F6-1264-AC4E-830FBB4F821B}"/>
              </a:ext>
            </a:extLst>
          </p:cNvPr>
          <p:cNvSpPr/>
          <p:nvPr/>
        </p:nvSpPr>
        <p:spPr bwMode="auto">
          <a:xfrm>
            <a:off x="5299054" y="1244600"/>
            <a:ext cx="3910512" cy="4951313"/>
          </a:xfrm>
          <a:prstGeom prst="rect">
            <a:avLst/>
          </a:prstGeom>
          <a:no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画像２（こちらに添付してください）</a:t>
            </a:r>
          </a:p>
        </p:txBody>
      </p:sp>
    </p:spTree>
    <p:extLst>
      <p:ext uri="{BB962C8B-B14F-4D97-AF65-F5344CB8AC3E}">
        <p14:creationId xmlns:p14="http://schemas.microsoft.com/office/powerpoint/2010/main" val="214313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kumimoji="1" lang="ja-JP" altLang="en-US" dirty="0"/>
              <a:t>４．改良の内容</a:t>
            </a:r>
          </a:p>
        </p:txBody>
      </p:sp>
      <p:graphicFrame>
        <p:nvGraphicFramePr>
          <p:cNvPr id="6" name="表 3">
            <a:extLst>
              <a:ext uri="{FF2B5EF4-FFF2-40B4-BE49-F238E27FC236}">
                <a16:creationId xmlns:a16="http://schemas.microsoft.com/office/drawing/2014/main" id="{745DE4F2-C14C-BACF-6C63-2EC0A29B8D5F}"/>
              </a:ext>
            </a:extLst>
          </p:cNvPr>
          <p:cNvGraphicFramePr>
            <a:graphicFrameLocks noGrp="1"/>
          </p:cNvGraphicFramePr>
          <p:nvPr>
            <p:extLst>
              <p:ext uri="{D42A27DB-BD31-4B8C-83A1-F6EECF244321}">
                <p14:modId xmlns:p14="http://schemas.microsoft.com/office/powerpoint/2010/main" val="89277375"/>
              </p:ext>
            </p:extLst>
          </p:nvPr>
        </p:nvGraphicFramePr>
        <p:xfrm>
          <a:off x="287474" y="1376363"/>
          <a:ext cx="8826228" cy="3781236"/>
        </p:xfrm>
        <a:graphic>
          <a:graphicData uri="http://schemas.openxmlformats.org/drawingml/2006/table">
            <a:tbl>
              <a:tblPr firstRow="1" firstCol="1">
                <a:tableStyleId>{21E4AEA4-8DFA-4A89-87EB-49C32662AFE0}</a:tableStyleId>
              </a:tblPr>
              <a:tblGrid>
                <a:gridCol w="1014639">
                  <a:extLst>
                    <a:ext uri="{9D8B030D-6E8A-4147-A177-3AD203B41FA5}">
                      <a16:colId xmlns:a16="http://schemas.microsoft.com/office/drawing/2014/main" val="2285842022"/>
                    </a:ext>
                  </a:extLst>
                </a:gridCol>
                <a:gridCol w="4693366">
                  <a:extLst>
                    <a:ext uri="{9D8B030D-6E8A-4147-A177-3AD203B41FA5}">
                      <a16:colId xmlns:a16="http://schemas.microsoft.com/office/drawing/2014/main" val="332784520"/>
                    </a:ext>
                  </a:extLst>
                </a:gridCol>
                <a:gridCol w="3118223">
                  <a:extLst>
                    <a:ext uri="{9D8B030D-6E8A-4147-A177-3AD203B41FA5}">
                      <a16:colId xmlns:a16="http://schemas.microsoft.com/office/drawing/2014/main" val="3137415318"/>
                    </a:ext>
                  </a:extLst>
                </a:gridCol>
              </a:tblGrid>
              <a:tr h="409517">
                <a:tc>
                  <a:txBody>
                    <a:bodyPr/>
                    <a:lstStyle/>
                    <a:p>
                      <a:pPr algn="ctr"/>
                      <a:r>
                        <a:rPr kumimoji="1" lang="ja-JP" altLang="en-US" sz="1200" dirty="0"/>
                        <a:t>区分</a:t>
                      </a:r>
                    </a:p>
                  </a:txBody>
                  <a:tcPr anchor="ctr"/>
                </a:tc>
                <a:tc>
                  <a:txBody>
                    <a:bodyPr/>
                    <a:lstStyle/>
                    <a:p>
                      <a:pPr algn="ctr"/>
                      <a:r>
                        <a:rPr kumimoji="1" lang="ja-JP" altLang="en-US" sz="1200" dirty="0"/>
                        <a:t>課題の解決に向けた製品の改良内容</a:t>
                      </a:r>
                    </a:p>
                  </a:txBody>
                  <a:tcPr anchor="ctr"/>
                </a:tc>
                <a:tc>
                  <a:txBody>
                    <a:bodyPr/>
                    <a:lstStyle/>
                    <a:p>
                      <a:pPr algn="ctr"/>
                      <a:r>
                        <a:rPr kumimoji="1" lang="ja-JP" altLang="en-US" sz="1050" dirty="0"/>
                        <a:t>改良により、介護事業所に</a:t>
                      </a:r>
                      <a:endParaRPr kumimoji="1" lang="en-US" altLang="ja-JP" sz="1050" dirty="0"/>
                    </a:p>
                    <a:p>
                      <a:pPr algn="ctr"/>
                      <a:r>
                        <a:rPr kumimoji="1" lang="ja-JP" altLang="en-US" sz="1050" dirty="0"/>
                        <a:t>提供可能な価値</a:t>
                      </a:r>
                      <a:r>
                        <a:rPr kumimoji="1" lang="en-US" altLang="ja-JP" sz="1050" dirty="0"/>
                        <a:t>/</a:t>
                      </a:r>
                      <a:r>
                        <a:rPr kumimoji="1" lang="ja-JP" altLang="en-US" sz="1050" dirty="0"/>
                        <a:t>成果</a:t>
                      </a:r>
                    </a:p>
                  </a:txBody>
                  <a:tcPr anchor="ctr"/>
                </a:tc>
                <a:extLst>
                  <a:ext uri="{0D108BD9-81ED-4DB2-BD59-A6C34878D82A}">
                    <a16:rowId xmlns:a16="http://schemas.microsoft.com/office/drawing/2014/main" val="877677658"/>
                  </a:ext>
                </a:extLst>
              </a:tr>
              <a:tr h="1684878">
                <a:tc>
                  <a:txBody>
                    <a:bodyPr/>
                    <a:lstStyle/>
                    <a:p>
                      <a:pPr marL="0" indent="0">
                        <a:buFont typeface="Arial" panose="020B0604020202020204" pitchFamily="34" charset="0"/>
                        <a:buNone/>
                      </a:pPr>
                      <a:r>
                        <a:rPr kumimoji="1" lang="ja-JP" altLang="en-US" sz="1200" b="1" dirty="0">
                          <a:solidFill>
                            <a:schemeClr val="bg1"/>
                          </a:solidFill>
                        </a:rPr>
                        <a:t>ソフトウェア</a:t>
                      </a:r>
                    </a:p>
                  </a:txBody>
                  <a:tcPr anchor="ctr"/>
                </a:tc>
                <a:tc>
                  <a:txBody>
                    <a:bodyPr/>
                    <a:lstStyle/>
                    <a:p>
                      <a:pPr marL="171450" indent="-171450">
                        <a:buFont typeface="Arial" panose="020B0604020202020204" pitchFamily="34" charset="0"/>
                        <a:buChar char="•"/>
                      </a:pPr>
                      <a:r>
                        <a:rPr kumimoji="1" lang="en-US" altLang="ja-JP" sz="1200" dirty="0"/>
                        <a:t>XXXX</a:t>
                      </a:r>
                      <a:endParaRPr kumimoji="1" lang="ja-JP" altLang="en-US" sz="12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txBody>
                  <a:tcPr/>
                </a:tc>
                <a:extLst>
                  <a:ext uri="{0D108BD9-81ED-4DB2-BD59-A6C34878D82A}">
                    <a16:rowId xmlns:a16="http://schemas.microsoft.com/office/drawing/2014/main" val="1973595531"/>
                  </a:ext>
                </a:extLst>
              </a:tr>
              <a:tr h="1684878">
                <a:tc>
                  <a:txBody>
                    <a:bodyPr/>
                    <a:lstStyle/>
                    <a:p>
                      <a:pPr marL="0" indent="0">
                        <a:buFont typeface="Arial" panose="020B0604020202020204" pitchFamily="34" charset="0"/>
                        <a:buNone/>
                      </a:pPr>
                      <a:r>
                        <a:rPr kumimoji="1" lang="ja-JP" altLang="en-US" sz="1200" b="1" dirty="0">
                          <a:solidFill>
                            <a:schemeClr val="bg1"/>
                          </a:solidFill>
                        </a:rPr>
                        <a:t>ハードウェア</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txBody>
                  <a:tcPr/>
                </a:tc>
                <a:extLst>
                  <a:ext uri="{0D108BD9-81ED-4DB2-BD59-A6C34878D82A}">
                    <a16:rowId xmlns:a16="http://schemas.microsoft.com/office/drawing/2014/main" val="2852780981"/>
                  </a:ext>
                </a:extLst>
              </a:tr>
            </a:tbl>
          </a:graphicData>
        </a:graphic>
      </p:graphicFrame>
      <p:sp>
        <p:nvSpPr>
          <p:cNvPr id="9" name="Rectangle 3">
            <a:extLst>
              <a:ext uri="{FF2B5EF4-FFF2-40B4-BE49-F238E27FC236}">
                <a16:creationId xmlns:a16="http://schemas.microsoft.com/office/drawing/2014/main" id="{030C009B-CE3F-90D2-E431-0A02EE1A2B99}"/>
              </a:ext>
            </a:extLst>
          </p:cNvPr>
          <p:cNvSpPr txBox="1">
            <a:spLocks noChangeArrowheads="1"/>
          </p:cNvSpPr>
          <p:nvPr/>
        </p:nvSpPr>
        <p:spPr bwMode="auto">
          <a:xfrm>
            <a:off x="399594" y="5365226"/>
            <a:ext cx="8714108"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ソフトウェアのみの改良、ハードウェアのみの改良でも差支えありません。</a:t>
            </a:r>
            <a:endParaRPr lang="en-US" altLang="ja-JP" kern="0" dirty="0">
              <a:solidFill>
                <a:schemeClr val="tx1"/>
              </a:solidFill>
            </a:endParaRPr>
          </a:p>
        </p:txBody>
      </p:sp>
    </p:spTree>
    <p:extLst>
      <p:ext uri="{BB962C8B-B14F-4D97-AF65-F5344CB8AC3E}">
        <p14:creationId xmlns:p14="http://schemas.microsoft.com/office/powerpoint/2010/main" val="253127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ja-JP" altLang="en-US" dirty="0"/>
              <a:t>５</a:t>
            </a:r>
            <a:r>
              <a:rPr kumimoji="1" lang="ja-JP" altLang="en-US" dirty="0"/>
              <a:t>．本事業における実施体制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None/>
            </a:pPr>
            <a:r>
              <a:rPr lang="ja-JP" altLang="en-US" sz="1200" b="1" kern="0" dirty="0">
                <a:solidFill>
                  <a:schemeClr val="tx1"/>
                </a:solidFill>
              </a:rPr>
              <a:t>貴団体における本事業の実施体制（担当者名／役職など）、各メンバーの役割分担、神奈川県内に事務所又は事業所を有する特定の中小企業との連携について記載してください。事業化後の可能性も含む。</a:t>
            </a:r>
            <a:endParaRPr lang="en-US" altLang="ja-JP" sz="1200" b="1"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345973"/>
            <a:ext cx="2426912" cy="100560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　課長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＜役割＞本プロジェクトの企画・</a:t>
            </a:r>
            <a:br>
              <a:rPr lang="en-US" altLang="ja-JP" sz="1200" dirty="0">
                <a:solidFill>
                  <a:srgbClr val="FF0000"/>
                </a:solidFill>
                <a:latin typeface="Arial" panose="020B0604020202020204" pitchFamily="34" charset="0"/>
                <a:ea typeface="ＭＳ Ｐゴシック" panose="020B0600070205080204" pitchFamily="50" charset="-128"/>
              </a:rPr>
            </a:br>
            <a:r>
              <a:rPr lang="ja-JP" altLang="en-US" sz="1200" dirty="0">
                <a:solidFill>
                  <a:srgbClr val="FF0000"/>
                </a:solidFill>
                <a:latin typeface="Arial" panose="020B0604020202020204" pitchFamily="34" charset="0"/>
                <a:ea typeface="ＭＳ Ｐゴシック" panose="020B0600070205080204" pitchFamily="50" charset="-128"/>
              </a:rPr>
              <a:t>実施等の全体統括</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3508714"/>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部門副担当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＜役割＞改良を担当</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34573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部門担当長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＜役割＞改良の企画を担当</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4721383"/>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営業担当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＜役割＞施設向けの各種サポートを担当</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flipV="1">
            <a:off x="2833312" y="2848657"/>
            <a:ext cx="875087" cy="11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2" name="直線コネクタ 21">
            <a:extLst>
              <a:ext uri="{FF2B5EF4-FFF2-40B4-BE49-F238E27FC236}">
                <a16:creationId xmlns:a16="http://schemas.microsoft.com/office/drawing/2014/main" id="{5085E3A7-10FC-4610-8845-19A21F56DB86}"/>
              </a:ext>
            </a:extLst>
          </p:cNvPr>
          <p:cNvCxnSpPr>
            <a:cxnSpLocks/>
          </p:cNvCxnSpPr>
          <p:nvPr/>
        </p:nvCxnSpPr>
        <p:spPr bwMode="auto">
          <a:xfrm>
            <a:off x="3087312" y="2848775"/>
            <a:ext cx="0" cy="237552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5" name="直線コネクタ 24">
            <a:extLst>
              <a:ext uri="{FF2B5EF4-FFF2-40B4-BE49-F238E27FC236}">
                <a16:creationId xmlns:a16="http://schemas.microsoft.com/office/drawing/2014/main" id="{8541436E-D28B-4408-A097-F4CDAC48FB66}"/>
              </a:ext>
            </a:extLst>
          </p:cNvPr>
          <p:cNvCxnSpPr>
            <a:cxnSpLocks/>
          </p:cNvCxnSpPr>
          <p:nvPr/>
        </p:nvCxnSpPr>
        <p:spPr bwMode="auto">
          <a:xfrm>
            <a:off x="3087312" y="4019926"/>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7" name="直線コネクタ 26">
            <a:extLst>
              <a:ext uri="{FF2B5EF4-FFF2-40B4-BE49-F238E27FC236}">
                <a16:creationId xmlns:a16="http://schemas.microsoft.com/office/drawing/2014/main" id="{B67C3B83-64B7-4D23-A5B7-F04F79E7C28F}"/>
              </a:ext>
            </a:extLst>
          </p:cNvPr>
          <p:cNvCxnSpPr>
            <a:cxnSpLocks/>
          </p:cNvCxnSpPr>
          <p:nvPr/>
        </p:nvCxnSpPr>
        <p:spPr bwMode="auto">
          <a:xfrm>
            <a:off x="3087312" y="5232489"/>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452785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６</a:t>
            </a:r>
            <a:r>
              <a:rPr lang="ja-JP" altLang="en-US" dirty="0"/>
              <a:t>．連携する</a:t>
            </a:r>
            <a:r>
              <a:rPr lang="ja-JP" altLang="en-US" dirty="0">
                <a:latin typeface="Arial" panose="020B0604020202020204" pitchFamily="34" charset="0"/>
                <a:ea typeface="ＭＳ Ｐゴシック" panose="020B0600070205080204" pitchFamily="50" charset="-128"/>
              </a:rPr>
              <a:t>神奈川県内の中小企業のロボット関連産業への参入状況</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71974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latin typeface="Arial" panose="020B0604020202020204" pitchFamily="34" charset="0"/>
                <a:ea typeface="ＭＳ Ｐゴシック" panose="020B0600070205080204" pitchFamily="50" charset="-128"/>
              </a:rPr>
              <a:t>前頁に記載いただいた事業活動を展開するための実施体制（外部協力先を含む）のうち、</a:t>
            </a:r>
            <a:r>
              <a:rPr lang="ja-JP" altLang="en-US" sz="1200" u="sng" kern="0" dirty="0">
                <a:solidFill>
                  <a:schemeClr val="tx1"/>
                </a:solidFill>
                <a:latin typeface="Arial" panose="020B0604020202020204" pitchFamily="34" charset="0"/>
                <a:ea typeface="ＭＳ Ｐゴシック" panose="020B0600070205080204" pitchFamily="50" charset="-128"/>
              </a:rPr>
              <a:t>神奈川県内の中小企業が</a:t>
            </a:r>
            <a:r>
              <a:rPr lang="ja-JP" altLang="en-US" sz="1200" kern="0" dirty="0">
                <a:solidFill>
                  <a:schemeClr val="tx1"/>
                </a:solidFill>
                <a:latin typeface="Arial" panose="020B0604020202020204" pitchFamily="34" charset="0"/>
                <a:ea typeface="ＭＳ Ｐゴシック" panose="020B0600070205080204" pitchFamily="50" charset="-128"/>
              </a:rPr>
              <a:t>、本事業を通じて</a:t>
            </a:r>
            <a:br>
              <a:rPr lang="en-US" altLang="ja-JP" sz="1200" kern="0" dirty="0">
                <a:solidFill>
                  <a:schemeClr val="tx1"/>
                </a:solidFill>
                <a:latin typeface="Arial" panose="020B0604020202020204" pitchFamily="34" charset="0"/>
                <a:ea typeface="ＭＳ Ｐゴシック" panose="020B0600070205080204" pitchFamily="50" charset="-128"/>
              </a:rPr>
            </a:br>
            <a:r>
              <a:rPr lang="ja-JP" altLang="en-US" sz="1200" kern="0" dirty="0">
                <a:solidFill>
                  <a:schemeClr val="tx1"/>
                </a:solidFill>
                <a:latin typeface="Arial" panose="020B0604020202020204" pitchFamily="34" charset="0"/>
                <a:ea typeface="ＭＳ Ｐゴシック" panose="020B0600070205080204" pitchFamily="50" charset="-128"/>
              </a:rPr>
              <a:t>初めてロボット関連産業に参入するものか、各社への確認結果を記載してください。</a:t>
            </a:r>
            <a:endParaRPr lang="en-US" altLang="ja-JP" sz="1200" kern="0" dirty="0">
              <a:solidFill>
                <a:schemeClr val="tx1"/>
              </a:solidFill>
              <a:latin typeface="Arial" panose="020B0604020202020204" pitchFamily="34" charset="0"/>
              <a:ea typeface="ＭＳ Ｐゴシック" panose="020B0600070205080204" pitchFamily="50" charset="-128"/>
            </a:endParaRPr>
          </a:p>
          <a:p>
            <a:pPr marL="0" indent="0" eaLnBrk="1" hangingPunct="1">
              <a:spcBef>
                <a:spcPts val="600"/>
              </a:spcBef>
              <a:buClr>
                <a:srgbClr val="5A5A5A"/>
              </a:buClr>
              <a:buSzPct val="100000"/>
              <a:buFont typeface="Wingdings" pitchFamily="2" charset="2"/>
              <a:buNone/>
            </a:pPr>
            <a:r>
              <a:rPr lang="en-US" altLang="ja-JP" sz="1200" kern="0" dirty="0">
                <a:solidFill>
                  <a:schemeClr val="tx1"/>
                </a:solidFill>
                <a:latin typeface="Arial" panose="020B0604020202020204" pitchFamily="34" charset="0"/>
                <a:ea typeface="ＭＳ Ｐゴシック" panose="020B0600070205080204" pitchFamily="50" charset="-128"/>
              </a:rPr>
              <a:t>※</a:t>
            </a:r>
            <a:r>
              <a:rPr lang="ja-JP" altLang="en-US" sz="1200" kern="0" dirty="0">
                <a:solidFill>
                  <a:schemeClr val="tx1"/>
                </a:solidFill>
                <a:latin typeface="Arial" panose="020B0604020202020204" pitchFamily="34" charset="0"/>
                <a:ea typeface="ＭＳ Ｐゴシック" panose="020B0600070205080204" pitchFamily="50" charset="-128"/>
              </a:rPr>
              <a:t>下表では、神奈川県内に事務所又は事業所を有する中小企業のみで構いません。</a:t>
            </a:r>
            <a:endParaRPr lang="en-US" altLang="ja-JP" sz="1200" kern="0" dirty="0">
              <a:solidFill>
                <a:schemeClr val="tx1"/>
              </a:solidFill>
              <a:latin typeface="Arial" panose="020B0604020202020204" pitchFamily="34" charset="0"/>
              <a:ea typeface="ＭＳ Ｐゴシック" panose="020B0600070205080204" pitchFamily="50" charset="-128"/>
            </a:endParaRPr>
          </a:p>
        </p:txBody>
      </p:sp>
      <p:graphicFrame>
        <p:nvGraphicFramePr>
          <p:cNvPr id="3" name="表 5">
            <a:extLst>
              <a:ext uri="{FF2B5EF4-FFF2-40B4-BE49-F238E27FC236}">
                <a16:creationId xmlns:a16="http://schemas.microsoft.com/office/drawing/2014/main" id="{47E032E3-0491-8760-17D9-1E039BA6750D}"/>
              </a:ext>
            </a:extLst>
          </p:cNvPr>
          <p:cNvGraphicFramePr>
            <a:graphicFrameLocks noGrp="1"/>
          </p:cNvGraphicFramePr>
          <p:nvPr>
            <p:extLst/>
          </p:nvPr>
        </p:nvGraphicFramePr>
        <p:xfrm>
          <a:off x="419100" y="2338820"/>
          <a:ext cx="9048750" cy="1377773"/>
        </p:xfrm>
        <a:graphic>
          <a:graphicData uri="http://schemas.openxmlformats.org/drawingml/2006/table">
            <a:tbl>
              <a:tblPr firstRow="1">
                <a:tableStyleId>{93296810-A885-4BE3-A3E7-6D5BEEA58F35}</a:tableStyleId>
              </a:tblPr>
              <a:tblGrid>
                <a:gridCol w="2038965">
                  <a:extLst>
                    <a:ext uri="{9D8B030D-6E8A-4147-A177-3AD203B41FA5}">
                      <a16:colId xmlns:a16="http://schemas.microsoft.com/office/drawing/2014/main" val="1148928085"/>
                    </a:ext>
                  </a:extLst>
                </a:gridCol>
                <a:gridCol w="7009785">
                  <a:extLst>
                    <a:ext uri="{9D8B030D-6E8A-4147-A177-3AD203B41FA5}">
                      <a16:colId xmlns:a16="http://schemas.microsoft.com/office/drawing/2014/main" val="2281219890"/>
                    </a:ext>
                  </a:extLst>
                </a:gridCol>
              </a:tblGrid>
              <a:tr h="3208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連携予定の企業名</a:t>
                      </a:r>
                    </a:p>
                  </a:txBody>
                  <a:tcPr/>
                </a:tc>
                <a:tc>
                  <a:txBody>
                    <a:bodyPr/>
                    <a:lstStyle/>
                    <a:p>
                      <a:pPr algn="ctr"/>
                      <a:r>
                        <a:rPr kumimoji="1" lang="ja-JP" altLang="en-US" sz="1100" dirty="0">
                          <a:solidFill>
                            <a:schemeClr val="bg1"/>
                          </a:solidFill>
                        </a:rPr>
                        <a:t>ロボット関連産業への参入状況</a:t>
                      </a:r>
                    </a:p>
                  </a:txBody>
                  <a:tcPr/>
                </a:tc>
                <a:extLst>
                  <a:ext uri="{0D108BD9-81ED-4DB2-BD59-A6C34878D82A}">
                    <a16:rowId xmlns:a16="http://schemas.microsoft.com/office/drawing/2014/main" val="2915655874"/>
                  </a:ext>
                </a:extLst>
              </a:tr>
              <a:tr h="5284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0000"/>
                          </a:solidFill>
                        </a:rPr>
                        <a:t>XX</a:t>
                      </a:r>
                      <a:r>
                        <a:rPr kumimoji="1" lang="ja-JP" altLang="en-US" sz="1100" dirty="0">
                          <a:solidFill>
                            <a:srgbClr val="FF0000"/>
                          </a:solidFill>
                        </a:rPr>
                        <a:t>株式会社</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0000"/>
                          </a:solidFill>
                        </a:rPr>
                        <a:t>XX</a:t>
                      </a:r>
                      <a:r>
                        <a:rPr kumimoji="1" lang="ja-JP" altLang="en-US" sz="1100" dirty="0">
                          <a:solidFill>
                            <a:srgbClr val="FF0000"/>
                          </a:solidFill>
                        </a:rPr>
                        <a:t>の加工業務を委託予定の神奈川県内に事業所を構える</a:t>
                      </a:r>
                      <a:r>
                        <a:rPr kumimoji="1" lang="en-US" altLang="ja-JP" sz="1100" dirty="0">
                          <a:solidFill>
                            <a:srgbClr val="FF0000"/>
                          </a:solidFill>
                        </a:rPr>
                        <a:t>XX</a:t>
                      </a:r>
                      <a:r>
                        <a:rPr kumimoji="1" lang="ja-JP" altLang="en-US" sz="1100" dirty="0">
                          <a:solidFill>
                            <a:srgbClr val="FF0000"/>
                          </a:solidFill>
                        </a:rPr>
                        <a:t>社は、本事業で弊社からロボットの</a:t>
                      </a:r>
                      <a:r>
                        <a:rPr kumimoji="1" lang="en-US" altLang="ja-JP" sz="1100" dirty="0">
                          <a:solidFill>
                            <a:srgbClr val="FF0000"/>
                          </a:solidFill>
                        </a:rPr>
                        <a:t>XX</a:t>
                      </a:r>
                      <a:r>
                        <a:rPr kumimoji="1" lang="ja-JP" altLang="en-US" sz="1100" dirty="0">
                          <a:solidFill>
                            <a:srgbClr val="FF0000"/>
                          </a:solidFill>
                        </a:rPr>
                        <a:t>部分の部品加工を委託することにより、初めてロボット関連産業に参入することになる（</a:t>
                      </a:r>
                      <a:r>
                        <a:rPr kumimoji="1" lang="en-US" altLang="ja-JP" sz="1100" dirty="0">
                          <a:solidFill>
                            <a:srgbClr val="FF0000"/>
                          </a:solidFill>
                        </a:rPr>
                        <a:t>XX</a:t>
                      </a:r>
                      <a:r>
                        <a:rPr kumimoji="1" lang="ja-JP" altLang="en-US" sz="1100" dirty="0">
                          <a:solidFill>
                            <a:srgbClr val="FF0000"/>
                          </a:solidFill>
                        </a:rPr>
                        <a:t>社</a:t>
                      </a:r>
                      <a:r>
                        <a:rPr kumimoji="1" lang="en-US" altLang="ja-JP" sz="1100" dirty="0">
                          <a:solidFill>
                            <a:srgbClr val="FF0000"/>
                          </a:solidFill>
                        </a:rPr>
                        <a:t>XX</a:t>
                      </a:r>
                      <a:r>
                        <a:rPr kumimoji="1" lang="ja-JP" altLang="en-US" sz="1100" dirty="0">
                          <a:solidFill>
                            <a:srgbClr val="FF0000"/>
                          </a:solidFill>
                        </a:rPr>
                        <a:t>課長に確認済）。</a:t>
                      </a:r>
                    </a:p>
                  </a:txBody>
                  <a:tcPr/>
                </a:tc>
                <a:extLst>
                  <a:ext uri="{0D108BD9-81ED-4DB2-BD59-A6C34878D82A}">
                    <a16:rowId xmlns:a16="http://schemas.microsoft.com/office/drawing/2014/main" val="1133772564"/>
                  </a:ext>
                </a:extLst>
              </a:tr>
              <a:tr h="5284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0000"/>
                          </a:solidFill>
                        </a:rPr>
                        <a:t>XX</a:t>
                      </a:r>
                      <a:r>
                        <a:rPr kumimoji="1" lang="ja-JP" altLang="en-US" sz="1100" dirty="0">
                          <a:solidFill>
                            <a:srgbClr val="FF0000"/>
                          </a:solidFill>
                        </a:rPr>
                        <a:t>株式会社</a:t>
                      </a:r>
                    </a:p>
                    <a:p>
                      <a:endParaRPr kumimoji="1" lang="ja-JP" altLang="en-US" sz="1100" dirty="0">
                        <a:solidFill>
                          <a:srgbClr val="FF0000"/>
                        </a:solidFill>
                      </a:endParaRPr>
                    </a:p>
                  </a:txBody>
                  <a:tcPr/>
                </a:tc>
                <a:tc>
                  <a:txBody>
                    <a:bodyPr/>
                    <a:lstStyle/>
                    <a:p>
                      <a:r>
                        <a:rPr kumimoji="1" lang="en-US" altLang="ja-JP" sz="1100" dirty="0">
                          <a:solidFill>
                            <a:srgbClr val="FF0000"/>
                          </a:solidFill>
                        </a:rPr>
                        <a:t>XX</a:t>
                      </a:r>
                      <a:r>
                        <a:rPr kumimoji="1" lang="ja-JP" altLang="en-US" sz="1100" dirty="0">
                          <a:solidFill>
                            <a:srgbClr val="FF0000"/>
                          </a:solidFill>
                        </a:rPr>
                        <a:t>社はこれまでも弊社からロボットの</a:t>
                      </a:r>
                      <a:r>
                        <a:rPr kumimoji="1" lang="en-US" altLang="ja-JP" sz="1100" dirty="0">
                          <a:solidFill>
                            <a:srgbClr val="FF0000"/>
                          </a:solidFill>
                        </a:rPr>
                        <a:t>XX</a:t>
                      </a:r>
                      <a:r>
                        <a:rPr kumimoji="1" lang="ja-JP" altLang="en-US" sz="1100" dirty="0">
                          <a:solidFill>
                            <a:srgbClr val="FF0000"/>
                          </a:solidFill>
                        </a:rPr>
                        <a:t>部分の開発を委託しており、長年、ロボット関連産業で事業活動を行っている。豊富な開発実績を有する</a:t>
                      </a:r>
                      <a:r>
                        <a:rPr kumimoji="1" lang="en-US" altLang="ja-JP" sz="1100" dirty="0">
                          <a:solidFill>
                            <a:srgbClr val="FF0000"/>
                          </a:solidFill>
                        </a:rPr>
                        <a:t>XX</a:t>
                      </a:r>
                      <a:r>
                        <a:rPr kumimoji="1" lang="ja-JP" altLang="en-US" sz="1100" dirty="0">
                          <a:solidFill>
                            <a:srgbClr val="FF0000"/>
                          </a:solidFill>
                        </a:rPr>
                        <a:t>社と連携することで、本プロジェクトの開発業務も円滑に進むものと考えている。</a:t>
                      </a:r>
                    </a:p>
                  </a:txBody>
                  <a:tcPr/>
                </a:tc>
                <a:extLst>
                  <a:ext uri="{0D108BD9-81ED-4DB2-BD59-A6C34878D82A}">
                    <a16:rowId xmlns:a16="http://schemas.microsoft.com/office/drawing/2014/main" val="140498346"/>
                  </a:ext>
                </a:extLst>
              </a:tr>
            </a:tbl>
          </a:graphicData>
        </a:graphic>
      </p:graphicFrame>
    </p:spTree>
    <p:extLst>
      <p:ext uri="{BB962C8B-B14F-4D97-AF65-F5344CB8AC3E}">
        <p14:creationId xmlns:p14="http://schemas.microsoft.com/office/powerpoint/2010/main" val="3100436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62D486-58C1-ED92-0F63-EFD181A8BC7A}"/>
              </a:ext>
            </a:extLst>
          </p:cNvPr>
          <p:cNvSpPr>
            <a:spLocks noGrp="1"/>
          </p:cNvSpPr>
          <p:nvPr>
            <p:ph type="title"/>
          </p:nvPr>
        </p:nvSpPr>
        <p:spPr/>
        <p:txBody>
          <a:bodyPr/>
          <a:lstStyle/>
          <a:p>
            <a:r>
              <a:rPr lang="ja-JP" altLang="en-US" dirty="0"/>
              <a:t>７．改良のスケジュール</a:t>
            </a:r>
            <a:endParaRPr kumimoji="1" lang="ja-JP" altLang="en-US" dirty="0"/>
          </a:p>
        </p:txBody>
      </p:sp>
      <p:sp>
        <p:nvSpPr>
          <p:cNvPr id="3" name="Rectangle 3">
            <a:extLst>
              <a:ext uri="{FF2B5EF4-FFF2-40B4-BE49-F238E27FC236}">
                <a16:creationId xmlns:a16="http://schemas.microsoft.com/office/drawing/2014/main" id="{AEFEB9C1-9D53-2ED7-5CBB-0F2E2BB8E947}"/>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改良作業に関するスケジュールを記載してください。</a:t>
            </a:r>
            <a:endParaRPr lang="en-US" altLang="ja-JP" sz="1200" b="1" kern="0" dirty="0">
              <a:solidFill>
                <a:schemeClr val="tx1"/>
              </a:solidFill>
            </a:endParaRPr>
          </a:p>
        </p:txBody>
      </p:sp>
      <p:graphicFrame>
        <p:nvGraphicFramePr>
          <p:cNvPr id="6" name="表 5">
            <a:extLst>
              <a:ext uri="{FF2B5EF4-FFF2-40B4-BE49-F238E27FC236}">
                <a16:creationId xmlns:a16="http://schemas.microsoft.com/office/drawing/2014/main" id="{9FE9F7E4-E1D4-5FB7-2EA2-AC69643C3B29}"/>
              </a:ext>
            </a:extLst>
          </p:cNvPr>
          <p:cNvGraphicFramePr>
            <a:graphicFrameLocks noGrp="1"/>
          </p:cNvGraphicFramePr>
          <p:nvPr>
            <p:extLst>
              <p:ext uri="{D42A27DB-BD31-4B8C-83A1-F6EECF244321}">
                <p14:modId xmlns:p14="http://schemas.microsoft.com/office/powerpoint/2010/main" val="3558069007"/>
              </p:ext>
            </p:extLst>
          </p:nvPr>
        </p:nvGraphicFramePr>
        <p:xfrm>
          <a:off x="335115" y="2010563"/>
          <a:ext cx="9271001" cy="3291840"/>
        </p:xfrm>
        <a:graphic>
          <a:graphicData uri="http://schemas.openxmlformats.org/drawingml/2006/table">
            <a:tbl>
              <a:tblPr>
                <a:tableStyleId>{93296810-A885-4BE3-A3E7-6D5BEEA58F35}</a:tableStyleId>
              </a:tblPr>
              <a:tblGrid>
                <a:gridCol w="1043941">
                  <a:extLst>
                    <a:ext uri="{9D8B030D-6E8A-4147-A177-3AD203B41FA5}">
                      <a16:colId xmlns:a16="http://schemas.microsoft.com/office/drawing/2014/main" val="3104755138"/>
                    </a:ext>
                  </a:extLst>
                </a:gridCol>
                <a:gridCol w="770253">
                  <a:extLst>
                    <a:ext uri="{9D8B030D-6E8A-4147-A177-3AD203B41FA5}">
                      <a16:colId xmlns:a16="http://schemas.microsoft.com/office/drawing/2014/main" val="1570376985"/>
                    </a:ext>
                  </a:extLst>
                </a:gridCol>
                <a:gridCol w="608230">
                  <a:extLst>
                    <a:ext uri="{9D8B030D-6E8A-4147-A177-3AD203B41FA5}">
                      <a16:colId xmlns:a16="http://schemas.microsoft.com/office/drawing/2014/main" val="231184581"/>
                    </a:ext>
                  </a:extLst>
                </a:gridCol>
                <a:gridCol w="676377">
                  <a:extLst>
                    <a:ext uri="{9D8B030D-6E8A-4147-A177-3AD203B41FA5}">
                      <a16:colId xmlns:a16="http://schemas.microsoft.com/office/drawing/2014/main" val="4280509461"/>
                    </a:ext>
                  </a:extLst>
                </a:gridCol>
                <a:gridCol w="1536700">
                  <a:extLst>
                    <a:ext uri="{9D8B030D-6E8A-4147-A177-3AD203B41FA5}">
                      <a16:colId xmlns:a16="http://schemas.microsoft.com/office/drawing/2014/main" val="687016913"/>
                    </a:ext>
                  </a:extLst>
                </a:gridCol>
                <a:gridCol w="863600">
                  <a:extLst>
                    <a:ext uri="{9D8B030D-6E8A-4147-A177-3AD203B41FA5}">
                      <a16:colId xmlns:a16="http://schemas.microsoft.com/office/drawing/2014/main" val="3992630793"/>
                    </a:ext>
                  </a:extLst>
                </a:gridCol>
                <a:gridCol w="850578">
                  <a:extLst>
                    <a:ext uri="{9D8B030D-6E8A-4147-A177-3AD203B41FA5}">
                      <a16:colId xmlns:a16="http://schemas.microsoft.com/office/drawing/2014/main" val="435866630"/>
                    </a:ext>
                  </a:extLst>
                </a:gridCol>
                <a:gridCol w="2921322">
                  <a:extLst>
                    <a:ext uri="{9D8B030D-6E8A-4147-A177-3AD203B41FA5}">
                      <a16:colId xmlns:a16="http://schemas.microsoft.com/office/drawing/2014/main" val="3809744021"/>
                    </a:ext>
                  </a:extLst>
                </a:gridCol>
              </a:tblGrid>
              <a:tr h="196006">
                <a:tc rowSpan="3">
                  <a:txBody>
                    <a:bodyPr/>
                    <a:lstStyle/>
                    <a:p>
                      <a:pPr algn="l"/>
                      <a:r>
                        <a:rPr kumimoji="1" lang="ja-JP" altLang="en-US" sz="1100" b="1" dirty="0">
                          <a:solidFill>
                            <a:schemeClr val="bg1"/>
                          </a:solidFill>
                        </a:rPr>
                        <a:t>業務内容</a:t>
                      </a:r>
                    </a:p>
                  </a:txBody>
                  <a:tcPr marL="54000" marR="54000">
                    <a:solidFill>
                      <a:schemeClr val="accent6"/>
                    </a:solidFill>
                  </a:tcPr>
                </a:tc>
                <a:tc rowSpan="3">
                  <a:txBody>
                    <a:bodyPr/>
                    <a:lstStyle/>
                    <a:p>
                      <a:pPr algn="l"/>
                      <a:r>
                        <a:rPr kumimoji="1" lang="ja-JP" altLang="en-US" sz="1100" b="1" dirty="0">
                          <a:solidFill>
                            <a:schemeClr val="bg1"/>
                          </a:solidFill>
                        </a:rPr>
                        <a:t>実施時期</a:t>
                      </a:r>
                    </a:p>
                  </a:txBody>
                  <a:tcPr marL="54000" marR="54000">
                    <a:solidFill>
                      <a:schemeClr val="accent6"/>
                    </a:solidFill>
                  </a:tcPr>
                </a:tc>
                <a:tc gridSpan="5">
                  <a:txBody>
                    <a:bodyPr/>
                    <a:lstStyle/>
                    <a:p>
                      <a:pPr algn="l"/>
                      <a:r>
                        <a:rPr kumimoji="1" lang="ja-JP" altLang="en-US" sz="1100" b="1" dirty="0">
                          <a:solidFill>
                            <a:schemeClr val="bg1"/>
                          </a:solidFill>
                        </a:rPr>
                        <a:t>実施体制</a:t>
                      </a:r>
                    </a:p>
                  </a:txBody>
                  <a:tcPr marL="54000" marR="54000">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rowSpan="3">
                  <a:txBody>
                    <a:bodyPr/>
                    <a:lstStyle/>
                    <a:p>
                      <a:pPr algn="l"/>
                      <a:r>
                        <a:rPr kumimoji="1" lang="ja-JP" altLang="en-US" sz="1100" b="1" dirty="0">
                          <a:solidFill>
                            <a:schemeClr val="bg1"/>
                          </a:solidFill>
                        </a:rPr>
                        <a:t>留意事項</a:t>
                      </a:r>
                      <a:endParaRPr kumimoji="1" lang="en-US" altLang="ja-JP" sz="1100" b="1" dirty="0">
                        <a:solidFill>
                          <a:schemeClr val="bg1"/>
                        </a:solidFill>
                      </a:endParaRPr>
                    </a:p>
                    <a:p>
                      <a:pPr algn="l"/>
                      <a:r>
                        <a:rPr kumimoji="1" lang="ja-JP" altLang="en-US" sz="1100" b="1" dirty="0">
                          <a:solidFill>
                            <a:schemeClr val="bg1"/>
                          </a:solidFill>
                        </a:rPr>
                        <a:t>具体的な業務内容、</a:t>
                      </a:r>
                      <a:br>
                        <a:rPr kumimoji="1" lang="en-US" altLang="ja-JP" sz="1100" b="1" dirty="0">
                          <a:solidFill>
                            <a:schemeClr val="bg1"/>
                          </a:solidFill>
                        </a:rPr>
                      </a:br>
                      <a:r>
                        <a:rPr kumimoji="1" lang="ja-JP" altLang="en-US" sz="1100" b="1" dirty="0">
                          <a:solidFill>
                            <a:schemeClr val="bg1"/>
                          </a:solidFill>
                        </a:rPr>
                        <a:t>過去の従事実績・連携実績</a:t>
                      </a:r>
                    </a:p>
                  </a:txBody>
                  <a:tcPr marL="54000" marR="54000">
                    <a:solidFill>
                      <a:schemeClr val="accent6"/>
                    </a:solidFill>
                  </a:tcPr>
                </a:tc>
                <a:extLst>
                  <a:ext uri="{0D108BD9-81ED-4DB2-BD59-A6C34878D82A}">
                    <a16:rowId xmlns:a16="http://schemas.microsoft.com/office/drawing/2014/main" val="2883685313"/>
                  </a:ext>
                </a:extLst>
              </a:tr>
              <a:tr h="196006">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rowSpan="2">
                  <a:txBody>
                    <a:bodyPr/>
                    <a:lstStyle/>
                    <a:p>
                      <a:pPr algn="l"/>
                      <a:r>
                        <a:rPr kumimoji="1" lang="ja-JP" altLang="en-US" sz="1100" b="1" dirty="0">
                          <a:solidFill>
                            <a:schemeClr val="bg1"/>
                          </a:solidFill>
                        </a:rPr>
                        <a:t>自社で</a:t>
                      </a:r>
                      <a:endParaRPr kumimoji="1" lang="en-US" altLang="ja-JP" sz="1100" b="1" dirty="0">
                        <a:solidFill>
                          <a:schemeClr val="bg1"/>
                        </a:solidFill>
                      </a:endParaRPr>
                    </a:p>
                    <a:p>
                      <a:pPr algn="l"/>
                      <a:r>
                        <a:rPr kumimoji="1" lang="ja-JP" altLang="en-US" sz="1100" b="1" dirty="0">
                          <a:solidFill>
                            <a:schemeClr val="bg1"/>
                          </a:solidFill>
                        </a:rPr>
                        <a:t>実施</a:t>
                      </a:r>
                      <a:endParaRPr kumimoji="1" lang="en-US" altLang="ja-JP" sz="1100" b="1" dirty="0">
                        <a:solidFill>
                          <a:schemeClr val="bg1"/>
                        </a:solidFill>
                      </a:endParaRPr>
                    </a:p>
                    <a:p>
                      <a:pPr algn="l"/>
                      <a:r>
                        <a:rPr kumimoji="1" lang="en-US" altLang="ja-JP" sz="1100" b="1" dirty="0">
                          <a:solidFill>
                            <a:schemeClr val="bg1"/>
                          </a:solidFill>
                        </a:rPr>
                        <a:t>(</a:t>
                      </a:r>
                      <a:r>
                        <a:rPr kumimoji="1" lang="ja-JP" altLang="en-US" sz="1100" b="1" dirty="0">
                          <a:solidFill>
                            <a:schemeClr val="bg1"/>
                          </a:solidFill>
                        </a:rPr>
                        <a:t>内製</a:t>
                      </a:r>
                      <a:r>
                        <a:rPr kumimoji="1" lang="en-US" altLang="ja-JP" sz="1100" b="1" dirty="0">
                          <a:solidFill>
                            <a:schemeClr val="bg1"/>
                          </a:solidFill>
                        </a:rPr>
                        <a:t>)</a:t>
                      </a:r>
                      <a:endParaRPr kumimoji="1" lang="ja-JP" altLang="en-US" sz="1100" b="1" dirty="0">
                        <a:solidFill>
                          <a:schemeClr val="bg1"/>
                        </a:solidFill>
                      </a:endParaRPr>
                    </a:p>
                  </a:txBody>
                  <a:tcPr marL="54000" marR="54000">
                    <a:solidFill>
                      <a:schemeClr val="accent6"/>
                    </a:solidFill>
                  </a:tcPr>
                </a:tc>
                <a:tc gridSpan="4">
                  <a:txBody>
                    <a:bodyPr/>
                    <a:lstStyle/>
                    <a:p>
                      <a:pPr algn="l"/>
                      <a:r>
                        <a:rPr kumimoji="1" lang="ja-JP" altLang="en-US" sz="1100" b="1" dirty="0">
                          <a:solidFill>
                            <a:schemeClr val="bg1"/>
                          </a:solidFill>
                        </a:rPr>
                        <a:t>他社と連携</a:t>
                      </a:r>
                    </a:p>
                  </a:txBody>
                  <a:tcPr marL="54000" marR="54000">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a:p>
                  </a:txBody>
                  <a:tcPr/>
                </a:tc>
                <a:tc hMerge="1">
                  <a:txBody>
                    <a:bodyPr/>
                    <a:lstStyle/>
                    <a:p>
                      <a:endParaRPr kumimoji="1" lang="ja-JP" altLang="en-US" sz="1100" b="1" dirty="0">
                        <a:solidFill>
                          <a:schemeClr val="bg1"/>
                        </a:solidFill>
                      </a:endParaRPr>
                    </a:p>
                  </a:txBody>
                  <a:tcPr>
                    <a:solidFill>
                      <a:schemeClr val="accent6"/>
                    </a:solidFill>
                  </a:tcPr>
                </a:tc>
                <a:tc vMerge="1">
                  <a:txBody>
                    <a:bodyPr/>
                    <a:lstStyle/>
                    <a:p>
                      <a:pPr algn="l"/>
                      <a:endParaRPr kumimoji="1" lang="ja-JP" altLang="en-US" sz="1100" b="1" dirty="0">
                        <a:solidFill>
                          <a:schemeClr val="bg1"/>
                        </a:solidFill>
                      </a:endParaRPr>
                    </a:p>
                  </a:txBody>
                  <a:tcPr marL="54000" marR="54000">
                    <a:solidFill>
                      <a:schemeClr val="accent6"/>
                    </a:solidFill>
                  </a:tcPr>
                </a:tc>
                <a:extLst>
                  <a:ext uri="{0D108BD9-81ED-4DB2-BD59-A6C34878D82A}">
                    <a16:rowId xmlns:a16="http://schemas.microsoft.com/office/drawing/2014/main" val="1239594591"/>
                  </a:ext>
                </a:extLst>
              </a:tr>
              <a:tr h="576489">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a:txBody>
                    <a:bodyPr/>
                    <a:lstStyle/>
                    <a:p>
                      <a:pPr algn="l"/>
                      <a:r>
                        <a:rPr kumimoji="1" lang="ja-JP" altLang="en-US" sz="1100" b="1" dirty="0">
                          <a:solidFill>
                            <a:schemeClr val="bg1"/>
                          </a:solidFill>
                        </a:rPr>
                        <a:t>連携予定先の有無</a:t>
                      </a: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連携予定の</a:t>
                      </a:r>
                      <a:endParaRPr kumimoji="1" lang="en-US" altLang="ja-JP" sz="11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企業・団体名</a:t>
                      </a:r>
                    </a:p>
                    <a:p>
                      <a:pPr algn="l"/>
                      <a:endParaRPr kumimoji="1" lang="ja-JP" altLang="en-US" sz="1100" b="1" dirty="0">
                        <a:solidFill>
                          <a:schemeClr val="bg1"/>
                        </a:solidFill>
                      </a:endParaRP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連携予定先は県内中小企業・大学か</a:t>
                      </a: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連携候補先とのマッチング希望の</a:t>
                      </a:r>
                      <a:endParaRPr kumimoji="1" lang="en-US" altLang="ja-JP" sz="11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有無</a:t>
                      </a:r>
                    </a:p>
                  </a:txBody>
                  <a:tcPr marL="54000" marR="54000">
                    <a:solidFill>
                      <a:schemeClr val="accent6"/>
                    </a:solidFill>
                  </a:tcPr>
                </a:tc>
                <a:tc vMerge="1">
                  <a:txBody>
                    <a:bodyPr/>
                    <a:lstStyle/>
                    <a:p>
                      <a:pPr algn="l"/>
                      <a:endParaRPr kumimoji="1" lang="ja-JP" altLang="en-US" sz="1100" b="1" dirty="0">
                        <a:solidFill>
                          <a:schemeClr val="bg1"/>
                        </a:solidFill>
                      </a:endParaRPr>
                    </a:p>
                  </a:txBody>
                  <a:tcPr marL="54000" marR="54000">
                    <a:solidFill>
                      <a:schemeClr val="accent6"/>
                    </a:solidFill>
                  </a:tcPr>
                </a:tc>
                <a:extLst>
                  <a:ext uri="{0D108BD9-81ED-4DB2-BD59-A6C34878D82A}">
                    <a16:rowId xmlns:a16="http://schemas.microsoft.com/office/drawing/2014/main" val="4007150419"/>
                  </a:ext>
                </a:extLst>
              </a:tr>
              <a:tr h="449662">
                <a:tc>
                  <a:txBody>
                    <a:bodyPr/>
                    <a:lstStyle/>
                    <a:p>
                      <a:r>
                        <a:rPr kumimoji="1" lang="ja-JP" altLang="en-US" sz="1100" dirty="0">
                          <a:solidFill>
                            <a:srgbClr val="FF0000"/>
                          </a:solidFill>
                        </a:rPr>
                        <a:t>量産</a:t>
                      </a:r>
                    </a:p>
                  </a:txBody>
                  <a:tcPr/>
                </a:tc>
                <a:tc>
                  <a:txBody>
                    <a:bodyPr/>
                    <a:lstStyle/>
                    <a:p>
                      <a:r>
                        <a:rPr kumimoji="1" lang="ja-JP" altLang="en-US" sz="1100" dirty="0">
                          <a:solidFill>
                            <a:srgbClr val="FF0000"/>
                          </a:solidFill>
                        </a:rPr>
                        <a:t>事業化前</a:t>
                      </a:r>
                      <a:endParaRPr kumimoji="1" lang="en-US" altLang="ja-JP" sz="1100" dirty="0">
                        <a:solidFill>
                          <a:srgbClr val="FF0000"/>
                        </a:solidFill>
                      </a:endParaRPr>
                    </a:p>
                    <a:p>
                      <a:r>
                        <a:rPr kumimoji="1" lang="en-US" altLang="ja-JP" sz="1100" dirty="0">
                          <a:solidFill>
                            <a:srgbClr val="FF0000"/>
                          </a:solidFill>
                        </a:rPr>
                        <a:t>25.11</a:t>
                      </a:r>
                      <a:r>
                        <a:rPr kumimoji="1" lang="ja-JP" altLang="en-US" sz="1100" dirty="0">
                          <a:solidFill>
                            <a:srgbClr val="FF0000"/>
                          </a:solidFill>
                        </a:rPr>
                        <a:t>～</a:t>
                      </a:r>
                      <a:endParaRPr kumimoji="1" lang="en-US" altLang="ja-JP" sz="1100" dirty="0">
                        <a:solidFill>
                          <a:srgbClr val="FF0000"/>
                        </a:solidFill>
                      </a:endParaRPr>
                    </a:p>
                    <a:p>
                      <a:r>
                        <a:rPr kumimoji="1" lang="en-US" altLang="ja-JP" sz="1100" dirty="0">
                          <a:solidFill>
                            <a:srgbClr val="FF0000"/>
                          </a:solidFill>
                        </a:rPr>
                        <a:t>26.3</a:t>
                      </a:r>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1100" dirty="0">
                          <a:solidFill>
                            <a:srgbClr val="FF0000"/>
                          </a:solidFill>
                        </a:rPr>
                        <a:t>（未定。</a:t>
                      </a:r>
                      <a:br>
                        <a:rPr kumimoji="1" lang="en-US" altLang="ja-JP" sz="1100" dirty="0">
                          <a:solidFill>
                            <a:srgbClr val="FF0000"/>
                          </a:solidFill>
                        </a:rPr>
                      </a:br>
                      <a:r>
                        <a:rPr kumimoji="1" lang="en-US" altLang="ja-JP" sz="1100" dirty="0">
                          <a:solidFill>
                            <a:srgbClr val="FF0000"/>
                          </a:solidFill>
                        </a:rPr>
                        <a:t>1</a:t>
                      </a:r>
                      <a:r>
                        <a:rPr kumimoji="1" lang="ja-JP" altLang="en-US" sz="1100" dirty="0">
                          <a:solidFill>
                            <a:srgbClr val="FF0000"/>
                          </a:solidFill>
                        </a:rPr>
                        <a:t>社に委託予定）</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当社では過去に量産を手掛けたことはなく、神奈川県のサポートを得て県内で適切な協力パートナーを探したい。</a:t>
                      </a:r>
                    </a:p>
                    <a:p>
                      <a:endParaRPr kumimoji="1" lang="ja-JP" altLang="en-US" sz="900" dirty="0">
                        <a:solidFill>
                          <a:srgbClr val="FF0000"/>
                        </a:solidFill>
                        <a:highlight>
                          <a:srgbClr val="00FF00"/>
                        </a:highlight>
                      </a:endParaRPr>
                    </a:p>
                  </a:txBody>
                  <a:tcPr/>
                </a:tc>
                <a:extLst>
                  <a:ext uri="{0D108BD9-81ED-4DB2-BD59-A6C34878D82A}">
                    <a16:rowId xmlns:a16="http://schemas.microsoft.com/office/drawing/2014/main" val="3959427082"/>
                  </a:ext>
                </a:extLst>
              </a:tr>
              <a:tr h="322834">
                <a:tc>
                  <a:txBody>
                    <a:bodyPr/>
                    <a:lstStyle/>
                    <a:p>
                      <a:r>
                        <a:rPr kumimoji="1" lang="ja-JP" altLang="en-US" sz="1100" dirty="0">
                          <a:solidFill>
                            <a:srgbClr val="FF0000"/>
                          </a:solidFill>
                        </a:rPr>
                        <a:t>販売</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26.7</a:t>
                      </a:r>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en-US" altLang="ja-JP" sz="1100" dirty="0">
                          <a:solidFill>
                            <a:srgbClr val="FF0000"/>
                          </a:solidFill>
                        </a:rPr>
                        <a:t>XX</a:t>
                      </a:r>
                      <a:r>
                        <a:rPr kumimoji="1" lang="ja-JP" altLang="en-US" sz="1100" dirty="0">
                          <a:solidFill>
                            <a:srgbClr val="FF0000"/>
                          </a:solidFill>
                        </a:rPr>
                        <a:t>株式会社</a:t>
                      </a:r>
                      <a:endParaRPr kumimoji="1" lang="en-US" altLang="ja-JP" sz="1100" dirty="0">
                        <a:solidFill>
                          <a:srgbClr val="FF0000"/>
                        </a:solidFill>
                      </a:endParaRPr>
                    </a:p>
                    <a:p>
                      <a:r>
                        <a:rPr kumimoji="1" lang="en-US" altLang="ja-JP" sz="1100" dirty="0">
                          <a:solidFill>
                            <a:srgbClr val="FF0000"/>
                          </a:solidFill>
                        </a:rPr>
                        <a:t>XX</a:t>
                      </a:r>
                      <a:r>
                        <a:rPr kumimoji="1" lang="ja-JP" altLang="en-US" sz="1100" dirty="0">
                          <a:solidFill>
                            <a:srgbClr val="FF0000"/>
                          </a:solidFill>
                        </a:rPr>
                        <a:t>株式会社</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既存事業で取引実績を有する</a:t>
                      </a:r>
                      <a:r>
                        <a:rPr kumimoji="1" lang="en-US" altLang="ja-JP" sz="900" dirty="0">
                          <a:solidFill>
                            <a:srgbClr val="FF0000"/>
                          </a:solidFill>
                        </a:rPr>
                        <a:t>2</a:t>
                      </a:r>
                      <a:r>
                        <a:rPr kumimoji="1" lang="ja-JP" altLang="en-US" sz="900" dirty="0">
                          <a:solidFill>
                            <a:srgbClr val="FF0000"/>
                          </a:solidFill>
                        </a:rPr>
                        <a:t>社に委託予定。ただし、関東エリアの営業を強化するため、神奈川県のサポートを得て県内で適切な協力パートナーを探したい。</a:t>
                      </a:r>
                    </a:p>
                    <a:p>
                      <a:endParaRPr kumimoji="1" lang="ja-JP" altLang="en-US" sz="900" dirty="0">
                        <a:solidFill>
                          <a:srgbClr val="FF0000"/>
                        </a:solidFill>
                        <a:highlight>
                          <a:srgbClr val="00FF00"/>
                        </a:highlight>
                      </a:endParaRPr>
                    </a:p>
                  </a:txBody>
                  <a:tcPr/>
                </a:tc>
                <a:extLst>
                  <a:ext uri="{0D108BD9-81ED-4DB2-BD59-A6C34878D82A}">
                    <a16:rowId xmlns:a16="http://schemas.microsoft.com/office/drawing/2014/main" val="1400494293"/>
                  </a:ext>
                </a:extLst>
              </a:tr>
              <a:tr h="322834">
                <a:tc>
                  <a:txBody>
                    <a:bodyPr/>
                    <a:lstStyle/>
                    <a:p>
                      <a:r>
                        <a:rPr kumimoji="1" lang="ja-JP" altLang="en-US" sz="1100" dirty="0">
                          <a:solidFill>
                            <a:srgbClr val="FF0000"/>
                          </a:solidFill>
                        </a:rPr>
                        <a:t>カスタマー</a:t>
                      </a:r>
                      <a:br>
                        <a:rPr kumimoji="1" lang="en-US" altLang="ja-JP" sz="1100" dirty="0">
                          <a:solidFill>
                            <a:srgbClr val="FF0000"/>
                          </a:solidFill>
                        </a:rPr>
                      </a:br>
                      <a:r>
                        <a:rPr kumimoji="1" lang="ja-JP" altLang="en-US" sz="1100" dirty="0">
                          <a:solidFill>
                            <a:srgbClr val="FF0000"/>
                          </a:solidFill>
                        </a:rPr>
                        <a:t>サポート</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26.7</a:t>
                      </a:r>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1100" dirty="0">
                          <a:solidFill>
                            <a:srgbClr val="FF0000"/>
                          </a:solidFill>
                        </a:rPr>
                        <a:t>（未定。国内</a:t>
                      </a:r>
                      <a:r>
                        <a:rPr kumimoji="1" lang="en-US" altLang="ja-JP" sz="1100" dirty="0">
                          <a:solidFill>
                            <a:srgbClr val="FF0000"/>
                          </a:solidFill>
                        </a:rPr>
                        <a:t>10</a:t>
                      </a:r>
                      <a:r>
                        <a:rPr kumimoji="1" lang="ja-JP" altLang="en-US" sz="1100" dirty="0">
                          <a:solidFill>
                            <a:srgbClr val="FF0000"/>
                          </a:solidFill>
                        </a:rPr>
                        <a:t>エリア毎に各</a:t>
                      </a:r>
                      <a:r>
                        <a:rPr kumimoji="1" lang="en-US" altLang="ja-JP" sz="1100" dirty="0">
                          <a:solidFill>
                            <a:srgbClr val="FF0000"/>
                          </a:solidFill>
                        </a:rPr>
                        <a:t>1</a:t>
                      </a:r>
                      <a:r>
                        <a:rPr kumimoji="1" lang="ja-JP" altLang="en-US" sz="1100" dirty="0">
                          <a:solidFill>
                            <a:srgbClr val="FF0000"/>
                          </a:solidFill>
                        </a:rPr>
                        <a:t>社委託予定）</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修理やアフターサポートの委託先として、国内で</a:t>
                      </a:r>
                      <a:r>
                        <a:rPr kumimoji="1" lang="en-US" altLang="ja-JP" sz="900" dirty="0">
                          <a:solidFill>
                            <a:srgbClr val="FF0000"/>
                          </a:solidFill>
                        </a:rPr>
                        <a:t>10</a:t>
                      </a:r>
                      <a:r>
                        <a:rPr kumimoji="1" lang="ja-JP" altLang="en-US" sz="900" dirty="0">
                          <a:solidFill>
                            <a:srgbClr val="FF0000"/>
                          </a:solidFill>
                        </a:rPr>
                        <a:t>社をパートナー企業を確保したいが、現時点では未定。関東南部エリアを担当できる委託先を神奈川県のサポートを得て探したい。</a:t>
                      </a:r>
                    </a:p>
                    <a:p>
                      <a:endParaRPr kumimoji="1" lang="ja-JP" altLang="en-US" sz="900" dirty="0">
                        <a:solidFill>
                          <a:srgbClr val="FF0000"/>
                        </a:solidFill>
                        <a:highlight>
                          <a:srgbClr val="00FF00"/>
                        </a:highlight>
                      </a:endParaRPr>
                    </a:p>
                  </a:txBody>
                  <a:tcPr/>
                </a:tc>
                <a:extLst>
                  <a:ext uri="{0D108BD9-81ED-4DB2-BD59-A6C34878D82A}">
                    <a16:rowId xmlns:a16="http://schemas.microsoft.com/office/drawing/2014/main" val="4192356554"/>
                  </a:ext>
                </a:extLst>
              </a:tr>
            </a:tbl>
          </a:graphicData>
        </a:graphic>
      </p:graphicFrame>
    </p:spTree>
    <p:extLst>
      <p:ext uri="{BB962C8B-B14F-4D97-AF65-F5344CB8AC3E}">
        <p14:creationId xmlns:p14="http://schemas.microsoft.com/office/powerpoint/2010/main" val="850508431"/>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1486</Words>
  <Application>Microsoft Office PowerPoint</Application>
  <PresentationFormat>A4 210 x 297 mm</PresentationFormat>
  <Paragraphs>191</Paragraphs>
  <Slides>10</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Ｐゴシック</vt:lpstr>
      <vt:lpstr>ＭＳ Ｐ明朝</vt:lpstr>
      <vt:lpstr>ＭＳ ゴシック</vt:lpstr>
      <vt:lpstr>Arial</vt:lpstr>
      <vt:lpstr>Times New Roman</vt:lpstr>
      <vt:lpstr>Wingdings</vt:lpstr>
      <vt:lpstr>1_新しいﾌﾟﾚｾﾞﾝﾃｰｼｮﾝ</vt:lpstr>
      <vt:lpstr>PowerPoint プレゼンテーション</vt:lpstr>
      <vt:lpstr>１．応募者の概要</vt:lpstr>
      <vt:lpstr>２．介護事業所を取り巻く課題</vt:lpstr>
      <vt:lpstr>３．改良を行う介護ロボット等の概要</vt:lpstr>
      <vt:lpstr>３．改良を行う介護ロボット等の概要</vt:lpstr>
      <vt:lpstr>４．改良の内容</vt:lpstr>
      <vt:lpstr>５．本事業における実施体制</vt:lpstr>
      <vt:lpstr>６．連携する神奈川県内の中小企業のロボット関連産業への参入状況</vt:lpstr>
      <vt:lpstr>７．改良のスケジュール</vt:lpstr>
      <vt:lpstr>８．概算経費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2024-09-09T07:09:37Z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