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Lst>
  <p:notesMasterIdLst>
    <p:notesMasterId r:id="rId14"/>
  </p:notesMasterIdLst>
  <p:handoutMasterIdLst>
    <p:handoutMasterId r:id="rId15"/>
  </p:handoutMasterIdLst>
  <p:sldIdLst>
    <p:sldId id="440" r:id="rId5"/>
    <p:sldId id="553" r:id="rId6"/>
    <p:sldId id="554" r:id="rId7"/>
    <p:sldId id="555" r:id="rId8"/>
    <p:sldId id="556" r:id="rId9"/>
    <p:sldId id="557" r:id="rId10"/>
    <p:sldId id="558" r:id="rId11"/>
    <p:sldId id="560" r:id="rId12"/>
    <p:sldId id="559" r:id="rId13"/>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117" d="100"/>
          <a:sy n="117" d="100"/>
        </p:scale>
        <p:origin x="1493" y="264"/>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5/16/2024 4:44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5/16/2024 4:44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5/16/2024 4:44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5/16/2024 4:44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a:t>
            </a:r>
            <a:r>
              <a:rPr lang="ja-JP" altLang="en-US" sz="1800" dirty="0" smtClean="0">
                <a:latin typeface="Arial" panose="020B0604020202020204" pitchFamily="34" charset="0"/>
                <a:ea typeface="ＭＳ Ｐゴシック" panose="020B0600070205080204" pitchFamily="50" charset="-128"/>
              </a:rPr>
              <a:t>令和</a:t>
            </a:r>
            <a:r>
              <a:rPr lang="ja-JP" altLang="en-US" sz="1800" dirty="0">
                <a:latin typeface="Arial" panose="020B0604020202020204" pitchFamily="34" charset="0"/>
                <a:ea typeface="ＭＳ Ｐゴシック" panose="020B0600070205080204" pitchFamily="50" charset="-128"/>
              </a:rPr>
              <a:t>６</a:t>
            </a:r>
            <a:r>
              <a:rPr lang="ja-JP" altLang="en-US" sz="1800" dirty="0" smtClean="0">
                <a:latin typeface="Arial" panose="020B0604020202020204" pitchFamily="34" charset="0"/>
                <a:ea typeface="ＭＳ Ｐゴシック" panose="020B0600070205080204" pitchFamily="50" charset="-128"/>
              </a:rPr>
              <a:t>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smtClean="0">
                <a:solidFill>
                  <a:srgbClr val="FF0000"/>
                </a:solidFill>
                <a:latin typeface="Arial" panose="020B0604020202020204" pitchFamily="34" charset="0"/>
                <a:ea typeface="ＭＳ Ｐゴシック" panose="020B0600070205080204" pitchFamily="50" charset="-128"/>
              </a:rPr>
              <a:t>〇○○○○　（例：社会福祉法人○○○○）</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165600"/>
            <a:ext cx="9074149" cy="24631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a:t>
            </a:r>
            <a:r>
              <a:rPr lang="ja-JP" altLang="en-US" dirty="0" smtClean="0">
                <a:solidFill>
                  <a:schemeClr val="tx1"/>
                </a:solidFill>
                <a:latin typeface="Arial" panose="020B0604020202020204" pitchFamily="34" charset="0"/>
                <a:ea typeface="ＭＳ Ｐゴシック" panose="020B0600070205080204" pitchFamily="50" charset="-128"/>
                <a:cs typeface="Times New Roman" pitchFamily="18" charset="0"/>
              </a:rPr>
              <a:t>「令和６年度介護ロボット実用化促進事業応募申請書（介護事業所用）作成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a:t>
            </a:r>
            <a:r>
              <a:rPr lang="ja-JP" altLang="en-US" sz="1000" kern="0" dirty="0" smtClean="0">
                <a:solidFill>
                  <a:schemeClr val="tx1"/>
                </a:solidFill>
              </a:rPr>
              <a:t>の</a:t>
            </a:r>
            <a:r>
              <a:rPr lang="ja-JP" altLang="en-US" kern="0" dirty="0">
                <a:solidFill>
                  <a:schemeClr val="tx1"/>
                </a:solidFill>
              </a:rPr>
              <a:t>事業所</a:t>
            </a:r>
            <a:r>
              <a:rPr lang="ja-JP" altLang="en-US" sz="1000" kern="0" dirty="0" smtClean="0">
                <a:solidFill>
                  <a:schemeClr val="tx1"/>
                </a:solidFill>
              </a:rPr>
              <a:t>で</a:t>
            </a:r>
            <a:r>
              <a:rPr lang="ja-JP" altLang="en-US" sz="1000" kern="0" dirty="0">
                <a:solidFill>
                  <a:schemeClr val="tx1"/>
                </a:solidFill>
              </a:rPr>
              <a:t>応募する場合、「</a:t>
            </a:r>
            <a:r>
              <a:rPr lang="ja-JP" altLang="en-US" sz="1000" kern="0" dirty="0" smtClean="0">
                <a:solidFill>
                  <a:schemeClr val="tx1"/>
                </a:solidFill>
              </a:rPr>
              <a:t>２</a:t>
            </a:r>
            <a:r>
              <a:rPr lang="ja-JP" altLang="en-US" kern="0" dirty="0">
                <a:solidFill>
                  <a:schemeClr val="tx1"/>
                </a:solidFill>
              </a:rPr>
              <a:t>　</a:t>
            </a:r>
            <a:r>
              <a:rPr lang="ja-JP" altLang="en-US" sz="1000" kern="0" dirty="0" smtClean="0">
                <a:solidFill>
                  <a:schemeClr val="tx1"/>
                </a:solidFill>
              </a:rPr>
              <a:t>介護ロボット</a:t>
            </a:r>
            <a:r>
              <a:rPr lang="ja-JP" altLang="en-US" sz="1000" kern="0" dirty="0">
                <a:solidFill>
                  <a:schemeClr val="tx1"/>
                </a:solidFill>
              </a:rPr>
              <a:t>等</a:t>
            </a:r>
            <a:r>
              <a:rPr lang="ja-JP" altLang="en-US" sz="1000" kern="0" dirty="0" smtClean="0">
                <a:solidFill>
                  <a:schemeClr val="tx1"/>
                </a:solidFill>
              </a:rPr>
              <a:t>の試験導入を</a:t>
            </a:r>
            <a:r>
              <a:rPr lang="ja-JP" altLang="en-US" sz="1000" kern="0" dirty="0">
                <a:solidFill>
                  <a:schemeClr val="tx1"/>
                </a:solidFill>
              </a:rPr>
              <a:t>希望</a:t>
            </a:r>
            <a:r>
              <a:rPr lang="ja-JP" altLang="en-US" sz="1000" kern="0" dirty="0" smtClean="0">
                <a:solidFill>
                  <a:schemeClr val="tx1"/>
                </a:solidFill>
              </a:rPr>
              <a:t>する事業所」</a:t>
            </a:r>
            <a:r>
              <a:rPr lang="ja-JP" altLang="en-US" sz="1000" kern="0" dirty="0">
                <a:solidFill>
                  <a:schemeClr val="tx1"/>
                </a:solidFill>
              </a:rPr>
              <a:t>、「</a:t>
            </a:r>
            <a:r>
              <a:rPr lang="ja-JP" altLang="en-US" sz="1000" kern="0" dirty="0" smtClean="0">
                <a:solidFill>
                  <a:schemeClr val="tx1"/>
                </a:solidFill>
              </a:rPr>
              <a:t>４</a:t>
            </a:r>
            <a:r>
              <a:rPr lang="ja-JP" altLang="en-US" kern="0" dirty="0">
                <a:solidFill>
                  <a:schemeClr val="tx1"/>
                </a:solidFill>
              </a:rPr>
              <a:t>　</a:t>
            </a:r>
            <a:r>
              <a:rPr lang="ja-JP" altLang="en-US" sz="1000" kern="0" dirty="0" smtClean="0">
                <a:solidFill>
                  <a:schemeClr val="tx1"/>
                </a:solidFill>
              </a:rPr>
              <a:t>介護ロボット</a:t>
            </a:r>
            <a:r>
              <a:rPr lang="ja-JP" altLang="en-US" sz="1000" kern="0" dirty="0">
                <a:solidFill>
                  <a:schemeClr val="tx1"/>
                </a:solidFill>
              </a:rPr>
              <a:t>等</a:t>
            </a:r>
            <a:r>
              <a:rPr lang="ja-JP" altLang="en-US" sz="1000" kern="0" dirty="0" smtClean="0">
                <a:solidFill>
                  <a:schemeClr val="tx1"/>
                </a:solidFill>
              </a:rPr>
              <a:t>の試験導入・効果検証</a:t>
            </a:r>
            <a:r>
              <a:rPr lang="ja-JP" altLang="en-US" sz="1000" kern="0" dirty="0">
                <a:solidFill>
                  <a:schemeClr val="tx1"/>
                </a:solidFill>
              </a:rPr>
              <a:t>の実施体制」、</a:t>
            </a:r>
            <a:r>
              <a:rPr lang="ja-JP" altLang="en-US" kern="0" dirty="0">
                <a:solidFill>
                  <a:schemeClr val="tx1"/>
                </a:solidFill>
              </a:rPr>
              <a:t>「</a:t>
            </a:r>
            <a:r>
              <a:rPr lang="ja-JP" altLang="en-US" kern="0" dirty="0" smtClean="0">
                <a:solidFill>
                  <a:schemeClr val="tx1"/>
                </a:solidFill>
              </a:rPr>
              <a:t>５　介護</a:t>
            </a:r>
            <a:r>
              <a:rPr lang="ja-JP" altLang="en-US" kern="0" dirty="0">
                <a:solidFill>
                  <a:schemeClr val="tx1"/>
                </a:solidFill>
              </a:rPr>
              <a:t>ロボット等の活用状況</a:t>
            </a:r>
            <a:r>
              <a:rPr lang="ja-JP" altLang="en-US" kern="0" dirty="0" smtClean="0">
                <a:solidFill>
                  <a:schemeClr val="tx1"/>
                </a:solidFill>
              </a:rPr>
              <a:t>、試験導入</a:t>
            </a:r>
            <a:r>
              <a:rPr lang="ja-JP" altLang="en-US" kern="0" dirty="0">
                <a:solidFill>
                  <a:schemeClr val="tx1"/>
                </a:solidFill>
              </a:rPr>
              <a:t>・効果検証の実施環境等」</a:t>
            </a:r>
            <a:r>
              <a:rPr lang="ja-JP" altLang="en-US" sz="1000" kern="0" dirty="0">
                <a:solidFill>
                  <a:schemeClr val="tx1"/>
                </a:solidFill>
              </a:rPr>
              <a:t>のスライド</a:t>
            </a:r>
            <a:r>
              <a:rPr lang="ja-JP" altLang="en-US" sz="1000" kern="0" dirty="0" smtClean="0">
                <a:solidFill>
                  <a:schemeClr val="tx1"/>
                </a:solidFill>
              </a:rPr>
              <a:t>は</a:t>
            </a:r>
            <a:r>
              <a:rPr lang="ja-JP" altLang="en-US" kern="0" dirty="0">
                <a:solidFill>
                  <a:schemeClr val="tx1"/>
                </a:solidFill>
              </a:rPr>
              <a:t>事業所</a:t>
            </a:r>
            <a:r>
              <a:rPr lang="ja-JP" altLang="en-US" sz="1000" kern="0" dirty="0" smtClean="0">
                <a:solidFill>
                  <a:schemeClr val="tx1"/>
                </a:solidFill>
              </a:rPr>
              <a:t>ごとに</a:t>
            </a:r>
            <a:r>
              <a:rPr lang="ja-JP" altLang="en-US" sz="1000" kern="0" dirty="0">
                <a:solidFill>
                  <a:schemeClr val="tx1"/>
                </a:solidFill>
              </a:rPr>
              <a:t>作成してください。</a:t>
            </a:r>
            <a:endParaRPr lang="en-US" altLang="ja-JP" sz="1000" kern="0" dirty="0">
              <a:solidFill>
                <a:schemeClr val="tx1"/>
              </a:solidFill>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a:t>
            </a:r>
            <a:r>
              <a:rPr lang="ja-JP" altLang="en-US" sz="1000" kern="0" dirty="0" smtClean="0">
                <a:solidFill>
                  <a:schemeClr val="tx1"/>
                </a:solidFill>
              </a:rPr>
              <a:t>の</a:t>
            </a:r>
            <a:r>
              <a:rPr lang="ja-JP" altLang="en-US" kern="0" dirty="0">
                <a:solidFill>
                  <a:schemeClr val="tx1"/>
                </a:solidFill>
              </a:rPr>
              <a:t>事業所</a:t>
            </a:r>
            <a:r>
              <a:rPr lang="ja-JP" altLang="en-US" sz="1000" kern="0" dirty="0" smtClean="0">
                <a:solidFill>
                  <a:schemeClr val="tx1"/>
                </a:solidFill>
              </a:rPr>
              <a:t>で</a:t>
            </a:r>
            <a:r>
              <a:rPr lang="ja-JP" altLang="en-US" sz="1000" kern="0" dirty="0">
                <a:solidFill>
                  <a:schemeClr val="tx1"/>
                </a:solidFill>
              </a:rPr>
              <a:t>応募する場合、「</a:t>
            </a:r>
            <a:r>
              <a:rPr lang="ja-JP" altLang="en-US" sz="1000" kern="0" dirty="0" smtClean="0">
                <a:solidFill>
                  <a:schemeClr val="tx1"/>
                </a:solidFill>
              </a:rPr>
              <a:t>３</a:t>
            </a:r>
            <a:r>
              <a:rPr lang="ja-JP" altLang="en-US" kern="0" dirty="0">
                <a:solidFill>
                  <a:schemeClr val="tx1"/>
                </a:solidFill>
              </a:rPr>
              <a:t>　</a:t>
            </a:r>
            <a:r>
              <a:rPr lang="ja-JP" altLang="en-US" sz="1000" kern="0" dirty="0" smtClean="0">
                <a:solidFill>
                  <a:schemeClr val="tx1"/>
                </a:solidFill>
              </a:rPr>
              <a:t>介護事業所で解決したい課題・介護ロボット</a:t>
            </a:r>
            <a:r>
              <a:rPr lang="ja-JP" altLang="en-US" sz="1000" kern="0" dirty="0">
                <a:solidFill>
                  <a:schemeClr val="tx1"/>
                </a:solidFill>
              </a:rPr>
              <a:t>等</a:t>
            </a:r>
            <a:r>
              <a:rPr lang="ja-JP" altLang="en-US" sz="1000" kern="0" dirty="0" smtClean="0">
                <a:solidFill>
                  <a:schemeClr val="tx1"/>
                </a:solidFill>
              </a:rPr>
              <a:t>の</a:t>
            </a:r>
            <a:r>
              <a:rPr lang="ja-JP" altLang="en-US" kern="0" dirty="0">
                <a:solidFill>
                  <a:schemeClr val="tx1"/>
                </a:solidFill>
              </a:rPr>
              <a:t>導入</a:t>
            </a:r>
            <a:r>
              <a:rPr lang="ja-JP" altLang="en-US" sz="1000" kern="0" dirty="0" smtClean="0">
                <a:solidFill>
                  <a:schemeClr val="tx1"/>
                </a:solidFill>
              </a:rPr>
              <a:t>目的</a:t>
            </a:r>
            <a:r>
              <a:rPr lang="ja-JP" altLang="en-US" sz="1000" kern="0" dirty="0">
                <a:solidFill>
                  <a:schemeClr val="tx1"/>
                </a:solidFill>
              </a:rPr>
              <a:t>」、「</a:t>
            </a:r>
            <a:r>
              <a:rPr lang="ja-JP" altLang="en-US" sz="1000" kern="0" dirty="0" smtClean="0">
                <a:solidFill>
                  <a:schemeClr val="tx1"/>
                </a:solidFill>
              </a:rPr>
              <a:t>６</a:t>
            </a:r>
            <a:r>
              <a:rPr lang="ja-JP" altLang="en-US" kern="0" dirty="0">
                <a:solidFill>
                  <a:schemeClr val="tx1"/>
                </a:solidFill>
              </a:rPr>
              <a:t>　</a:t>
            </a:r>
            <a:r>
              <a:rPr lang="ja-JP" altLang="en-US" sz="1000" kern="0" dirty="0" smtClean="0">
                <a:solidFill>
                  <a:schemeClr val="tx1"/>
                </a:solidFill>
              </a:rPr>
              <a:t>介護ロボット等の導入の</a:t>
            </a:r>
            <a:r>
              <a:rPr lang="ja-JP" altLang="en-US" sz="1000" kern="0" dirty="0">
                <a:solidFill>
                  <a:schemeClr val="tx1"/>
                </a:solidFill>
              </a:rPr>
              <a:t>計画・構想」のスライドは</a:t>
            </a:r>
            <a:r>
              <a:rPr lang="ja-JP" altLang="en-US" sz="1000" kern="0" dirty="0" smtClean="0">
                <a:solidFill>
                  <a:schemeClr val="tx1"/>
                </a:solidFill>
              </a:rPr>
              <a:t>、</a:t>
            </a:r>
            <a:r>
              <a:rPr lang="ja-JP" altLang="en-US" kern="0" dirty="0">
                <a:solidFill>
                  <a:schemeClr val="tx1"/>
                </a:solidFill>
              </a:rPr>
              <a:t>ど</a:t>
            </a:r>
            <a:r>
              <a:rPr lang="ja-JP" altLang="en-US" sz="1000" kern="0" dirty="0" smtClean="0">
                <a:solidFill>
                  <a:schemeClr val="tx1"/>
                </a:solidFill>
              </a:rPr>
              <a:t>の</a:t>
            </a:r>
            <a:r>
              <a:rPr lang="ja-JP" altLang="en-US" kern="0" dirty="0">
                <a:solidFill>
                  <a:schemeClr val="tx1"/>
                </a:solidFill>
              </a:rPr>
              <a:t>事業所</a:t>
            </a:r>
            <a:r>
              <a:rPr lang="ja-JP" altLang="en-US" sz="1000" kern="0" dirty="0" smtClean="0">
                <a:solidFill>
                  <a:schemeClr val="tx1"/>
                </a:solidFill>
              </a:rPr>
              <a:t>に</a:t>
            </a:r>
            <a:r>
              <a:rPr lang="ja-JP" altLang="en-US" sz="1000" kern="0" dirty="0">
                <a:solidFill>
                  <a:schemeClr val="tx1"/>
                </a:solidFill>
              </a:rPr>
              <a:t>関する記述</a:t>
            </a:r>
            <a:r>
              <a:rPr lang="ja-JP" altLang="en-US" sz="1000" kern="0" dirty="0" smtClean="0">
                <a:solidFill>
                  <a:schemeClr val="tx1"/>
                </a:solidFill>
              </a:rPr>
              <a:t>か分かる</a:t>
            </a:r>
            <a:r>
              <a:rPr lang="ja-JP" altLang="en-US" sz="1000" kern="0" dirty="0">
                <a:solidFill>
                  <a:schemeClr val="tx1"/>
                </a:solidFill>
              </a:rPr>
              <a:t>ように記載してください。</a:t>
            </a:r>
            <a:endParaRPr lang="en-US" altLang="ja-JP" sz="10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ja-JP" altLang="en-US" dirty="0" smtClean="0">
                <a:solidFill>
                  <a:schemeClr val="tx1"/>
                </a:solidFill>
                <a:latin typeface="Arial" panose="020B0604020202020204" pitchFamily="34" charset="0"/>
                <a:ea typeface="ＭＳ Ｐゴシック" panose="020B0600070205080204" pitchFamily="50" charset="-128"/>
                <a:cs typeface="Times New Roman" pitchFamily="18" charset="0"/>
              </a:rPr>
              <a:t>、原則</a:t>
            </a:r>
            <a:r>
              <a:rPr lang="en-US" altLang="ja-JP" u="sng" dirty="0" smtClean="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b="1" u="sng" dirty="0" smtClean="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smtClean="0">
                <a:solidFill>
                  <a:schemeClr val="tx1"/>
                </a:solidFill>
                <a:latin typeface="Arial" panose="020B0604020202020204" pitchFamily="34" charset="0"/>
                <a:ea typeface="ＭＳ Ｐゴシック" panose="020B0600070205080204" pitchFamily="50" charset="-128"/>
                <a:cs typeface="Times New Roman" pitchFamily="18" charset="0"/>
              </a:rPr>
              <a:t>応募</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申請書以外の資料を用いることは不可とします。</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令和６年度介護ロボット実用化促進事業</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応募申請書（介護事業所用）</a:t>
            </a:r>
            <a:endPar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smtClean="0"/>
              <a:t>１　応募者</a:t>
            </a:r>
            <a:r>
              <a:rPr lang="ja-JP" altLang="en-US" dirty="0"/>
              <a:t>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833830693"/>
              </p:ext>
            </p:extLst>
          </p:nvPr>
        </p:nvGraphicFramePr>
        <p:xfrm>
          <a:off x="406400" y="2611966"/>
          <a:ext cx="8694057" cy="301752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smtClean="0"/>
                        <a:t>法人所在地</a:t>
                      </a:r>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8" y="576966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smtClean="0">
                <a:solidFill>
                  <a:schemeClr val="tx1"/>
                </a:solidFill>
              </a:rPr>
              <a:t>法人</a:t>
            </a:r>
            <a:r>
              <a:rPr lang="ja-JP" altLang="en-US" sz="1050" kern="0" dirty="0">
                <a:solidFill>
                  <a:schemeClr val="tx1"/>
                </a:solidFill>
              </a:rPr>
              <a:t>の</a:t>
            </a:r>
            <a:r>
              <a:rPr lang="ja-JP" altLang="en-US" sz="1050" kern="0" dirty="0" smtClean="0">
                <a:solidFill>
                  <a:schemeClr val="tx1"/>
                </a:solidFill>
              </a:rPr>
              <a:t>種類等に</a:t>
            </a:r>
            <a:r>
              <a:rPr lang="ja-JP" altLang="en-US" sz="1050" kern="0" dirty="0">
                <a:solidFill>
                  <a:schemeClr val="tx1"/>
                </a:solidFill>
              </a:rPr>
              <a:t>より記載が難しい項目については、空欄のまま提出してください。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2885914206"/>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募集要項３</a:t>
                      </a:r>
                      <a:r>
                        <a:rPr kumimoji="1" lang="ja-JP" altLang="en-US" sz="1200" dirty="0" smtClean="0"/>
                        <a:t>（１）</a:t>
                      </a:r>
                      <a:r>
                        <a:rPr kumimoji="1" lang="ja-JP" altLang="en-US" sz="1200" dirty="0"/>
                        <a:t>の</a:t>
                      </a:r>
                      <a:r>
                        <a:rPr kumimoji="1" lang="ja-JP" altLang="en-US" sz="1200" dirty="0" smtClean="0"/>
                        <a:t>応募要件をすべてを</a:t>
                      </a:r>
                      <a:r>
                        <a:rPr kumimoji="1" lang="ja-JP" altLang="en-US" sz="1200" dirty="0"/>
                        <a:t>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smtClean="0"/>
              <a:t>２</a:t>
            </a:r>
            <a:r>
              <a:rPr lang="ja-JP" altLang="en-US" dirty="0"/>
              <a:t>　</a:t>
            </a:r>
            <a:r>
              <a:rPr lang="ja-JP" altLang="en-US" dirty="0" smtClean="0"/>
              <a:t>介護</a:t>
            </a:r>
            <a:r>
              <a:rPr kumimoji="1" lang="ja-JP" altLang="en-US" dirty="0" smtClean="0"/>
              <a:t>ロボット</a:t>
            </a:r>
            <a:r>
              <a:rPr kumimoji="1" lang="ja-JP" altLang="en-US" dirty="0"/>
              <a:t>等</a:t>
            </a:r>
            <a:r>
              <a:rPr kumimoji="1" lang="ja-JP" altLang="en-US" dirty="0" smtClean="0"/>
              <a:t>の</a:t>
            </a:r>
            <a:r>
              <a:rPr kumimoji="1" lang="ja-JP" altLang="en-US" dirty="0" smtClean="0">
                <a:solidFill>
                  <a:schemeClr val="tx1"/>
                </a:solidFill>
              </a:rPr>
              <a:t>試験導</a:t>
            </a:r>
            <a:r>
              <a:rPr kumimoji="1" lang="ja-JP" altLang="en-US" dirty="0" smtClean="0"/>
              <a:t>入を</a:t>
            </a:r>
            <a:r>
              <a:rPr kumimoji="1" lang="ja-JP" altLang="en-US" dirty="0"/>
              <a:t>希望</a:t>
            </a:r>
            <a:r>
              <a:rPr kumimoji="1" lang="ja-JP" altLang="en-US" dirty="0" smtClean="0"/>
              <a:t>する</a:t>
            </a:r>
            <a:r>
              <a:rPr lang="ja-JP" altLang="en-US" dirty="0"/>
              <a:t>事業所</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789575248"/>
              </p:ext>
            </p:extLst>
          </p:nvPr>
        </p:nvGraphicFramePr>
        <p:xfrm>
          <a:off x="406400" y="1227666"/>
          <a:ext cx="8694057" cy="3017520"/>
        </p:xfrm>
        <a:graphic>
          <a:graphicData uri="http://schemas.openxmlformats.org/drawingml/2006/table">
            <a:tbl>
              <a:tblPr firstCol="1">
                <a:tableStyleId>{21E4AEA4-8DFA-4A89-87EB-49C32662AFE0}</a:tableStyleId>
              </a:tblPr>
              <a:tblGrid>
                <a:gridCol w="1064070">
                  <a:extLst>
                    <a:ext uri="{9D8B030D-6E8A-4147-A177-3AD203B41FA5}">
                      <a16:colId xmlns:a16="http://schemas.microsoft.com/office/drawing/2014/main" val="1714642985"/>
                    </a:ext>
                  </a:extLst>
                </a:gridCol>
                <a:gridCol w="1263205">
                  <a:extLst>
                    <a:ext uri="{9D8B030D-6E8A-4147-A177-3AD203B41FA5}">
                      <a16:colId xmlns:a16="http://schemas.microsoft.com/office/drawing/2014/main" val="85969130"/>
                    </a:ext>
                  </a:extLst>
                </a:gridCol>
                <a:gridCol w="6366782">
                  <a:extLst>
                    <a:ext uri="{9D8B030D-6E8A-4147-A177-3AD203B41FA5}">
                      <a16:colId xmlns:a16="http://schemas.microsoft.com/office/drawing/2014/main" val="2585763277"/>
                    </a:ext>
                  </a:extLst>
                </a:gridCol>
              </a:tblGrid>
              <a:tr h="153106">
                <a:tc gridSpan="2">
                  <a:txBody>
                    <a:bodyPr/>
                    <a:lstStyle/>
                    <a:p>
                      <a:r>
                        <a:rPr kumimoji="1" lang="ja-JP" altLang="en-US" sz="1200" dirty="0" smtClean="0"/>
                        <a:t>事業所名</a:t>
                      </a:r>
                      <a:endParaRPr kumimoji="1" lang="ja-JP" altLang="en-US" sz="1200" dirty="0"/>
                    </a:p>
                  </a:txBody>
                  <a:tcPr/>
                </a:tc>
                <a:tc hMerge="1">
                  <a:txBody>
                    <a:bodyPr/>
                    <a:lstStyle/>
                    <a:p>
                      <a:endParaRPr kumimoji="1" lang="ja-JP" altLang="en-US"/>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rowSpan="2">
                  <a:txBody>
                    <a:bodyPr/>
                    <a:lstStyle/>
                    <a:p>
                      <a:r>
                        <a:rPr kumimoji="1" lang="ja-JP" altLang="en-US" sz="1200" dirty="0"/>
                        <a:t>本社所在地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smtClean="0"/>
                        <a:t>事業所の種類・形態</a:t>
                      </a:r>
                      <a:r>
                        <a:rPr kumimoji="1" lang="en-US" altLang="ja-JP" sz="1200" dirty="0"/>
                        <a:t/>
                      </a:r>
                      <a:br>
                        <a:rPr kumimoji="1" lang="en-US" altLang="ja-JP" sz="1200" dirty="0"/>
                      </a:br>
                      <a:r>
                        <a:rPr kumimoji="1" lang="ja-JP" altLang="en-US" sz="900" dirty="0"/>
                        <a:t>（例</a:t>
                      </a:r>
                      <a:r>
                        <a:rPr kumimoji="1" lang="ja-JP" altLang="en-US" sz="900" dirty="0" smtClean="0"/>
                        <a:t>：介護老人福祉施設、通所介護、訪問介護等）</a:t>
                      </a:r>
                      <a:endParaRPr kumimoji="1" lang="ja-JP" altLang="en-US" sz="9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smtClean="0"/>
                        <a:t>職員数</a:t>
                      </a:r>
                      <a:endParaRPr kumimoji="1" lang="ja-JP" altLang="en-US" sz="1200" dirty="0"/>
                    </a:p>
                  </a:txBody>
                  <a:tcPr/>
                </a:tc>
                <a:tc hMerge="1">
                  <a:txBody>
                    <a:bodyPr/>
                    <a:lstStyle/>
                    <a:p>
                      <a:endParaRPr kumimoji="1" lang="ja-JP" altLang="en-US"/>
                    </a:p>
                  </a:txBody>
                  <a:tcPr/>
                </a:tc>
                <a:tc>
                  <a:txBody>
                    <a:bodyPr/>
                    <a:lstStyle/>
                    <a:p>
                      <a:r>
                        <a:rPr kumimoji="1" lang="ja-JP" altLang="en-US" sz="1200" dirty="0"/>
                        <a:t>　　　　　　　　　　　　　人　　（うち</a:t>
                      </a:r>
                      <a:r>
                        <a:rPr kumimoji="1" lang="ja-JP" altLang="en-US" sz="1200" dirty="0" smtClean="0"/>
                        <a:t>、パート・アルバイト数：</a:t>
                      </a:r>
                      <a:r>
                        <a:rPr kumimoji="1" lang="ja-JP" altLang="en-US" sz="1200" dirty="0"/>
                        <a:t>　　　　　人）</a:t>
                      </a:r>
                    </a:p>
                  </a:txBody>
                  <a:tcPr/>
                </a:tc>
                <a:extLst>
                  <a:ext uri="{0D108BD9-81ED-4DB2-BD59-A6C34878D82A}">
                    <a16:rowId xmlns:a16="http://schemas.microsoft.com/office/drawing/2014/main" val="3170263061"/>
                  </a:ext>
                </a:extLst>
              </a:tr>
              <a:tr h="153106">
                <a:tc gridSpan="2">
                  <a:txBody>
                    <a:bodyPr/>
                    <a:lstStyle/>
                    <a:p>
                      <a:r>
                        <a:rPr kumimoji="1" lang="ja-JP" altLang="en-US" sz="1200" dirty="0" smtClean="0"/>
                        <a:t>定員数</a:t>
                      </a:r>
                      <a:endParaRPr kumimoji="1" lang="ja-JP" altLang="en-US" sz="1200" dirty="0"/>
                    </a:p>
                  </a:txBody>
                  <a:tcPr/>
                </a:tc>
                <a:tc hMerge="1">
                  <a:txBody>
                    <a:bodyPr/>
                    <a:lstStyle/>
                    <a:p>
                      <a:endParaRPr kumimoji="1" lang="ja-JP" altLang="en-US"/>
                    </a:p>
                  </a:txBody>
                  <a:tcPr/>
                </a:tc>
                <a:tc>
                  <a:txBody>
                    <a:bodyPr/>
                    <a:lstStyle/>
                    <a:p>
                      <a:r>
                        <a:rPr kumimoji="1" lang="ja-JP" altLang="en-US" sz="1200" dirty="0" smtClean="0"/>
                        <a:t>　　　　　　　　　　　　　人</a:t>
                      </a:r>
                      <a:endParaRPr kumimoji="1" lang="ja-JP" altLang="en-US" sz="1200" dirty="0"/>
                    </a:p>
                  </a:txBody>
                  <a:tcPr/>
                </a:tc>
                <a:extLst>
                  <a:ext uri="{0D108BD9-81ED-4DB2-BD59-A6C34878D82A}">
                    <a16:rowId xmlns:a16="http://schemas.microsoft.com/office/drawing/2014/main" val="2384373478"/>
                  </a:ext>
                </a:extLst>
              </a:tr>
              <a:tr h="153106">
                <a:tc gridSpan="2">
                  <a:txBody>
                    <a:bodyPr/>
                    <a:lstStyle/>
                    <a:p>
                      <a:r>
                        <a:rPr kumimoji="1" lang="ja-JP" altLang="en-US" sz="1200" dirty="0" smtClean="0"/>
                        <a:t>利用者数</a:t>
                      </a:r>
                      <a:endParaRPr kumimoji="1" lang="ja-JP" altLang="en-US" sz="1200" dirty="0"/>
                    </a:p>
                  </a:txBody>
                  <a:tcPr/>
                </a:tc>
                <a:tc hMerge="1">
                  <a:txBody>
                    <a:bodyPr/>
                    <a:lstStyle/>
                    <a:p>
                      <a:endParaRPr kumimoji="1" lang="ja-JP" altLang="en-US"/>
                    </a:p>
                  </a:txBody>
                  <a:tcPr/>
                </a:tc>
                <a:tc>
                  <a:txBody>
                    <a:bodyPr/>
                    <a:lstStyle/>
                    <a:p>
                      <a:r>
                        <a:rPr kumimoji="1" lang="ja-JP" altLang="en-US" sz="1200" dirty="0" smtClean="0"/>
                        <a:t>　　　　　　　　　　　　　人</a:t>
                      </a:r>
                      <a:endParaRPr kumimoji="1" lang="ja-JP" altLang="en-US" sz="1200" dirty="0"/>
                    </a:p>
                  </a:txBody>
                  <a:tcPr/>
                </a:tc>
                <a:extLst>
                  <a:ext uri="{0D108BD9-81ED-4DB2-BD59-A6C34878D82A}">
                    <a16:rowId xmlns:a16="http://schemas.microsoft.com/office/drawing/2014/main" val="2083523735"/>
                  </a:ext>
                </a:extLst>
              </a:tr>
              <a:tr h="153106">
                <a:tc gridSpan="2">
                  <a:txBody>
                    <a:bodyPr/>
                    <a:lstStyle/>
                    <a:p>
                      <a:r>
                        <a:rPr kumimoji="1" lang="ja-JP" altLang="en-US" sz="1200" dirty="0" smtClean="0"/>
                        <a:t>事業所の</a:t>
                      </a:r>
                      <a:r>
                        <a:rPr kumimoji="1" lang="ja-JP" altLang="en-US" sz="1200" dirty="0"/>
                        <a:t>面積</a:t>
                      </a:r>
                      <a:endParaRPr kumimoji="1" lang="en-US" altLang="ja-JP" sz="1200" dirty="0"/>
                    </a:p>
                    <a:p>
                      <a:r>
                        <a:rPr kumimoji="1" lang="en-US" altLang="ja-JP" sz="900" dirty="0"/>
                        <a:t>※</a:t>
                      </a:r>
                      <a:r>
                        <a:rPr kumimoji="1" lang="ja-JP" altLang="en-US" sz="900" dirty="0"/>
                        <a:t>複数階層</a:t>
                      </a:r>
                      <a:r>
                        <a:rPr kumimoji="1" lang="ja-JP" altLang="en-US" sz="900" dirty="0" smtClean="0"/>
                        <a:t>の事業所は</a:t>
                      </a:r>
                      <a:r>
                        <a:rPr kumimoji="1" lang="ja-JP" altLang="en-US" sz="900" dirty="0"/>
                        <a:t>、階層数、各階層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96898" y="4370437"/>
            <a:ext cx="8503559" cy="1938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で</a:t>
            </a:r>
            <a:r>
              <a:rPr lang="ja-JP" altLang="en-US" sz="1050" kern="0" dirty="0">
                <a:solidFill>
                  <a:schemeClr val="tx1"/>
                </a:solidFill>
              </a:rPr>
              <a:t>応募する場合、適宜、表を追加してください。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239041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smtClean="0"/>
              <a:t>３</a:t>
            </a:r>
            <a:r>
              <a:rPr lang="ja-JP" altLang="en-US" dirty="0"/>
              <a:t>　</a:t>
            </a:r>
            <a:r>
              <a:rPr kumimoji="1" lang="ja-JP" altLang="en-US" dirty="0" smtClean="0"/>
              <a:t>介護事業所で解決したい課題・介護ロボット</a:t>
            </a:r>
            <a:r>
              <a:rPr kumimoji="1" lang="ja-JP" altLang="en-US" dirty="0"/>
              <a:t>等</a:t>
            </a:r>
            <a:r>
              <a:rPr kumimoji="1" lang="ja-JP" altLang="en-US" dirty="0" smtClean="0"/>
              <a:t>の</a:t>
            </a:r>
            <a:r>
              <a:rPr lang="ja-JP" altLang="en-US" dirty="0" smtClean="0"/>
              <a:t>導入</a:t>
            </a:r>
            <a:r>
              <a:rPr kumimoji="1" lang="ja-JP" altLang="en-US" dirty="0" smtClean="0"/>
              <a:t>目的</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1862625977"/>
              </p:ext>
            </p:extLst>
          </p:nvPr>
        </p:nvGraphicFramePr>
        <p:xfrm>
          <a:off x="406400" y="1856486"/>
          <a:ext cx="8775700" cy="338328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smtClean="0"/>
                        <a:t>課題・目的１</a:t>
                      </a:r>
                      <a:endParaRPr kumimoji="1" lang="ja-JP" altLang="en-US" sz="1200" dirty="0"/>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854392211"/>
                  </a:ext>
                </a:extLst>
              </a:tr>
              <a:tr h="171027">
                <a:tc>
                  <a:txBody>
                    <a:bodyPr/>
                    <a:lstStyle/>
                    <a:p>
                      <a:r>
                        <a:rPr kumimoji="1" lang="ja-JP" altLang="en-US" sz="1200" smtClean="0"/>
                        <a:t>解決したい課題</a:t>
                      </a:r>
                      <a:endParaRPr kumimoji="1" lang="en-US" altLang="ja-JP" sz="1200" dirty="0"/>
                    </a:p>
                  </a:txBody>
                  <a:tcPr/>
                </a:tc>
                <a:tc>
                  <a:txBody>
                    <a:bodyPr/>
                    <a:lstStyle/>
                    <a:p>
                      <a:r>
                        <a:rPr kumimoji="1" lang="ja-JP" altLang="en-US" sz="1200" dirty="0" smtClean="0">
                          <a:solidFill>
                            <a:srgbClr val="FF0000"/>
                          </a:solidFill>
                        </a:rPr>
                        <a:t>（記入例）１　夜勤職員の業務負荷軽減</a:t>
                      </a:r>
                      <a:endParaRPr kumimoji="1" lang="en-US" altLang="ja-JP" sz="1200" dirty="0" smtClean="0">
                        <a:solidFill>
                          <a:srgbClr val="FF0000"/>
                        </a:solidFill>
                      </a:endParaRPr>
                    </a:p>
                    <a:p>
                      <a:endParaRPr kumimoji="1" lang="en-US" altLang="ja-JP" sz="1200" dirty="0" smtClean="0"/>
                    </a:p>
                  </a:txBody>
                  <a:tcPr/>
                </a:tc>
                <a:extLst>
                  <a:ext uri="{0D108BD9-81ED-4DB2-BD59-A6C34878D82A}">
                    <a16:rowId xmlns:a16="http://schemas.microsoft.com/office/drawing/2014/main" val="4011393190"/>
                  </a:ext>
                </a:extLst>
              </a:tr>
              <a:tr h="171027">
                <a:tc>
                  <a:txBody>
                    <a:bodyPr/>
                    <a:lstStyle/>
                    <a:p>
                      <a:r>
                        <a:rPr kumimoji="1" lang="ja-JP" altLang="en-US" sz="1200" smtClean="0"/>
                        <a:t>課題の具体的な内容</a:t>
                      </a:r>
                      <a:endParaRPr kumimoji="1" lang="ja-JP" altLang="en-US" sz="1200" dirty="0"/>
                    </a:p>
                  </a:txBody>
                  <a:tcPr/>
                </a:tc>
                <a:tc>
                  <a:txBody>
                    <a:bodyPr/>
                    <a:lstStyle/>
                    <a:p>
                      <a:r>
                        <a:rPr kumimoji="1" lang="ja-JP" altLang="en-US" sz="1200" dirty="0" smtClean="0">
                          <a:solidFill>
                            <a:srgbClr val="FF0000"/>
                          </a:solidFill>
                        </a:rPr>
                        <a:t>（記入例） 夜間の定時巡視に毎日○名体制で△回実施している。本業務の効率化・省人化を図り、定時巡視業務を□割削減したい。</a:t>
                      </a:r>
                      <a:r>
                        <a:rPr kumimoji="1" lang="en-US" altLang="ja-JP" sz="1200" dirty="0" smtClean="0">
                          <a:solidFill>
                            <a:srgbClr val="FF0000"/>
                          </a:solidFill>
                        </a:rPr>
                        <a:t/>
                      </a:r>
                      <a:br>
                        <a:rPr kumimoji="1" lang="en-US" altLang="ja-JP" sz="1200" dirty="0" smtClean="0">
                          <a:solidFill>
                            <a:srgbClr val="FF0000"/>
                          </a:solidFill>
                        </a:rPr>
                      </a:br>
                      <a:r>
                        <a:rPr kumimoji="1" lang="en-US" altLang="ja-JP" sz="1200" dirty="0" smtClean="0">
                          <a:solidFill>
                            <a:srgbClr val="FF0000"/>
                          </a:solidFill>
                        </a:rPr>
                        <a:t>※</a:t>
                      </a:r>
                      <a:r>
                        <a:rPr kumimoji="1" lang="ja-JP" altLang="en-US" sz="1200" dirty="0" smtClean="0">
                          <a:solidFill>
                            <a:srgbClr val="FF0000"/>
                          </a:solidFill>
                        </a:rPr>
                        <a:t>誰の、どのような課題か、具体的に記載をしてください。</a:t>
                      </a:r>
                      <a:endParaRPr kumimoji="1" lang="en-US" altLang="ja-JP" sz="1200" dirty="0" smtClean="0"/>
                    </a:p>
                    <a:p>
                      <a:pPr marL="171450" indent="-171450">
                        <a:buFont typeface="Arial" panose="020B0604020202020204" pitchFamily="34" charset="0"/>
                        <a:buChar char="•"/>
                      </a:pPr>
                      <a:r>
                        <a:rPr kumimoji="1" lang="en-US" altLang="ja-JP" sz="1200" dirty="0" smtClean="0"/>
                        <a:t>XXX</a:t>
                      </a:r>
                    </a:p>
                    <a:p>
                      <a:pPr marL="171450" indent="-171450">
                        <a:buFont typeface="Arial" panose="020B0604020202020204" pitchFamily="34" charset="0"/>
                        <a:buChar char="•"/>
                      </a:pPr>
                      <a:r>
                        <a:rPr kumimoji="1" lang="en-US" altLang="ja-JP" sz="1200" dirty="0" smtClean="0"/>
                        <a:t>XXX</a:t>
                      </a:r>
                    </a:p>
                    <a:p>
                      <a:pPr marL="0" indent="0">
                        <a:buFont typeface="Arial" panose="020B0604020202020204" pitchFamily="34" charset="0"/>
                        <a:buNone/>
                      </a:pPr>
                      <a:endParaRPr kumimoji="1" lang="ja-JP" altLang="en-US" sz="1200" dirty="0"/>
                    </a:p>
                  </a:txBody>
                  <a:tcPr/>
                </a:tc>
                <a:extLst>
                  <a:ext uri="{0D108BD9-81ED-4DB2-BD59-A6C34878D82A}">
                    <a16:rowId xmlns:a16="http://schemas.microsoft.com/office/drawing/2014/main" val="2649251419"/>
                  </a:ext>
                </a:extLst>
              </a:tr>
              <a:tr h="171027">
                <a:tc>
                  <a:txBody>
                    <a:bodyPr/>
                    <a:lstStyle/>
                    <a:p>
                      <a:r>
                        <a:rPr kumimoji="1" lang="ja-JP" altLang="en-US" sz="1200" dirty="0" smtClean="0"/>
                        <a:t>介護ロボット等の導入目的</a:t>
                      </a:r>
                      <a:endParaRPr kumimoji="1" lang="ja-JP" altLang="en-US" sz="1200" dirty="0"/>
                    </a:p>
                  </a:txBody>
                  <a:tcPr/>
                </a:tc>
                <a:tc>
                  <a:txBody>
                    <a:bodyPr/>
                    <a:lstStyle/>
                    <a:p>
                      <a:pPr marL="0" indent="0">
                        <a:buFont typeface="Arial" panose="020B0604020202020204" pitchFamily="34" charset="0"/>
                        <a:buNone/>
                      </a:pPr>
                      <a:r>
                        <a:rPr kumimoji="1" lang="ja-JP" altLang="en-US" sz="1200" dirty="0">
                          <a:solidFill>
                            <a:srgbClr val="FF0000"/>
                          </a:solidFill>
                        </a:rPr>
                        <a:t>（記入例） </a:t>
                      </a:r>
                      <a:r>
                        <a:rPr kumimoji="1" lang="ja-JP" altLang="en-US" sz="1200" dirty="0" smtClean="0">
                          <a:solidFill>
                            <a:srgbClr val="FF0000"/>
                          </a:solidFill>
                        </a:rPr>
                        <a:t>スタッフの業務</a:t>
                      </a:r>
                      <a:r>
                        <a:rPr kumimoji="1" lang="ja-JP" altLang="en-US" sz="1200" dirty="0">
                          <a:solidFill>
                            <a:srgbClr val="FF0000"/>
                          </a:solidFill>
                        </a:rPr>
                        <a:t>の負荷を</a:t>
                      </a:r>
                      <a:r>
                        <a:rPr kumimoji="1" lang="ja-JP" altLang="en-US" sz="1200" dirty="0" smtClean="0">
                          <a:solidFill>
                            <a:srgbClr val="FF0000"/>
                          </a:solidFill>
                        </a:rPr>
                        <a:t>軽減すること</a:t>
                      </a:r>
                      <a:r>
                        <a:rPr kumimoji="1" lang="ja-JP" altLang="en-US" sz="1200" dirty="0">
                          <a:solidFill>
                            <a:srgbClr val="FF0000"/>
                          </a:solidFill>
                        </a:rPr>
                        <a:t>で</a:t>
                      </a:r>
                      <a:r>
                        <a:rPr kumimoji="1" lang="ja-JP" altLang="en-US" sz="1200" dirty="0" smtClean="0">
                          <a:solidFill>
                            <a:srgbClr val="FF0000"/>
                          </a:solidFill>
                        </a:rPr>
                        <a:t>、利用者に対するケア業務や利用者とのコミュニケーションに充てる時間を増大させる。</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目指す施設の姿</a:t>
                      </a:r>
                    </a:p>
                  </a:txBody>
                  <a:tcPr/>
                </a:tc>
                <a:tc>
                  <a:txBody>
                    <a:bodyPr/>
                    <a:lstStyle/>
                    <a:p>
                      <a:r>
                        <a:rPr kumimoji="1" lang="ja-JP" altLang="en-US" sz="1200" dirty="0">
                          <a:solidFill>
                            <a:srgbClr val="FF0000"/>
                          </a:solidFill>
                        </a:rPr>
                        <a:t>（記入例） 削減できた工数を接客や新たな企画立案に係る業務に振り向け、施設の魅力を高めたい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graphicFrame>
        <p:nvGraphicFramePr>
          <p:cNvPr id="6" name="表 3">
            <a:extLst>
              <a:ext uri="{FF2B5EF4-FFF2-40B4-BE49-F238E27FC236}">
                <a16:creationId xmlns:a16="http://schemas.microsoft.com/office/drawing/2014/main" id="{0A2AF4C7-D12F-4509-99C8-3444EBA0C52B}"/>
              </a:ext>
            </a:extLst>
          </p:cNvPr>
          <p:cNvGraphicFramePr>
            <a:graphicFrameLocks noGrp="1"/>
          </p:cNvGraphicFramePr>
          <p:nvPr>
            <p:extLst>
              <p:ext uri="{D42A27DB-BD31-4B8C-83A1-F6EECF244321}">
                <p14:modId xmlns:p14="http://schemas.microsoft.com/office/powerpoint/2010/main" val="4009660098"/>
              </p:ext>
            </p:extLst>
          </p:nvPr>
        </p:nvGraphicFramePr>
        <p:xfrm>
          <a:off x="422275" y="4600919"/>
          <a:ext cx="8775700" cy="164592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0">
                <a:tc gridSpan="2">
                  <a:txBody>
                    <a:bodyPr/>
                    <a:lstStyle/>
                    <a:p>
                      <a:pPr algn="ctr"/>
                      <a:r>
                        <a:rPr kumimoji="1" lang="ja-JP" altLang="en-US" sz="1200" dirty="0" smtClean="0"/>
                        <a:t>課題・目的２</a:t>
                      </a:r>
                      <a:endParaRPr kumimoji="1" lang="ja-JP" altLang="en-US" sz="1200" dirty="0"/>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29749602"/>
                  </a:ext>
                </a:extLst>
              </a:tr>
              <a:tr h="171027">
                <a:tc>
                  <a:txBody>
                    <a:bodyPr/>
                    <a:lstStyle/>
                    <a:p>
                      <a:r>
                        <a:rPr kumimoji="1" lang="ja-JP" altLang="en-US" sz="1200" smtClean="0"/>
                        <a:t>解決したい課題</a:t>
                      </a:r>
                      <a:endParaRPr kumimoji="1" lang="en-US" altLang="ja-JP" sz="1200" dirty="0"/>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smtClean="0"/>
                        <a:t>課題の具体的な内容</a:t>
                      </a:r>
                      <a:endParaRPr kumimoji="1" lang="ja-JP" altLang="en-US" sz="1200" dirty="0"/>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smtClean="0"/>
                        <a:t>介護ロボット等の導入目的</a:t>
                      </a:r>
                      <a:endParaRPr kumimoji="1" lang="ja-JP" altLang="en-US" sz="1200" dirty="0"/>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8" name="Rectangle 3">
            <a:extLst>
              <a:ext uri="{FF2B5EF4-FFF2-40B4-BE49-F238E27FC236}">
                <a16:creationId xmlns:a16="http://schemas.microsoft.com/office/drawing/2014/main" id="{274E8222-77E0-4119-8C19-D7603A0F2FB3}"/>
              </a:ext>
            </a:extLst>
          </p:cNvPr>
          <p:cNvSpPr txBox="1">
            <a:spLocks noChangeArrowheads="1"/>
          </p:cNvSpPr>
          <p:nvPr/>
        </p:nvSpPr>
        <p:spPr bwMode="auto">
          <a:xfrm>
            <a:off x="596899" y="6264180"/>
            <a:ext cx="8503559" cy="3877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必要に応じて、適宜、表を追加してください。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a:t>
            </a:r>
            <a:r>
              <a:rPr lang="ja-JP" altLang="en-US" sz="1050" kern="0" dirty="0" smtClean="0">
                <a:solidFill>
                  <a:schemeClr val="tx1"/>
                </a:solidFill>
              </a:rPr>
              <a:t>の事業所で</a:t>
            </a:r>
            <a:r>
              <a:rPr lang="ja-JP" altLang="en-US" sz="1050" kern="0" dirty="0">
                <a:solidFill>
                  <a:schemeClr val="tx1"/>
                </a:solidFill>
              </a:rPr>
              <a:t>応募する場合</a:t>
            </a:r>
            <a:r>
              <a:rPr lang="ja-JP" altLang="en-US" sz="1050" kern="0" dirty="0" smtClean="0">
                <a:solidFill>
                  <a:schemeClr val="tx1"/>
                </a:solidFill>
              </a:rPr>
              <a:t>、</a:t>
            </a:r>
            <a:r>
              <a:rPr lang="ja-JP" altLang="en-US" sz="1050" kern="0" dirty="0">
                <a:solidFill>
                  <a:schemeClr val="tx1"/>
                </a:solidFill>
              </a:rPr>
              <a:t>ど</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に</a:t>
            </a:r>
            <a:r>
              <a:rPr lang="ja-JP" altLang="en-US" sz="1050" kern="0" dirty="0">
                <a:solidFill>
                  <a:schemeClr val="tx1"/>
                </a:solidFill>
              </a:rPr>
              <a:t>関する記述</a:t>
            </a:r>
            <a:r>
              <a:rPr lang="ja-JP" altLang="en-US" sz="1050" kern="0" dirty="0" smtClean="0">
                <a:solidFill>
                  <a:schemeClr val="tx1"/>
                </a:solidFill>
              </a:rPr>
              <a:t>か分かる</a:t>
            </a:r>
            <a:r>
              <a:rPr lang="ja-JP" altLang="en-US" sz="1050" kern="0" dirty="0">
                <a:solidFill>
                  <a:schemeClr val="tx1"/>
                </a:solidFill>
              </a:rPr>
              <a:t>ように記載してください。</a:t>
            </a:r>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270327"/>
            <a:ext cx="906145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smtClean="0">
                <a:solidFill>
                  <a:schemeClr val="tx1"/>
                </a:solidFill>
              </a:rPr>
              <a:t>応募申請書作成要領別表から解決したい課題を選択し対応する「番号」及び「主な課題」を記載してください。</a:t>
            </a:r>
            <a:endParaRPr lang="en-US" altLang="ja-JP" sz="1200" b="1" kern="0" dirty="0" smtClean="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smtClean="0">
                <a:solidFill>
                  <a:schemeClr val="tx1"/>
                </a:solidFill>
              </a:rPr>
              <a:t>また、選択した課題について事業所の状況を踏まえ具体的に記載してください。</a:t>
            </a:r>
            <a:endParaRPr lang="en-US" altLang="ja-JP" sz="1200" b="1" kern="0" dirty="0">
              <a:solidFill>
                <a:schemeClr val="tx1"/>
              </a:solidFill>
            </a:endParaRPr>
          </a:p>
        </p:txBody>
      </p:sp>
    </p:spTree>
    <p:extLst>
      <p:ext uri="{BB962C8B-B14F-4D97-AF65-F5344CB8AC3E}">
        <p14:creationId xmlns:p14="http://schemas.microsoft.com/office/powerpoint/2010/main" val="332531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smtClean="0"/>
              <a:t>４</a:t>
            </a:r>
            <a:r>
              <a:rPr lang="ja-JP" altLang="en-US" dirty="0"/>
              <a:t>　</a:t>
            </a:r>
            <a:r>
              <a:rPr kumimoji="1" lang="ja-JP" altLang="en-US" dirty="0" smtClean="0"/>
              <a:t>介護ロボット</a:t>
            </a:r>
            <a:r>
              <a:rPr kumimoji="1" lang="ja-JP" altLang="en-US" dirty="0">
                <a:solidFill>
                  <a:schemeClr val="tx1"/>
                </a:solidFill>
              </a:rPr>
              <a:t>等</a:t>
            </a:r>
            <a:r>
              <a:rPr kumimoji="1" lang="ja-JP" altLang="en-US" dirty="0" smtClean="0">
                <a:solidFill>
                  <a:schemeClr val="tx1"/>
                </a:solidFill>
              </a:rPr>
              <a:t>の試験</a:t>
            </a:r>
            <a:r>
              <a:rPr kumimoji="1" lang="ja-JP" altLang="en-US" dirty="0" smtClean="0"/>
              <a:t>導入・</a:t>
            </a:r>
            <a:r>
              <a:rPr lang="ja-JP" altLang="en-US" dirty="0" smtClean="0"/>
              <a:t>効果</a:t>
            </a:r>
            <a:r>
              <a:rPr lang="ja-JP" altLang="en-US" dirty="0"/>
              <a:t>検証</a:t>
            </a:r>
            <a:r>
              <a:rPr kumimoji="1" lang="ja-JP" altLang="en-US" dirty="0" smtClean="0"/>
              <a:t>の</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smtClean="0">
                <a:solidFill>
                  <a:schemeClr val="tx1"/>
                </a:solidFill>
              </a:rPr>
              <a:t>事業所に</a:t>
            </a:r>
            <a:r>
              <a:rPr lang="ja-JP" altLang="en-US" sz="1200" b="1" kern="0" dirty="0">
                <a:solidFill>
                  <a:schemeClr val="tx1"/>
                </a:solidFill>
              </a:rPr>
              <a:t>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85180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r>
              <a:rPr lang="en-US" altLang="ja-JP" sz="1200" dirty="0">
                <a:solidFill>
                  <a:srgbClr val="FF0000"/>
                </a:solidFill>
                <a:latin typeface="Arial" panose="020B0604020202020204" pitchFamily="34" charset="0"/>
                <a:ea typeface="ＭＳ Ｐゴシック" panose="020B0600070205080204" pitchFamily="50" charset="-128"/>
              </a:rPr>
              <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施設長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a:t>
            </a:r>
            <a:r>
              <a:rPr lang="ja-JP" altLang="en-US" sz="1200" dirty="0" smtClean="0">
                <a:solidFill>
                  <a:srgbClr val="FF0000"/>
                </a:solidFill>
                <a:latin typeface="Arial" panose="020B0604020202020204" pitchFamily="34" charset="0"/>
                <a:ea typeface="ＭＳ Ｐゴシック" panose="020B0600070205080204" pitchFamily="50" charset="-128"/>
              </a:rPr>
              <a:t>本事業の</a:t>
            </a:r>
            <a:r>
              <a:rPr lang="ja-JP" altLang="en-US" sz="1200" dirty="0">
                <a:solidFill>
                  <a:srgbClr val="FF0000"/>
                </a:solidFill>
                <a:latin typeface="Arial" panose="020B0604020202020204" pitchFamily="34" charset="0"/>
                <a:ea typeface="ＭＳ Ｐゴシック" panose="020B0600070205080204" pitchFamily="50" charset="-128"/>
              </a:rPr>
              <a:t>企画</a:t>
            </a:r>
            <a:r>
              <a:rPr lang="ja-JP" altLang="en-US" sz="1200" dirty="0" smtClean="0">
                <a:solidFill>
                  <a:srgbClr val="FF0000"/>
                </a:solidFill>
                <a:latin typeface="Arial" panose="020B0604020202020204" pitchFamily="34" charset="0"/>
                <a:ea typeface="ＭＳ Ｐゴシック" panose="020B0600070205080204" pitchFamily="50" charset="-128"/>
              </a:rPr>
              <a:t>・実施</a:t>
            </a:r>
            <a:r>
              <a:rPr lang="ja-JP" altLang="en-US" sz="1200" dirty="0">
                <a:solidFill>
                  <a:srgbClr val="FF0000"/>
                </a:solidFill>
                <a:latin typeface="Arial" panose="020B0604020202020204" pitchFamily="34" charset="0"/>
                <a:ea typeface="ＭＳ Ｐゴシック" panose="020B0600070205080204" pitchFamily="50" charset="-128"/>
              </a:rPr>
              <a:t>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1454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200" dirty="0">
                <a:solidFill>
                  <a:srgbClr val="FF0000"/>
                </a:solidFill>
                <a:latin typeface="Arial" panose="020B0604020202020204" pitchFamily="34" charset="0"/>
                <a:ea typeface="ＭＳ Ｐゴシック" panose="020B0600070205080204" pitchFamily="50" charset="-128"/>
              </a:rPr>
              <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a:t>
            </a:r>
            <a:r>
              <a:rPr lang="ja-JP" altLang="en-US" sz="1200" dirty="0" smtClean="0">
                <a:solidFill>
                  <a:srgbClr val="FF0000"/>
                </a:solidFill>
                <a:latin typeface="Arial" panose="020B0604020202020204" pitchFamily="34" charset="0"/>
                <a:ea typeface="ＭＳ Ｐゴシック" panose="020B0600070205080204" pitchFamily="50" charset="-128"/>
              </a:rPr>
              <a:t>＞導入する介護ロボット</a:t>
            </a:r>
            <a:r>
              <a:rPr lang="ja-JP" altLang="en-US" sz="1200" dirty="0">
                <a:solidFill>
                  <a:srgbClr val="FF0000"/>
                </a:solidFill>
                <a:latin typeface="Arial" panose="020B0604020202020204" pitchFamily="34" charset="0"/>
                <a:ea typeface="ＭＳ Ｐゴシック" panose="020B0600070205080204" pitchFamily="50" charset="-128"/>
              </a:rPr>
              <a:t>等の運用の円滑化を目的と</a:t>
            </a:r>
            <a:r>
              <a:rPr lang="ja-JP" altLang="en-US" sz="1200" dirty="0" smtClean="0">
                <a:solidFill>
                  <a:srgbClr val="FF0000"/>
                </a:solidFill>
                <a:latin typeface="Arial" panose="020B0604020202020204" pitchFamily="34" charset="0"/>
                <a:ea typeface="ＭＳ Ｐゴシック" panose="020B0600070205080204" pitchFamily="50" charset="-128"/>
              </a:rPr>
              <a:t>した現場</a:t>
            </a:r>
            <a:r>
              <a:rPr lang="ja-JP" altLang="en-US" sz="1200" dirty="0">
                <a:solidFill>
                  <a:srgbClr val="FF0000"/>
                </a:solidFill>
                <a:latin typeface="Arial" panose="020B0604020202020204" pitchFamily="34" charset="0"/>
                <a:ea typeface="ＭＳ Ｐゴシック" panose="020B0600070205080204" pitchFamily="50" charset="-128"/>
              </a:rPr>
              <a:t>スタッフ向けの研修の企画・実施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r>
              <a:rPr lang="en-US" altLang="ja-JP" sz="1200" dirty="0">
                <a:solidFill>
                  <a:srgbClr val="FF0000"/>
                </a:solidFill>
                <a:latin typeface="Arial" panose="020B0604020202020204" pitchFamily="34" charset="0"/>
                <a:ea typeface="ＭＳ Ｐゴシック" panose="020B0600070205080204" pitchFamily="50" charset="-128"/>
              </a:rPr>
              <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a:t>
            </a:r>
            <a:r>
              <a:rPr lang="ja-JP" altLang="en-US" sz="1200" dirty="0" smtClean="0">
                <a:solidFill>
                  <a:srgbClr val="FF0000"/>
                </a:solidFill>
                <a:latin typeface="Arial" panose="020B0604020202020204" pitchFamily="34" charset="0"/>
                <a:ea typeface="ＭＳ Ｐゴシック" panose="020B0600070205080204" pitchFamily="50" charset="-128"/>
              </a:rPr>
              <a:t>＞県等との連絡調整、効果検証期間中の進捗管理</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424964741"/>
              </p:ext>
            </p:extLst>
          </p:nvPr>
        </p:nvGraphicFramePr>
        <p:xfrm>
          <a:off x="406401" y="1541699"/>
          <a:ext cx="8854102" cy="10058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200" dirty="0">
                          <a:solidFill>
                            <a:srgbClr val="FF0000"/>
                          </a:solidFill>
                        </a:rPr>
                        <a:t>（記入例</a:t>
                      </a:r>
                      <a:r>
                        <a:rPr kumimoji="1" lang="ja-JP" altLang="en-US" sz="1200" dirty="0" smtClean="0">
                          <a:solidFill>
                            <a:srgbClr val="FF0000"/>
                          </a:solidFill>
                        </a:rPr>
                        <a:t>）介護ロボット</a:t>
                      </a:r>
                      <a:r>
                        <a:rPr kumimoji="1" lang="ja-JP" altLang="en-US" sz="1200" dirty="0">
                          <a:solidFill>
                            <a:srgbClr val="FF0000"/>
                          </a:solidFill>
                        </a:rPr>
                        <a:t>等の</a:t>
                      </a:r>
                      <a:r>
                        <a:rPr kumimoji="1" lang="ja-JP" altLang="en-US" sz="1200" dirty="0" smtClean="0">
                          <a:solidFill>
                            <a:srgbClr val="FF0000"/>
                          </a:solidFill>
                        </a:rPr>
                        <a:t>導入・効果検証に</a:t>
                      </a:r>
                      <a:r>
                        <a:rPr kumimoji="1" lang="en-US" altLang="ja-JP" sz="1200" dirty="0">
                          <a:solidFill>
                            <a:srgbClr val="FF0000"/>
                          </a:solidFill>
                        </a:rPr>
                        <a:t>XX</a:t>
                      </a:r>
                      <a:r>
                        <a:rPr kumimoji="1" lang="ja-JP" altLang="en-US" sz="1200" dirty="0">
                          <a:solidFill>
                            <a:srgbClr val="FF0000"/>
                          </a:solidFill>
                        </a:rPr>
                        <a:t>名のスタッフが関わり、プロジェクトリーダーは</a:t>
                      </a:r>
                      <a:r>
                        <a:rPr kumimoji="1" lang="en-US" altLang="ja-JP" sz="1200" dirty="0">
                          <a:solidFill>
                            <a:srgbClr val="FF0000"/>
                          </a:solidFill>
                        </a:rPr>
                        <a:t>XX</a:t>
                      </a:r>
                      <a:r>
                        <a:rPr kumimoji="1" lang="ja-JP" altLang="en-US" sz="1200" dirty="0">
                          <a:solidFill>
                            <a:srgbClr val="FF0000"/>
                          </a:solidFill>
                        </a:rPr>
                        <a:t>が務める。</a:t>
                      </a:r>
                      <a:r>
                        <a:rPr kumimoji="1" lang="en-US" altLang="ja-JP" sz="1200" dirty="0">
                          <a:solidFill>
                            <a:srgbClr val="FF0000"/>
                          </a:solidFill>
                        </a:rPr>
                        <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XX</a:t>
                      </a:r>
                      <a:r>
                        <a:rPr kumimoji="1" lang="ja-JP" altLang="en-US" sz="1200" dirty="0">
                          <a:solidFill>
                            <a:srgbClr val="FF0000"/>
                          </a:solidFill>
                        </a:rPr>
                        <a:t>は施設内で</a:t>
                      </a:r>
                      <a:r>
                        <a:rPr kumimoji="1" lang="en-US" altLang="ja-JP" sz="1200" dirty="0">
                          <a:solidFill>
                            <a:srgbClr val="FF0000"/>
                          </a:solidFill>
                        </a:rPr>
                        <a:t>XX</a:t>
                      </a:r>
                      <a:r>
                        <a:rPr kumimoji="1" lang="ja-JP" altLang="en-US" sz="1200" dirty="0">
                          <a:solidFill>
                            <a:srgbClr val="FF0000"/>
                          </a:solidFill>
                        </a:rPr>
                        <a:t>の業務の責任者・リーダーを担当しており、今後のロボット等の導入（実装）検討を主導する中心者である。</a:t>
                      </a:r>
                      <a:endParaRPr kumimoji="1" lang="en-US" altLang="ja-JP" sz="12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22721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200" dirty="0">
                <a:solidFill>
                  <a:srgbClr val="FF0000"/>
                </a:solidFill>
                <a:latin typeface="Arial" panose="020B0604020202020204" pitchFamily="34" charset="0"/>
                <a:ea typeface="ＭＳ Ｐゴシック" panose="020B0600070205080204" pitchFamily="50" charset="-128"/>
              </a:rPr>
              <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a:t>
            </a:r>
            <a:r>
              <a:rPr lang="ja-JP" altLang="en-US" sz="1200" dirty="0" smtClean="0">
                <a:solidFill>
                  <a:srgbClr val="FF0000"/>
                </a:solidFill>
                <a:latin typeface="Arial" panose="020B0604020202020204" pitchFamily="34" charset="0"/>
                <a:ea typeface="ＭＳ Ｐゴシック" panose="020B0600070205080204" pitchFamily="50" charset="-128"/>
              </a:rPr>
              <a:t>＞介護ロボット</a:t>
            </a:r>
            <a:r>
              <a:rPr lang="ja-JP" altLang="en-US" sz="1200" dirty="0">
                <a:solidFill>
                  <a:srgbClr val="FF0000"/>
                </a:solidFill>
                <a:latin typeface="Arial" panose="020B0604020202020204" pitchFamily="34" charset="0"/>
                <a:ea typeface="ＭＳ Ｐゴシック" panose="020B0600070205080204" pitchFamily="50" charset="-128"/>
              </a:rPr>
              <a:t>等の</a:t>
            </a:r>
            <a:r>
              <a:rPr lang="ja-JP" altLang="en-US" sz="1200" dirty="0" smtClean="0">
                <a:solidFill>
                  <a:srgbClr val="FF0000"/>
                </a:solidFill>
                <a:latin typeface="Arial" panose="020B0604020202020204" pitchFamily="34" charset="0"/>
                <a:ea typeface="ＭＳ Ｐゴシック" panose="020B0600070205080204" pitchFamily="50" charset="-128"/>
              </a:rPr>
              <a:t>導入・効果検証に</a:t>
            </a:r>
            <a:r>
              <a:rPr lang="ja-JP" altLang="en-US" sz="1200" dirty="0">
                <a:solidFill>
                  <a:srgbClr val="FF0000"/>
                </a:solidFill>
                <a:latin typeface="Arial" panose="020B0604020202020204" pitchFamily="34" charset="0"/>
                <a:ea typeface="ＭＳ Ｐゴシック" panose="020B0600070205080204" pitchFamily="50" charset="-128"/>
              </a:rPr>
              <a:t>あたり、事前</a:t>
            </a:r>
            <a:r>
              <a:rPr lang="ja-JP" altLang="en-US" sz="1200" dirty="0" smtClean="0">
                <a:solidFill>
                  <a:srgbClr val="FF0000"/>
                </a:solidFill>
                <a:latin typeface="Arial" panose="020B0604020202020204" pitchFamily="34" charset="0"/>
                <a:ea typeface="ＭＳ Ｐゴシック" panose="020B0600070205080204" pitchFamily="50" charset="-128"/>
              </a:rPr>
              <a:t>に</a:t>
            </a:r>
            <a:r>
              <a:rPr lang="ja-JP" altLang="en-US" sz="1200" dirty="0">
                <a:solidFill>
                  <a:srgbClr val="FF0000"/>
                </a:solidFill>
                <a:latin typeface="Arial" panose="020B0604020202020204" pitchFamily="34" charset="0"/>
                <a:ea typeface="ＭＳ Ｐゴシック" panose="020B0600070205080204" pitchFamily="50" charset="-128"/>
              </a:rPr>
              <a:t>利用者</a:t>
            </a:r>
            <a:r>
              <a:rPr lang="ja-JP" altLang="en-US" sz="1200" dirty="0" smtClean="0">
                <a:solidFill>
                  <a:srgbClr val="FF0000"/>
                </a:solidFill>
                <a:latin typeface="Arial" panose="020B0604020202020204" pitchFamily="34" charset="0"/>
                <a:ea typeface="ＭＳ Ｐゴシック" panose="020B0600070205080204" pitchFamily="50" charset="-128"/>
              </a:rPr>
              <a:t>へ</a:t>
            </a:r>
            <a:r>
              <a:rPr lang="ja-JP" altLang="en-US" sz="1200" dirty="0">
                <a:solidFill>
                  <a:srgbClr val="FF0000"/>
                </a:solidFill>
                <a:latin typeface="Arial" panose="020B0604020202020204" pitchFamily="34" charset="0"/>
                <a:ea typeface="ＭＳ Ｐゴシック" panose="020B0600070205080204" pitchFamily="50" charset="-128"/>
              </a:rPr>
              <a:t>の周知を企画・実施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35448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335460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52575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73831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530320"/>
            <a:ext cx="8503559" cy="1938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で</a:t>
            </a:r>
            <a:r>
              <a:rPr lang="ja-JP" altLang="en-US" sz="1050" kern="0" dirty="0">
                <a:solidFill>
                  <a:schemeClr val="tx1"/>
                </a:solidFill>
              </a:rPr>
              <a:t>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452785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smtClean="0"/>
              <a:t>５</a:t>
            </a:r>
            <a:r>
              <a:rPr lang="ja-JP" altLang="en-US" dirty="0"/>
              <a:t>　</a:t>
            </a:r>
            <a:r>
              <a:rPr kumimoji="1" lang="ja-JP" altLang="en-US" dirty="0" smtClean="0"/>
              <a:t>介護ロボット</a:t>
            </a:r>
            <a:r>
              <a:rPr kumimoji="1" lang="ja-JP" altLang="en-US" dirty="0"/>
              <a:t>等</a:t>
            </a:r>
            <a:r>
              <a:rPr kumimoji="1" lang="ja-JP" altLang="en-US" dirty="0" smtClean="0"/>
              <a:t>の活用状況</a:t>
            </a:r>
            <a:r>
              <a:rPr kumimoji="1" lang="ja-JP" altLang="en-US" dirty="0" smtClean="0">
                <a:solidFill>
                  <a:schemeClr val="tx1"/>
                </a:solidFill>
              </a:rPr>
              <a:t>、試験導入</a:t>
            </a:r>
            <a:r>
              <a:rPr lang="ja-JP" altLang="en-US" dirty="0" smtClean="0"/>
              <a:t>・効果検証</a:t>
            </a:r>
            <a:r>
              <a:rPr lang="ja-JP" altLang="en-US" dirty="0"/>
              <a:t>の</a:t>
            </a:r>
            <a:r>
              <a:rPr kumimoji="1" lang="ja-JP" altLang="en-US" dirty="0" smtClean="0"/>
              <a:t>実施環境等</a:t>
            </a:r>
            <a:endParaRPr kumimoji="1" lang="ja-JP" altLang="en-US" dirty="0"/>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3319182897"/>
              </p:ext>
            </p:extLst>
          </p:nvPr>
        </p:nvGraphicFramePr>
        <p:xfrm>
          <a:off x="406401" y="1421926"/>
          <a:ext cx="8889999" cy="457200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strike="noStrike" baseline="0" dirty="0" smtClean="0"/>
                        <a:t>（</a:t>
                      </a:r>
                      <a:r>
                        <a:rPr kumimoji="1" lang="ja-JP" altLang="en-US" sz="1200" b="1" strike="noStrike" baseline="0" dirty="0" smtClean="0">
                          <a:solidFill>
                            <a:schemeClr val="bg1"/>
                          </a:solidFill>
                        </a:rPr>
                        <a:t>現在活用中</a:t>
                      </a:r>
                      <a:r>
                        <a:rPr kumimoji="1" lang="ja-JP" altLang="en-US" sz="1200" strike="noStrike" baseline="0" dirty="0" smtClean="0"/>
                        <a:t>の介護ロボット等がある場合）</a:t>
                      </a:r>
                      <a:endParaRPr kumimoji="1" lang="en-US" altLang="ja-JP" sz="1200" strike="noStrike" baseline="0" dirty="0" smtClean="0"/>
                    </a:p>
                    <a:p>
                      <a:r>
                        <a:rPr kumimoji="1" lang="ja-JP" altLang="en-US" sz="1200" strike="noStrike" baseline="0" dirty="0" smtClean="0"/>
                        <a:t>介護ロボット</a:t>
                      </a:r>
                      <a:r>
                        <a:rPr kumimoji="1" lang="ja-JP" altLang="en-US" sz="1200" strike="noStrike" baseline="0" dirty="0"/>
                        <a:t>等</a:t>
                      </a:r>
                      <a:r>
                        <a:rPr kumimoji="1" lang="ja-JP" altLang="en-US" sz="1200" strike="noStrike" baseline="0" dirty="0" smtClean="0"/>
                        <a:t>の活用状況</a:t>
                      </a:r>
                      <a:endParaRPr kumimoji="1" lang="en-US" altLang="ja-JP" sz="1200" strike="noStrike" baseline="0" dirty="0" smtClean="0"/>
                    </a:p>
                    <a:p>
                      <a:r>
                        <a:rPr kumimoji="1" lang="en-US" altLang="ja-JP" sz="1200" u="sng" strike="noStrike" baseline="0" dirty="0" smtClean="0"/>
                        <a:t>※</a:t>
                      </a:r>
                      <a:r>
                        <a:rPr kumimoji="1" lang="ja-JP" altLang="en-US" sz="1200" u="sng" strike="noStrike" baseline="0" dirty="0" smtClean="0"/>
                        <a:t>業務支援システムを含む</a:t>
                      </a:r>
                      <a:endParaRPr kumimoji="1" lang="ja-JP" altLang="en-US" sz="1200" u="sng" strike="noStrike" baseline="0" dirty="0"/>
                    </a:p>
                  </a:txBody>
                  <a:tcPr/>
                </a:tc>
                <a:tc>
                  <a:txBody>
                    <a:bodyPr/>
                    <a:lstStyle/>
                    <a:p>
                      <a:pPr marL="0" algn="l" defTabSz="914400" rtl="0" eaLnBrk="1" latinLnBrk="0" hangingPunct="1"/>
                      <a:r>
                        <a:rPr kumimoji="1" lang="ja-JP" altLang="en-US" sz="1200" b="1" strike="noStrike" kern="1200" baseline="0" dirty="0" smtClean="0">
                          <a:solidFill>
                            <a:schemeClr val="lt1"/>
                          </a:solidFill>
                          <a:latin typeface="+mn-lt"/>
                          <a:ea typeface="+mn-ea"/>
                          <a:cs typeface="+mn-cs"/>
                        </a:rPr>
                        <a:t>機器名（メーカー名）</a:t>
                      </a:r>
                      <a:endParaRPr kumimoji="1" lang="ja-JP" altLang="en-US" sz="1200" b="1" strike="noStrike" kern="1200" baseline="0" dirty="0">
                        <a:solidFill>
                          <a:schemeClr val="lt1"/>
                        </a:solidFill>
                        <a:latin typeface="+mn-lt"/>
                        <a:ea typeface="+mn-ea"/>
                        <a:cs typeface="+mn-cs"/>
                      </a:endParaRPr>
                    </a:p>
                  </a:txBody>
                  <a:tcPr>
                    <a:solidFill>
                      <a:schemeClr val="accent2"/>
                    </a:solidFill>
                  </a:tcPr>
                </a:tc>
                <a:tc>
                  <a:txBody>
                    <a:bodyPr/>
                    <a:lstStyle/>
                    <a:p>
                      <a:r>
                        <a:rPr kumimoji="1" lang="ja-JP" altLang="en-US" sz="1200" strike="noStrike" baseline="0" dirty="0">
                          <a:solidFill>
                            <a:srgbClr val="FF0000"/>
                          </a:solidFill>
                        </a:rPr>
                        <a:t>（記入例</a:t>
                      </a:r>
                      <a:r>
                        <a:rPr kumimoji="1" lang="ja-JP" altLang="en-US" sz="1200" strike="noStrike" baseline="0" dirty="0" smtClean="0">
                          <a:solidFill>
                            <a:srgbClr val="FF0000"/>
                          </a:solidFill>
                        </a:rPr>
                        <a:t>）腰補助用マッスルスーツ（イノフィス）</a:t>
                      </a:r>
                      <a:endParaRPr kumimoji="1" lang="en-US" altLang="ja-JP" sz="1200" strike="noStrike" baseline="0" dirty="0" smtClean="0">
                        <a:solidFill>
                          <a:srgbClr val="FF0000"/>
                        </a:solidFill>
                      </a:endParaRPr>
                    </a:p>
                    <a:p>
                      <a:pPr marL="171450" indent="-171450">
                        <a:buFont typeface="Arial" panose="020B0604020202020204" pitchFamily="34" charset="0"/>
                        <a:buChar char="•"/>
                      </a:pPr>
                      <a:r>
                        <a:rPr kumimoji="1" lang="en-US" altLang="ja-JP" sz="1200" strike="noStrike" baseline="0" dirty="0" smtClean="0"/>
                        <a:t>XXX</a:t>
                      </a:r>
                      <a:endParaRPr kumimoji="1" lang="ja-JP" altLang="en-US" sz="1200" strike="noStrike" baseline="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strike="noStrike" kern="1200" baseline="0" dirty="0" smtClean="0">
                          <a:solidFill>
                            <a:schemeClr val="lt1"/>
                          </a:solidFill>
                          <a:latin typeface="+mn-lt"/>
                          <a:ea typeface="+mn-ea"/>
                          <a:cs typeface="+mn-cs"/>
                        </a:rPr>
                        <a:t>活用状況・活用頻度</a:t>
                      </a:r>
                      <a:endParaRPr kumimoji="1" lang="ja-JP" altLang="en-US" sz="1200" b="1" strike="noStrike" kern="1200" baseline="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ja-JP" altLang="en-US" sz="1200" strike="noStrike" baseline="0" dirty="0">
                          <a:solidFill>
                            <a:srgbClr val="FF0000"/>
                          </a:solidFill>
                        </a:rPr>
                        <a:t>（記入例</a:t>
                      </a:r>
                      <a:r>
                        <a:rPr kumimoji="1" lang="ja-JP" altLang="en-US" sz="1200" strike="noStrike" baseline="0" dirty="0" smtClean="0">
                          <a:solidFill>
                            <a:srgbClr val="FF0000"/>
                          </a:solidFill>
                        </a:rPr>
                        <a:t>）利用者の移乗時に装着して、１日１回程度の使用</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strike="noStrike" kern="1200" baseline="0" dirty="0" smtClean="0">
                          <a:solidFill>
                            <a:schemeClr val="lt1"/>
                          </a:solidFill>
                          <a:latin typeface="+mn-lt"/>
                          <a:ea typeface="+mn-ea"/>
                          <a:cs typeface="+mn-cs"/>
                        </a:rPr>
                        <a:t>活用に係る課題</a:t>
                      </a:r>
                      <a:endParaRPr kumimoji="1" lang="ja-JP" altLang="en-US" strike="noStrike" baseline="0" dirty="0"/>
                    </a:p>
                  </a:txBody>
                  <a:tcPr>
                    <a:solidFill>
                      <a:schemeClr val="accent2"/>
                    </a:solidFill>
                  </a:tcPr>
                </a:tc>
                <a:tc>
                  <a:txBody>
                    <a:bodyPr/>
                    <a:lstStyle/>
                    <a:p>
                      <a:r>
                        <a:rPr kumimoji="1" lang="ja-JP" altLang="en-US" sz="1200" strike="noStrike" baseline="0" dirty="0">
                          <a:solidFill>
                            <a:srgbClr val="FF0000"/>
                          </a:solidFill>
                        </a:rPr>
                        <a:t>（記入例</a:t>
                      </a:r>
                      <a:r>
                        <a:rPr kumimoji="1" lang="ja-JP" altLang="en-US" sz="1200" strike="noStrike" baseline="0" dirty="0" smtClean="0">
                          <a:solidFill>
                            <a:srgbClr val="FF0000"/>
                          </a:solidFill>
                        </a:rPr>
                        <a:t>）装着に時間と手間がかかり、現場スタッフが使いたがらない</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3794272216"/>
                  </a:ext>
                </a:extLst>
              </a:tr>
              <a:tr h="0">
                <a:tc rowSpan="4">
                  <a:txBody>
                    <a:bodyPr/>
                    <a:lstStyle/>
                    <a:p>
                      <a:r>
                        <a:rPr kumimoji="1" lang="ja-JP" altLang="en-US" sz="1200" dirty="0" smtClean="0"/>
                        <a:t>介護ロボット</a:t>
                      </a:r>
                      <a:r>
                        <a:rPr kumimoji="1" lang="ja-JP" altLang="en-US" sz="1200" dirty="0"/>
                        <a:t>等</a:t>
                      </a:r>
                      <a:r>
                        <a:rPr kumimoji="1" lang="ja-JP" altLang="en-US" sz="1200" dirty="0" smtClean="0"/>
                        <a:t>の設置</a:t>
                      </a:r>
                      <a:r>
                        <a:rPr kumimoji="1" lang="ja-JP" altLang="en-US" sz="1200" dirty="0"/>
                        <a:t>・活用</a:t>
                      </a:r>
                      <a:r>
                        <a:rPr kumimoji="1" lang="ja-JP" altLang="en-US" sz="1200" dirty="0" smtClean="0"/>
                        <a:t>場所のイメージ</a:t>
                      </a:r>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設置・活用</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smtClean="0">
                          <a:solidFill>
                            <a:schemeClr val="lt1"/>
                          </a:solidFill>
                          <a:latin typeface="+mn-lt"/>
                          <a:ea typeface="+mn-ea"/>
                          <a:cs typeface="+mn-cs"/>
                        </a:rPr>
                        <a:t>希望</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solidFill>
                            <a:srgbClr val="FF0000"/>
                          </a:solidFill>
                        </a:rPr>
                        <a:t>（記入例</a:t>
                      </a:r>
                      <a:r>
                        <a:rPr kumimoji="1" lang="ja-JP" altLang="en-US" sz="1200" dirty="0" smtClean="0">
                          <a:solidFill>
                            <a:srgbClr val="FF0000"/>
                          </a:solidFill>
                        </a:rPr>
                        <a:t>）施設内の○○の利用者の居室を対象として、全△床にベッドセンサー等を設置し、訪室回数の削減に活用したい。</a:t>
                      </a:r>
                      <a:endParaRPr kumimoji="1" lang="en-US" altLang="ja-JP" sz="1200" dirty="0" smtClean="0">
                        <a:solidFill>
                          <a:srgbClr val="FF0000"/>
                        </a:solidFill>
                      </a:endParaRPr>
                    </a:p>
                    <a:p>
                      <a:pPr marL="171450" indent="-171450">
                        <a:buFont typeface="Arial" panose="020B0604020202020204" pitchFamily="34" charset="0"/>
                        <a:buChar char="•"/>
                      </a:pPr>
                      <a:r>
                        <a:rPr kumimoji="1" lang="en-US" altLang="ja-JP" sz="1200" dirty="0" smtClean="0"/>
                        <a:t>XXX</a:t>
                      </a:r>
                      <a:endParaRPr kumimoji="1" lang="en-US" altLang="ja-JP" sz="1200" dirty="0"/>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smtClean="0">
                          <a:solidFill>
                            <a:schemeClr val="lt1"/>
                          </a:solidFill>
                          <a:latin typeface="+mn-lt"/>
                          <a:ea typeface="+mn-ea"/>
                          <a:cs typeface="+mn-cs"/>
                        </a:rPr>
                        <a:t>（未使用時に保管が必要な場合）</a:t>
                      </a:r>
                      <a:endParaRPr kumimoji="1" lang="en-US" altLang="ja-JP" sz="1200" b="1" kern="1200" dirty="0" smtClean="0">
                        <a:solidFill>
                          <a:schemeClr val="lt1"/>
                        </a:solidFill>
                        <a:latin typeface="+mn-lt"/>
                        <a:ea typeface="+mn-ea"/>
                        <a:cs typeface="+mn-cs"/>
                      </a:endParaRPr>
                    </a:p>
                    <a:p>
                      <a:pPr marL="0" algn="l" defTabSz="914400" rtl="0" eaLnBrk="1" latinLnBrk="0" hangingPunct="1"/>
                      <a:r>
                        <a:rPr kumimoji="1" lang="ja-JP" altLang="en-US" sz="1200" b="1" kern="1200" dirty="0" smtClean="0">
                          <a:solidFill>
                            <a:schemeClr val="lt1"/>
                          </a:solidFill>
                          <a:latin typeface="+mn-lt"/>
                          <a:ea typeface="+mn-ea"/>
                          <a:cs typeface="+mn-cs"/>
                        </a:rPr>
                        <a:t>保管</a:t>
                      </a:r>
                      <a:r>
                        <a:rPr kumimoji="1" lang="ja-JP" altLang="en-US" sz="1200" b="1" kern="1200" dirty="0">
                          <a:solidFill>
                            <a:schemeClr val="lt1"/>
                          </a:solidFill>
                          <a:latin typeface="+mn-lt"/>
                          <a:ea typeface="+mn-ea"/>
                          <a:cs typeface="+mn-cs"/>
                        </a:rPr>
                        <a:t>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a:t>
                      </a:r>
                      <a:r>
                        <a:rPr kumimoji="1" lang="ja-JP" altLang="en-US" sz="1200" dirty="0" smtClean="0">
                          <a:solidFill>
                            <a:srgbClr val="FF0000"/>
                          </a:solidFill>
                        </a:rPr>
                        <a:t>）○階奥</a:t>
                      </a:r>
                      <a:r>
                        <a:rPr kumimoji="1" lang="ja-JP" altLang="en-US" sz="1200" dirty="0">
                          <a:solidFill>
                            <a:srgbClr val="FF0000"/>
                          </a:solidFill>
                        </a:rPr>
                        <a:t>に</a:t>
                      </a:r>
                      <a:r>
                        <a:rPr kumimoji="1" lang="ja-JP" altLang="en-US" sz="1200" dirty="0" smtClean="0">
                          <a:solidFill>
                            <a:srgbClr val="FF0000"/>
                          </a:solidFill>
                        </a:rPr>
                        <a:t>ある事業所スタッフ</a:t>
                      </a:r>
                      <a:r>
                        <a:rPr kumimoji="1" lang="ja-JP" altLang="en-US" sz="1200" dirty="0">
                          <a:solidFill>
                            <a:srgbClr val="FF0000"/>
                          </a:solidFill>
                        </a:rPr>
                        <a:t>の休憩</a:t>
                      </a:r>
                      <a:r>
                        <a:rPr kumimoji="1" lang="ja-JP" altLang="en-US" sz="1200" dirty="0" smtClean="0">
                          <a:solidFill>
                            <a:srgbClr val="FF0000"/>
                          </a:solidFill>
                        </a:rPr>
                        <a:t>スペース</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a:t>
                      </a:r>
                      <a:r>
                        <a:rPr kumimoji="1" lang="ja-JP" altLang="en-US" sz="1200" dirty="0" smtClean="0">
                          <a:solidFill>
                            <a:srgbClr val="FF0000"/>
                          </a:solidFill>
                        </a:rPr>
                        <a:t>）機器を</a:t>
                      </a:r>
                      <a:r>
                        <a:rPr kumimoji="1" lang="ja-JP" altLang="en-US" sz="1200" dirty="0">
                          <a:solidFill>
                            <a:srgbClr val="FF0000"/>
                          </a:solidFill>
                        </a:rPr>
                        <a:t>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a:t>
                      </a:r>
                      <a:r>
                        <a:rPr kumimoji="1" lang="ja-JP" altLang="en-US" sz="1200" dirty="0" smtClean="0">
                          <a:solidFill>
                            <a:srgbClr val="FF0000"/>
                          </a:solidFill>
                        </a:rPr>
                        <a:t>）事業所内に</a:t>
                      </a:r>
                      <a:r>
                        <a:rPr kumimoji="1" lang="en-US" altLang="ja-JP" sz="1200" dirty="0" smtClean="0">
                          <a:solidFill>
                            <a:srgbClr val="FF0000"/>
                          </a:solidFill>
                        </a:rPr>
                        <a:t>Wi-Fi</a:t>
                      </a:r>
                      <a:r>
                        <a:rPr kumimoji="1" lang="ja-JP" altLang="en-US" sz="1200" dirty="0" smtClean="0">
                          <a:solidFill>
                            <a:srgbClr val="FF0000"/>
                          </a:solidFill>
                        </a:rPr>
                        <a:t>環境</a:t>
                      </a:r>
                      <a:r>
                        <a:rPr kumimoji="1" lang="ja-JP" altLang="en-US" sz="1200" dirty="0">
                          <a:solidFill>
                            <a:srgbClr val="FF0000"/>
                          </a:solidFill>
                        </a:rPr>
                        <a:t>を</a:t>
                      </a:r>
                      <a:r>
                        <a:rPr kumimoji="1" lang="ja-JP" altLang="en-US" sz="1200" dirty="0" smtClean="0">
                          <a:solidFill>
                            <a:srgbClr val="FF0000"/>
                          </a:solidFill>
                        </a:rPr>
                        <a:t>整備しているが、○○のエリアは通信環境無し。通信環境整備済のエリアについては、機器の</a:t>
                      </a:r>
                      <a:r>
                        <a:rPr kumimoji="1" lang="ja-JP" altLang="en-US" sz="1200" dirty="0">
                          <a:solidFill>
                            <a:srgbClr val="FF0000"/>
                          </a:solidFill>
                        </a:rPr>
                        <a:t>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gridSpan="2">
                  <a:txBody>
                    <a:bodyPr/>
                    <a:lstStyle/>
                    <a:p>
                      <a:r>
                        <a:rPr kumimoji="1" lang="ja-JP" altLang="en-US" sz="1200" dirty="0" smtClean="0"/>
                        <a:t>介護ロボット</a:t>
                      </a:r>
                      <a:r>
                        <a:rPr kumimoji="1" lang="ja-JP" altLang="en-US" sz="1200" dirty="0"/>
                        <a:t>等の活用にあたり、</a:t>
                      </a:r>
                      <a:endParaRPr kumimoji="1" lang="en-US" altLang="ja-JP" sz="1200" dirty="0"/>
                    </a:p>
                    <a:p>
                      <a:r>
                        <a:rPr kumimoji="1" lang="ja-JP" altLang="en-US" sz="1200" dirty="0" smtClean="0"/>
                        <a:t>事業所の</a:t>
                      </a:r>
                      <a:r>
                        <a:rPr kumimoji="1" lang="ja-JP" altLang="en-US" sz="1200" dirty="0"/>
                        <a:t>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095428"/>
            <a:ext cx="8503559" cy="1938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で</a:t>
            </a:r>
            <a:r>
              <a:rPr lang="ja-JP" altLang="en-US" sz="1050" kern="0" dirty="0">
                <a:solidFill>
                  <a:schemeClr val="tx1"/>
                </a:solidFill>
              </a:rPr>
              <a:t>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67664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smtClean="0"/>
              <a:t>５</a:t>
            </a:r>
            <a:r>
              <a:rPr lang="ja-JP" altLang="en-US" dirty="0"/>
              <a:t>　</a:t>
            </a:r>
            <a:r>
              <a:rPr lang="ja-JP" altLang="en-US" dirty="0" smtClean="0"/>
              <a:t>介護</a:t>
            </a:r>
            <a:r>
              <a:rPr lang="ja-JP" altLang="en-US" dirty="0"/>
              <a:t>ロボット等の活用状況</a:t>
            </a:r>
            <a:r>
              <a:rPr lang="ja-JP" altLang="en-US" dirty="0" smtClean="0"/>
              <a:t>、</a:t>
            </a:r>
            <a:r>
              <a:rPr lang="ja-JP" altLang="en-US" dirty="0">
                <a:solidFill>
                  <a:schemeClr val="tx1"/>
                </a:solidFill>
              </a:rPr>
              <a:t>試験</a:t>
            </a:r>
            <a:r>
              <a:rPr lang="ja-JP" altLang="en-US" dirty="0" smtClean="0">
                <a:solidFill>
                  <a:schemeClr val="tx1"/>
                </a:solidFill>
              </a:rPr>
              <a:t>導</a:t>
            </a:r>
            <a:r>
              <a:rPr lang="ja-JP" altLang="en-US" dirty="0" smtClean="0"/>
              <a:t>入</a:t>
            </a:r>
            <a:r>
              <a:rPr lang="ja-JP" altLang="en-US" dirty="0"/>
              <a:t>・効果検証の実施環境等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smtClean="0">
                <a:solidFill>
                  <a:schemeClr val="tx1"/>
                </a:solidFill>
              </a:rPr>
              <a:t>介護ロボット</a:t>
            </a:r>
            <a:r>
              <a:rPr lang="ja-JP" altLang="en-US" sz="1200" b="1" kern="0" dirty="0">
                <a:solidFill>
                  <a:schemeClr val="tx1"/>
                </a:solidFill>
              </a:rPr>
              <a:t>等の設置・活用場所の</a:t>
            </a:r>
            <a:r>
              <a:rPr lang="ja-JP" altLang="en-US" sz="1200" b="1" kern="0" dirty="0" smtClean="0">
                <a:solidFill>
                  <a:schemeClr val="tx1"/>
                </a:solidFill>
              </a:rPr>
              <a:t>イメージが分かる</a:t>
            </a:r>
            <a:r>
              <a:rPr lang="ja-JP" altLang="en-US" sz="1200" b="1" kern="0" dirty="0">
                <a:solidFill>
                  <a:schemeClr val="tx1"/>
                </a:solidFill>
              </a:rPr>
              <a:t>ような図面、写真を添付してください。</a:t>
            </a:r>
            <a:endParaRPr lang="en-US" altLang="ja-JP" sz="1200" b="1" kern="0" dirty="0">
              <a:solidFill>
                <a:schemeClr val="tx1"/>
              </a:solidFill>
            </a:endParaRPr>
          </a:p>
        </p:txBody>
      </p:sp>
      <p:sp>
        <p:nvSpPr>
          <p:cNvPr id="6" name="正方形/長方形 5">
            <a:extLst>
              <a:ext uri="{FF2B5EF4-FFF2-40B4-BE49-F238E27FC236}">
                <a16:creationId xmlns:a16="http://schemas.microsoft.com/office/drawing/2014/main" id="{A8F1D3A0-02B7-44B2-A00A-8AB6272CAF53}"/>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smtClean="0">
                <a:solidFill>
                  <a:schemeClr val="tx1"/>
                </a:solidFill>
              </a:rPr>
              <a:t>例：介護ロボット</a:t>
            </a:r>
            <a:r>
              <a:rPr lang="ja-JP" altLang="en-US" sz="1100" dirty="0">
                <a:solidFill>
                  <a:schemeClr val="tx1"/>
                </a:solidFill>
              </a:rPr>
              <a:t>等</a:t>
            </a:r>
            <a:r>
              <a:rPr lang="ja-JP" altLang="en-US" sz="1100" dirty="0" smtClean="0">
                <a:solidFill>
                  <a:schemeClr val="tx1"/>
                </a:solidFill>
              </a:rPr>
              <a:t>を</a:t>
            </a:r>
            <a:r>
              <a:rPr lang="ja-JP" altLang="en-US" sz="1100" dirty="0">
                <a:solidFill>
                  <a:schemeClr val="tx1"/>
                </a:solidFill>
              </a:rPr>
              <a:t>設置・活用</a:t>
            </a:r>
            <a:r>
              <a:rPr lang="ja-JP" altLang="en-US" sz="1100" dirty="0" smtClean="0">
                <a:solidFill>
                  <a:schemeClr val="tx1"/>
                </a:solidFill>
              </a:rPr>
              <a:t>したいエリア</a:t>
            </a:r>
            <a:r>
              <a:rPr lang="ja-JP" altLang="en-US" sz="1100" dirty="0">
                <a:solidFill>
                  <a:schemeClr val="tx1"/>
                </a:solidFill>
              </a:rPr>
              <a:t>の写真（業務時間帯）</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a:t>
            </a:r>
            <a:r>
              <a:rPr lang="ja-JP" altLang="en-US" sz="1100" dirty="0" smtClean="0">
                <a:solidFill>
                  <a:schemeClr val="tx1"/>
                </a:solidFill>
              </a:rPr>
              <a:t>介護ロボット等を</a:t>
            </a:r>
            <a:r>
              <a:rPr lang="ja-JP" altLang="en-US" sz="1100" dirty="0">
                <a:solidFill>
                  <a:schemeClr val="tx1"/>
                </a:solidFill>
              </a:rPr>
              <a:t>設置・活用</a:t>
            </a:r>
            <a:r>
              <a:rPr lang="ja-JP" altLang="en-US" sz="1100" dirty="0" smtClean="0">
                <a:solidFill>
                  <a:schemeClr val="tx1"/>
                </a:solidFill>
              </a:rPr>
              <a:t>したいエリア</a:t>
            </a:r>
            <a:r>
              <a:rPr lang="ja-JP" altLang="en-US" sz="1100" dirty="0">
                <a:solidFill>
                  <a:schemeClr val="tx1"/>
                </a:solidFill>
              </a:rPr>
              <a:t>の図面</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7" name="Rectangle 3">
            <a:extLst>
              <a:ext uri="{FF2B5EF4-FFF2-40B4-BE49-F238E27FC236}">
                <a16:creationId xmlns:a16="http://schemas.microsoft.com/office/drawing/2014/main" id="{098F9275-5F5A-410F-BAC9-85A4F283FBDC}"/>
              </a:ext>
            </a:extLst>
          </p:cNvPr>
          <p:cNvSpPr txBox="1">
            <a:spLocks noChangeArrowheads="1"/>
          </p:cNvSpPr>
          <p:nvPr/>
        </p:nvSpPr>
        <p:spPr bwMode="auto">
          <a:xfrm>
            <a:off x="596899" y="6490992"/>
            <a:ext cx="8503559" cy="1938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smtClean="0">
                <a:solidFill>
                  <a:schemeClr val="tx1"/>
                </a:solidFill>
              </a:rPr>
              <a:t>複数</a:t>
            </a:r>
            <a:r>
              <a:rPr lang="ja-JP" altLang="en-US" sz="1050" kern="0" dirty="0">
                <a:solidFill>
                  <a:schemeClr val="tx1"/>
                </a:solidFill>
              </a:rPr>
              <a:t>事業所</a:t>
            </a:r>
            <a:r>
              <a:rPr lang="ja-JP" altLang="en-US" sz="1050" kern="0" dirty="0" smtClean="0">
                <a:solidFill>
                  <a:schemeClr val="tx1"/>
                </a:solidFill>
              </a:rPr>
              <a:t>で</a:t>
            </a:r>
            <a:r>
              <a:rPr lang="ja-JP" altLang="en-US" sz="1050" kern="0" dirty="0">
                <a:solidFill>
                  <a:schemeClr val="tx1"/>
                </a:solidFill>
              </a:rPr>
              <a:t>応募する場合、適宜、スライドを追加してください。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4013371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smtClean="0"/>
              <a:t>６</a:t>
            </a:r>
            <a:r>
              <a:rPr lang="ja-JP" altLang="en-US" dirty="0"/>
              <a:t>　</a:t>
            </a:r>
            <a:r>
              <a:rPr kumimoji="1" lang="ja-JP" altLang="en-US" dirty="0" smtClean="0"/>
              <a:t>介護ロボット</a:t>
            </a:r>
            <a:r>
              <a:rPr kumimoji="1" lang="ja-JP" altLang="en-US" dirty="0"/>
              <a:t>等の</a:t>
            </a:r>
            <a:r>
              <a:rPr kumimoji="1" lang="ja-JP" altLang="en-US" dirty="0" smtClean="0"/>
              <a:t>導入の</a:t>
            </a:r>
            <a:r>
              <a:rPr kumimoji="1" lang="ja-JP" altLang="en-US" dirty="0"/>
              <a:t>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今後</a:t>
            </a:r>
            <a:r>
              <a:rPr lang="ja-JP" altLang="en-US" sz="1200" b="1" kern="0" dirty="0" smtClean="0">
                <a:solidFill>
                  <a:schemeClr val="tx1"/>
                </a:solidFill>
              </a:rPr>
              <a:t>の介護ロボット</a:t>
            </a:r>
            <a:r>
              <a:rPr lang="ja-JP" altLang="en-US" sz="1200" b="1" kern="0" dirty="0">
                <a:solidFill>
                  <a:schemeClr val="tx1"/>
                </a:solidFill>
              </a:rPr>
              <a:t>等の</a:t>
            </a:r>
            <a:r>
              <a:rPr lang="ja-JP" altLang="en-US" sz="1200" b="1" kern="0" dirty="0" smtClean="0">
                <a:solidFill>
                  <a:schemeClr val="tx1"/>
                </a:solidFill>
              </a:rPr>
              <a:t>導入に</a:t>
            </a:r>
            <a:r>
              <a:rPr lang="ja-JP" altLang="en-US" sz="1200" b="1" kern="0" dirty="0">
                <a:solidFill>
                  <a:schemeClr val="tx1"/>
                </a:solidFill>
              </a:rPr>
              <a:t>向けた検討状況、計画・構想などを記載してください。</a:t>
            </a:r>
            <a:endParaRPr lang="en-US" altLang="ja-JP" sz="1200" b="1"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1056428802"/>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200" dirty="0" smtClean="0"/>
                        <a:t>介護ロボット等の導入検討</a:t>
                      </a:r>
                      <a:r>
                        <a:rPr kumimoji="1" lang="ja-JP" altLang="en-US" sz="1200" dirty="0"/>
                        <a:t>状況</a:t>
                      </a:r>
                      <a:endParaRPr kumimoji="1" lang="en-US" altLang="ja-JP" sz="1200" dirty="0"/>
                    </a:p>
                  </a:txBody>
                  <a:tcPr/>
                </a:tc>
                <a:tc>
                  <a:txBody>
                    <a:bodyPr/>
                    <a:lstStyle/>
                    <a:p>
                      <a:pPr marL="622300" indent="-622300">
                        <a:buFont typeface="Arial" panose="020B0604020202020204" pitchFamily="34" charset="0"/>
                        <a:buNone/>
                      </a:pPr>
                      <a:r>
                        <a:rPr kumimoji="1" lang="ja-JP" altLang="en-US" sz="1200" dirty="0">
                          <a:solidFill>
                            <a:srgbClr val="FF0000"/>
                          </a:solidFill>
                        </a:rPr>
                        <a:t>（記入例） </a:t>
                      </a:r>
                      <a:r>
                        <a:rPr kumimoji="1" lang="ja-JP" altLang="en-US" sz="1200" dirty="0" smtClean="0">
                          <a:solidFill>
                            <a:srgbClr val="FF0000"/>
                          </a:solidFill>
                        </a:rPr>
                        <a:t>事業所内</a:t>
                      </a:r>
                      <a:r>
                        <a:rPr kumimoji="1" lang="ja-JP" altLang="en-US" sz="1200" dirty="0">
                          <a:solidFill>
                            <a:srgbClr val="FF0000"/>
                          </a:solidFill>
                        </a:rPr>
                        <a:t>で業務効率化の検討ワーキングを立ち上げ、現場スタッフから課題のヒアリングを実施。課題の解決に向けた方策の１つとして</a:t>
                      </a:r>
                      <a:r>
                        <a:rPr kumimoji="1" lang="ja-JP" altLang="en-US" sz="1200" dirty="0" smtClean="0">
                          <a:solidFill>
                            <a:srgbClr val="FF0000"/>
                          </a:solidFill>
                        </a:rPr>
                        <a:t>、介護ロボット等の活用を法人幹部と</a:t>
                      </a:r>
                      <a:r>
                        <a:rPr kumimoji="1" lang="ja-JP" altLang="en-US" sz="1200" dirty="0">
                          <a:solidFill>
                            <a:srgbClr val="FF0000"/>
                          </a:solidFill>
                        </a:rPr>
                        <a:t>協議中。</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661746">
                <a:tc>
                  <a:txBody>
                    <a:bodyPr/>
                    <a:lstStyle/>
                    <a:p>
                      <a:r>
                        <a:rPr kumimoji="1" lang="ja-JP" altLang="en-US" sz="1200" dirty="0" smtClean="0"/>
                        <a:t>介護ロボット等の導入に向けた計画・</a:t>
                      </a:r>
                      <a:r>
                        <a:rPr kumimoji="1" lang="ja-JP" altLang="en-US" sz="1200" dirty="0"/>
                        <a:t>構想</a:t>
                      </a:r>
                    </a:p>
                  </a:txBody>
                  <a:tcPr/>
                </a:tc>
                <a:tc>
                  <a:txBody>
                    <a:bodyPr/>
                    <a:lstStyle/>
                    <a:p>
                      <a:pPr marL="622300" indent="-622300"/>
                      <a:r>
                        <a:rPr kumimoji="1" lang="ja-JP" altLang="en-US" sz="1200" dirty="0">
                          <a:solidFill>
                            <a:srgbClr val="FF0000"/>
                          </a:solidFill>
                        </a:rPr>
                        <a:t>（記入例） 現在</a:t>
                      </a:r>
                      <a:r>
                        <a:rPr kumimoji="1" lang="ja-JP" altLang="en-US" sz="1200" dirty="0" smtClean="0">
                          <a:solidFill>
                            <a:srgbClr val="FF0000"/>
                          </a:solidFill>
                        </a:rPr>
                        <a:t>、事業所の次期事業計画</a:t>
                      </a:r>
                      <a:r>
                        <a:rPr kumimoji="1" lang="ja-JP" altLang="en-US" sz="1200" dirty="0">
                          <a:solidFill>
                            <a:srgbClr val="FF0000"/>
                          </a:solidFill>
                        </a:rPr>
                        <a:t>（</a:t>
                      </a:r>
                      <a:r>
                        <a:rPr kumimoji="1" lang="en-US" altLang="ja-JP" sz="1200" dirty="0">
                          <a:solidFill>
                            <a:srgbClr val="FF0000"/>
                          </a:solidFill>
                        </a:rPr>
                        <a:t>XX</a:t>
                      </a:r>
                      <a:r>
                        <a:rPr kumimoji="1" lang="ja-JP" altLang="en-US" sz="1200" dirty="0">
                          <a:solidFill>
                            <a:srgbClr val="FF0000"/>
                          </a:solidFill>
                        </a:rPr>
                        <a:t>年～</a:t>
                      </a:r>
                      <a:r>
                        <a:rPr kumimoji="1" lang="en-US" altLang="ja-JP" sz="1200" dirty="0">
                          <a:solidFill>
                            <a:srgbClr val="FF0000"/>
                          </a:solidFill>
                        </a:rPr>
                        <a:t>XX</a:t>
                      </a:r>
                      <a:r>
                        <a:rPr kumimoji="1" lang="ja-JP" altLang="en-US" sz="1200" dirty="0">
                          <a:solidFill>
                            <a:srgbClr val="FF0000"/>
                          </a:solidFill>
                        </a:rPr>
                        <a:t>年が計画年度）を作成しており、計画に</a:t>
                      </a:r>
                      <a:r>
                        <a:rPr kumimoji="1" lang="ja-JP" altLang="en-US" sz="1200" dirty="0" smtClean="0">
                          <a:solidFill>
                            <a:srgbClr val="FF0000"/>
                          </a:solidFill>
                        </a:rPr>
                        <a:t>は生産性向上に関する内容を</a:t>
                      </a:r>
                      <a:r>
                        <a:rPr kumimoji="1" lang="ja-JP" altLang="en-US" sz="1200" dirty="0">
                          <a:solidFill>
                            <a:srgbClr val="FF0000"/>
                          </a:solidFill>
                        </a:rPr>
                        <a:t>掲載予定。そのため</a:t>
                      </a:r>
                      <a:r>
                        <a:rPr kumimoji="1" lang="ja-JP" altLang="en-US" sz="1200" dirty="0" smtClean="0">
                          <a:solidFill>
                            <a:srgbClr val="FF0000"/>
                          </a:solidFill>
                        </a:rPr>
                        <a:t>の方策として介護ロボット等の</a:t>
                      </a:r>
                      <a:r>
                        <a:rPr kumimoji="1" lang="ja-JP" altLang="en-US" sz="1200" dirty="0">
                          <a:solidFill>
                            <a:srgbClr val="FF0000"/>
                          </a:solidFill>
                        </a:rPr>
                        <a:t>導入についても盛り込む予定。</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bl>
          </a:graphicData>
        </a:graphic>
      </p:graphicFrame>
      <p:sp>
        <p:nvSpPr>
          <p:cNvPr id="5" name="Rectangle 3">
            <a:extLst>
              <a:ext uri="{FF2B5EF4-FFF2-40B4-BE49-F238E27FC236}">
                <a16:creationId xmlns:a16="http://schemas.microsoft.com/office/drawing/2014/main" id="{76A8B15F-8C71-47A5-8FF0-274DE4F2E3F0}"/>
              </a:ext>
            </a:extLst>
          </p:cNvPr>
          <p:cNvSpPr txBox="1">
            <a:spLocks noChangeArrowheads="1"/>
          </p:cNvSpPr>
          <p:nvPr/>
        </p:nvSpPr>
        <p:spPr bwMode="auto">
          <a:xfrm>
            <a:off x="542470" y="4941456"/>
            <a:ext cx="8503559" cy="1938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で</a:t>
            </a:r>
            <a:r>
              <a:rPr lang="ja-JP" altLang="en-US" sz="1050" kern="0" dirty="0">
                <a:solidFill>
                  <a:schemeClr val="tx1"/>
                </a:solidFill>
              </a:rPr>
              <a:t>応募する場合</a:t>
            </a:r>
            <a:r>
              <a:rPr lang="ja-JP" altLang="en-US" sz="1050" kern="0" dirty="0" smtClean="0">
                <a:solidFill>
                  <a:schemeClr val="tx1"/>
                </a:solidFill>
              </a:rPr>
              <a:t>、</a:t>
            </a:r>
            <a:r>
              <a:rPr lang="ja-JP" altLang="en-US" sz="1050" kern="0" dirty="0">
                <a:solidFill>
                  <a:schemeClr val="tx1"/>
                </a:solidFill>
              </a:rPr>
              <a:t>ど</a:t>
            </a:r>
            <a:r>
              <a:rPr lang="ja-JP" altLang="en-US" sz="1050" kern="0" dirty="0" smtClean="0">
                <a:solidFill>
                  <a:schemeClr val="tx1"/>
                </a:solidFill>
              </a:rPr>
              <a:t>の</a:t>
            </a:r>
            <a:r>
              <a:rPr lang="ja-JP" altLang="en-US" sz="1050" kern="0" dirty="0">
                <a:solidFill>
                  <a:schemeClr val="tx1"/>
                </a:solidFill>
              </a:rPr>
              <a:t>事業所</a:t>
            </a:r>
            <a:r>
              <a:rPr lang="ja-JP" altLang="en-US" sz="1050" kern="0" dirty="0" smtClean="0">
                <a:solidFill>
                  <a:schemeClr val="tx1"/>
                </a:solidFill>
              </a:rPr>
              <a:t>に</a:t>
            </a:r>
            <a:r>
              <a:rPr lang="ja-JP" altLang="en-US" sz="1050" kern="0" dirty="0">
                <a:solidFill>
                  <a:schemeClr val="tx1"/>
                </a:solidFill>
              </a:rPr>
              <a:t>関する記述</a:t>
            </a:r>
            <a:r>
              <a:rPr lang="ja-JP" altLang="en-US" sz="1050" kern="0" dirty="0" smtClean="0">
                <a:solidFill>
                  <a:schemeClr val="tx1"/>
                </a:solidFill>
              </a:rPr>
              <a:t>か分かる</a:t>
            </a:r>
            <a:r>
              <a:rPr lang="ja-JP" altLang="en-US" sz="1050" kern="0" dirty="0">
                <a:solidFill>
                  <a:schemeClr val="tx1"/>
                </a:solidFill>
              </a:rPr>
              <a:t>ように記載してください。</a:t>
            </a:r>
          </a:p>
        </p:txBody>
      </p:sp>
    </p:spTree>
    <p:extLst>
      <p:ext uri="{BB962C8B-B14F-4D97-AF65-F5344CB8AC3E}">
        <p14:creationId xmlns:p14="http://schemas.microsoft.com/office/powerpoint/2010/main" val="1216062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smtClean="0">
                <a:solidFill>
                  <a:schemeClr val="tx1"/>
                </a:solidFill>
                <a:latin typeface="Arial" panose="020B0604020202020204" pitchFamily="34" charset="0"/>
                <a:ea typeface="ＭＳ Ｐゴシック" panose="020B0600070205080204" pitchFamily="50" charset="-128"/>
              </a:rPr>
              <a:t>７　補足</a:t>
            </a:r>
            <a:r>
              <a:rPr lang="ja-JP" altLang="en-US" dirty="0">
                <a:solidFill>
                  <a:schemeClr val="tx1"/>
                </a:solidFill>
                <a:latin typeface="Arial" panose="020B0604020202020204" pitchFamily="34" charset="0"/>
                <a:ea typeface="ＭＳ Ｐゴシック" panose="020B0600070205080204" pitchFamily="50" charset="-128"/>
              </a:rPr>
              <a:t>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b="1"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a:t>
            </a:r>
            <a:r>
              <a:rPr lang="ja-JP" altLang="en-US" sz="1200" b="1" dirty="0" smtClean="0">
                <a:solidFill>
                  <a:schemeClr val="tx1"/>
                </a:solidFill>
                <a:latin typeface="Arial" panose="020B0604020202020204" pitchFamily="34" charset="0"/>
                <a:ea typeface="ＭＳ Ｐゴシック" panose="020B0600070205080204" pitchFamily="50" charset="-128"/>
              </a:rPr>
              <a:t>：事業所の概要</a:t>
            </a:r>
            <a:r>
              <a:rPr lang="ja-JP" altLang="en-US" sz="1200" b="1" dirty="0">
                <a:solidFill>
                  <a:schemeClr val="tx1"/>
                </a:solidFill>
                <a:latin typeface="Arial" panose="020B0604020202020204" pitchFamily="34" charset="0"/>
                <a:ea typeface="ＭＳ Ｐゴシック" panose="020B0600070205080204" pitchFamily="50" charset="-128"/>
              </a:rPr>
              <a:t>）に活用してください。</a:t>
            </a:r>
            <a:r>
              <a:rPr lang="en-US" altLang="ja-JP" sz="1200" b="1" dirty="0">
                <a:solidFill>
                  <a:schemeClr val="tx1"/>
                </a:solidFill>
                <a:latin typeface="Arial" panose="020B0604020202020204" pitchFamily="34" charset="0"/>
                <a:ea typeface="ＭＳ Ｐゴシック" panose="020B0600070205080204" pitchFamily="50" charset="-128"/>
              </a:rPr>
              <a:t/>
            </a:r>
            <a:br>
              <a:rPr lang="en-US" altLang="ja-JP" sz="1200" b="1" dirty="0">
                <a:solidFill>
                  <a:schemeClr val="tx1"/>
                </a:solidFill>
                <a:latin typeface="Arial" panose="020B0604020202020204" pitchFamily="34" charset="0"/>
                <a:ea typeface="ＭＳ Ｐゴシック" panose="020B0600070205080204" pitchFamily="50" charset="-128"/>
              </a:rPr>
            </a:br>
            <a:r>
              <a:rPr lang="ja-JP" altLang="en-US" sz="1200" b="1"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b="1"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a:t>
            </a:r>
            <a:r>
              <a:rPr lang="ja-JP" altLang="en-US" sz="1100" dirty="0" smtClean="0">
                <a:solidFill>
                  <a:schemeClr val="tx1"/>
                </a:solidFill>
              </a:rPr>
              <a:t>介護ロボット</a:t>
            </a:r>
            <a:r>
              <a:rPr lang="ja-JP" altLang="en-US" sz="1100" dirty="0">
                <a:solidFill>
                  <a:schemeClr val="tx1"/>
                </a:solidFill>
              </a:rPr>
              <a:t>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a:t>
            </a:r>
            <a:r>
              <a:rPr lang="ja-JP" altLang="en-US" sz="1100" dirty="0" smtClean="0">
                <a:solidFill>
                  <a:schemeClr val="tx1"/>
                </a:solidFill>
              </a:rPr>
              <a:t>事業所の概要</a:t>
            </a:r>
            <a:r>
              <a:rPr lang="ja-JP" altLang="en-US" sz="1100" dirty="0">
                <a:solidFill>
                  <a:schemeClr val="tx1"/>
                </a:solidFill>
              </a:rPr>
              <a:t>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9C6677-7C4B-49D2-856A-F09E6A78A750}">
  <ds:schemaRefs>
    <ds:schemaRef ds:uri="http://schemas.microsoft.com/office/2006/documentManagement/types"/>
    <ds:schemaRef ds:uri="http://purl.org/dc/dcmitype/"/>
    <ds:schemaRef ds:uri="http://www.w3.org/XML/1998/namespace"/>
    <ds:schemaRef ds:uri="http://purl.org/dc/terms/"/>
    <ds:schemaRef ds:uri="http://schemas.openxmlformats.org/package/2006/metadata/core-properties"/>
    <ds:schemaRef ds:uri="http://schemas.microsoft.com/office/infopath/2007/PartnerControls"/>
    <ds:schemaRef ds:uri="http://purl.org/dc/elements/1.1/"/>
    <ds:schemaRef ds:uri="c3d0f517-be94-47e5-a224-50332926ac84"/>
    <ds:schemaRef ds:uri="c4fca366-81b3-4a94-a4ef-f578883d3b8f"/>
    <ds:schemaRef ds:uri="http://schemas.microsoft.com/office/2006/metadata/properties"/>
  </ds:schemaRefs>
</ds:datastoreItem>
</file>

<file path=customXml/itemProps2.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3.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1688</Words>
  <Application>Microsoft Office PowerPoint</Application>
  <PresentationFormat>A4 210 x 297 mm</PresentationFormat>
  <Paragraphs>154</Paragraphs>
  <Slides>9</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１　応募者の概要</vt:lpstr>
      <vt:lpstr>２　介護ロボット等の試験導入を希望する事業所</vt:lpstr>
      <vt:lpstr>３　介護事業所で解決したい課題・介護ロボット等の導入目的</vt:lpstr>
      <vt:lpstr>４　介護ロボット等の試験導入・効果検証の実施体制</vt:lpstr>
      <vt:lpstr>５　介護ロボット等の活用状況、試験導入・効果検証の実施環境等</vt:lpstr>
      <vt:lpstr>５　介護ロボット等の活用状況、試験導入・効果検証の実施環境等</vt:lpstr>
      <vt:lpstr>６　介護ロボット等の導入の計画・構想</vt:lpstr>
      <vt:lpstr>７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2024-05-16T07:45:52Z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