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50" r:id="rId4"/>
  </p:sldMasterIdLst>
  <p:notesMasterIdLst>
    <p:notesMasterId r:id="rId14"/>
  </p:notesMasterIdLst>
  <p:handoutMasterIdLst>
    <p:handoutMasterId r:id="rId15"/>
  </p:handoutMasterIdLst>
  <p:sldIdLst>
    <p:sldId id="440" r:id="rId5"/>
    <p:sldId id="553" r:id="rId6"/>
    <p:sldId id="554" r:id="rId7"/>
    <p:sldId id="555" r:id="rId8"/>
    <p:sldId id="556" r:id="rId9"/>
    <p:sldId id="557" r:id="rId10"/>
    <p:sldId id="558" r:id="rId11"/>
    <p:sldId id="560" r:id="rId12"/>
    <p:sldId id="559" r:id="rId13"/>
  </p:sldIdLst>
  <p:sldSz cx="9906000" cy="6858000" type="A4"/>
  <p:notesSz cx="6807200" cy="9939338"/>
  <p:defaultTextStyle>
    <a:defPPr>
      <a:defRPr lang="ja-JP"/>
    </a:defPPr>
    <a:lvl1pPr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1pPr>
    <a:lvl2pPr marL="4572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2pPr>
    <a:lvl3pPr marL="9144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3pPr>
    <a:lvl4pPr marL="13716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4pPr>
    <a:lvl5pPr marL="18288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5pPr>
    <a:lvl6pPr marL="2286000" algn="l" defTabSz="914400" rtl="0" eaLnBrk="1" latinLnBrk="0" hangingPunct="1">
      <a:defRPr kumimoji="1" sz="1000" kern="1200">
        <a:solidFill>
          <a:srgbClr val="000000"/>
        </a:solidFill>
        <a:latin typeface="Arial" charset="0"/>
        <a:ea typeface="ＭＳ Ｐゴシック" charset="-128"/>
        <a:cs typeface="+mn-cs"/>
      </a:defRPr>
    </a:lvl6pPr>
    <a:lvl7pPr marL="2743200" algn="l" defTabSz="914400" rtl="0" eaLnBrk="1" latinLnBrk="0" hangingPunct="1">
      <a:defRPr kumimoji="1" sz="1000" kern="1200">
        <a:solidFill>
          <a:srgbClr val="000000"/>
        </a:solidFill>
        <a:latin typeface="Arial" charset="0"/>
        <a:ea typeface="ＭＳ Ｐゴシック" charset="-128"/>
        <a:cs typeface="+mn-cs"/>
      </a:defRPr>
    </a:lvl7pPr>
    <a:lvl8pPr marL="3200400" algn="l" defTabSz="914400" rtl="0" eaLnBrk="1" latinLnBrk="0" hangingPunct="1">
      <a:defRPr kumimoji="1" sz="1000" kern="1200">
        <a:solidFill>
          <a:srgbClr val="000000"/>
        </a:solidFill>
        <a:latin typeface="Arial" charset="0"/>
        <a:ea typeface="ＭＳ Ｐゴシック" charset="-128"/>
        <a:cs typeface="+mn-cs"/>
      </a:defRPr>
    </a:lvl8pPr>
    <a:lvl9pPr marL="3657600" algn="l" defTabSz="914400" rtl="0" eaLnBrk="1" latinLnBrk="0" hangingPunct="1">
      <a:defRPr kumimoji="1" sz="1000" kern="1200">
        <a:solidFill>
          <a:srgbClr val="000000"/>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3931">
          <p15:clr>
            <a:srgbClr val="A4A3A4"/>
          </p15:clr>
        </p15:guide>
        <p15:guide id="2" orient="horz" pos="1071" userDrawn="1">
          <p15:clr>
            <a:srgbClr val="A4A3A4"/>
          </p15:clr>
        </p15:guide>
        <p15:guide id="3" orient="horz" pos="2591" userDrawn="1">
          <p15:clr>
            <a:srgbClr val="A4A3A4"/>
          </p15:clr>
        </p15:guide>
        <p15:guide id="4" orient="horz" pos="2387" userDrawn="1">
          <p15:clr>
            <a:srgbClr val="A4A3A4"/>
          </p15:clr>
        </p15:guide>
        <p15:guide id="5" orient="horz" pos="4042" userDrawn="1">
          <p15:clr>
            <a:srgbClr val="A4A3A4"/>
          </p15:clr>
        </p15:guide>
        <p15:guide id="6" orient="horz" pos="867" userDrawn="1">
          <p15:clr>
            <a:srgbClr val="A4A3A4"/>
          </p15:clr>
        </p15:guide>
        <p15:guide id="7" orient="horz" pos="345">
          <p15:clr>
            <a:srgbClr val="A4A3A4"/>
          </p15:clr>
        </p15:guide>
        <p15:guide id="8" orient="horz" pos="686" userDrawn="1">
          <p15:clr>
            <a:srgbClr val="A4A3A4"/>
          </p15:clr>
        </p15:guide>
        <p15:guide id="9" orient="horz" pos="300" userDrawn="1">
          <p15:clr>
            <a:srgbClr val="A4A3A4"/>
          </p15:clr>
        </p15:guide>
        <p15:guide id="10" pos="3165" userDrawn="1">
          <p15:clr>
            <a:srgbClr val="A4A3A4"/>
          </p15:clr>
        </p15:guide>
        <p15:guide id="11" pos="1623">
          <p15:clr>
            <a:srgbClr val="A4A3A4"/>
          </p15:clr>
        </p15:guide>
        <p15:guide id="12" pos="2961" userDrawn="1">
          <p15:clr>
            <a:srgbClr val="A4A3A4"/>
          </p15:clr>
        </p15:guide>
        <p15:guide id="13" pos="4526">
          <p15:clr>
            <a:srgbClr val="A4A3A4"/>
          </p15:clr>
        </p15:guide>
        <p15:guide id="14" pos="4617">
          <p15:clr>
            <a:srgbClr val="A4A3A4"/>
          </p15:clr>
        </p15:guide>
        <p15:guide id="15" pos="5978">
          <p15:clr>
            <a:srgbClr val="A4A3A4"/>
          </p15:clr>
        </p15:guide>
        <p15:guide id="16" pos="1714">
          <p15:clr>
            <a:srgbClr val="A4A3A4"/>
          </p15:clr>
        </p15:guide>
        <p15:guide id="17" pos="3075">
          <p15:clr>
            <a:srgbClr val="A4A3A4"/>
          </p15:clr>
        </p15:guide>
        <p15:guide id="18" pos="262" userDrawn="1">
          <p15:clr>
            <a:srgbClr val="A4A3A4"/>
          </p15:clr>
        </p15:guide>
      </p15:sldGuideLst>
    </p:ext>
    <p:ext uri="{2D200454-40CA-4A62-9FC3-DE9A4176ACB9}">
      <p15:notesGuideLst xmlns:p15="http://schemas.microsoft.com/office/powerpoint/2012/main">
        <p15:guide id="1" orient="horz" pos="3131">
          <p15:clr>
            <a:srgbClr val="A4A3A4"/>
          </p15:clr>
        </p15:guide>
        <p15:guide id="2" pos="2145">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a:srgbClr val="FFCCCC"/>
    <a:srgbClr val="E60000"/>
    <a:srgbClr val="A2BBDC"/>
    <a:srgbClr val="66A02C"/>
    <a:srgbClr val="26A287"/>
    <a:srgbClr val="0F99BC"/>
    <a:srgbClr val="5F8AC3"/>
    <a:srgbClr val="558525"/>
    <a:srgbClr val="CCDA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770" autoAdjust="0"/>
    <p:restoredTop sz="94672" autoAdjust="0"/>
  </p:normalViewPr>
  <p:slideViewPr>
    <p:cSldViewPr snapToGrid="0" snapToObjects="1" showGuides="1">
      <p:cViewPr varScale="1">
        <p:scale>
          <a:sx n="117" d="100"/>
          <a:sy n="117" d="100"/>
        </p:scale>
        <p:origin x="1493" y="264"/>
      </p:cViewPr>
      <p:guideLst>
        <p:guide orient="horz" pos="3931"/>
        <p:guide orient="horz" pos="1071"/>
        <p:guide orient="horz" pos="2591"/>
        <p:guide orient="horz" pos="2387"/>
        <p:guide orient="horz" pos="4042"/>
        <p:guide orient="horz" pos="867"/>
        <p:guide orient="horz" pos="345"/>
        <p:guide orient="horz" pos="686"/>
        <p:guide orient="horz" pos="300"/>
        <p:guide pos="3165"/>
        <p:guide pos="1623"/>
        <p:guide pos="2961"/>
        <p:guide pos="4526"/>
        <p:guide pos="4617"/>
        <p:guide pos="5978"/>
        <p:guide pos="1714"/>
        <p:guide pos="3075"/>
        <p:guide pos="26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5360"/>
    </p:cViewPr>
  </p:sorterViewPr>
  <p:notesViewPr>
    <p:cSldViewPr snapToGrid="0" snapToObjects="1" showGuides="1">
      <p:cViewPr varScale="1">
        <p:scale>
          <a:sx n="74" d="100"/>
          <a:sy n="74" d="100"/>
        </p:scale>
        <p:origin x="-2190" y="-96"/>
      </p:cViewPr>
      <p:guideLst>
        <p:guide orient="horz" pos="3131"/>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8/10/relationships/authors" Targe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1" y="1"/>
            <a:ext cx="2950375" cy="497367"/>
          </a:xfrm>
          <a:prstGeom prst="rect">
            <a:avLst/>
          </a:prstGeom>
          <a:noFill/>
          <a:ln w="9525">
            <a:noFill/>
            <a:miter lim="800000"/>
            <a:headEnd/>
            <a:tailEnd/>
          </a:ln>
        </p:spPr>
        <p:txBody>
          <a:bodyPr vert="horz" wrap="square" lIns="95665" tIns="47833" rIns="95665" bIns="47833" numCol="1" anchor="t" anchorCtr="0" compatLnSpc="1">
            <a:prstTxWarp prst="textNoShape">
              <a:avLst/>
            </a:prstTxWarp>
          </a:bodyPr>
          <a:lstStyle>
            <a:lvl1pPr algn="l" defTabSz="957584">
              <a:lnSpc>
                <a:spcPct val="100000"/>
              </a:lnSpc>
              <a:buClrTx/>
              <a:buFontTx/>
              <a:buNone/>
              <a:defRPr sz="1300" smtClean="0">
                <a:solidFill>
                  <a:schemeClr val="tx1"/>
                </a:solidFill>
                <a:latin typeface="Times New Roman" pitchFamily="18" charset="0"/>
              </a:defRPr>
            </a:lvl1pPr>
          </a:lstStyle>
          <a:p>
            <a:pPr>
              <a:defRPr/>
            </a:pPr>
            <a:endParaRPr lang="en-US" altLang="ja-JP"/>
          </a:p>
        </p:txBody>
      </p:sp>
      <p:sp>
        <p:nvSpPr>
          <p:cNvPr id="2051" name="Rectangle 3"/>
          <p:cNvSpPr>
            <a:spLocks noGrp="1" noChangeArrowheads="1"/>
          </p:cNvSpPr>
          <p:nvPr>
            <p:ph type="dt" sz="quarter" idx="1"/>
          </p:nvPr>
        </p:nvSpPr>
        <p:spPr bwMode="auto">
          <a:xfrm>
            <a:off x="3856825" y="1"/>
            <a:ext cx="2950375" cy="497367"/>
          </a:xfrm>
          <a:prstGeom prst="rect">
            <a:avLst/>
          </a:prstGeom>
          <a:noFill/>
          <a:ln w="9525">
            <a:noFill/>
            <a:miter lim="800000"/>
            <a:headEnd/>
            <a:tailEnd/>
          </a:ln>
        </p:spPr>
        <p:txBody>
          <a:bodyPr vert="horz" wrap="square" lIns="95665" tIns="47833" rIns="95665" bIns="47833" numCol="1" anchor="t" anchorCtr="0" compatLnSpc="1">
            <a:prstTxWarp prst="textNoShape">
              <a:avLst/>
            </a:prstTxWarp>
          </a:bodyPr>
          <a:lstStyle>
            <a:lvl1pPr algn="r" defTabSz="957584">
              <a:lnSpc>
                <a:spcPct val="100000"/>
              </a:lnSpc>
              <a:buClrTx/>
              <a:buFontTx/>
              <a:buNone/>
              <a:defRPr sz="1300" smtClean="0">
                <a:solidFill>
                  <a:schemeClr val="tx1"/>
                </a:solidFill>
                <a:latin typeface="Times New Roman" pitchFamily="18" charset="0"/>
              </a:defRPr>
            </a:lvl1pPr>
          </a:lstStyle>
          <a:p>
            <a:pPr>
              <a:defRPr/>
            </a:pPr>
            <a:fld id="{F70B82FE-5075-4CE8-B77B-2FF6A92D721A}" type="datetime8">
              <a:rPr lang="en-US"/>
              <a:pPr>
                <a:defRPr/>
              </a:pPr>
              <a:t>5/16/2024 4:44 PM</a:t>
            </a:fld>
            <a:endParaRPr lang="en-US" altLang="ja-JP"/>
          </a:p>
        </p:txBody>
      </p:sp>
      <p:sp>
        <p:nvSpPr>
          <p:cNvPr id="2052" name="Rectangle 4"/>
          <p:cNvSpPr>
            <a:spLocks noGrp="1" noChangeArrowheads="1"/>
          </p:cNvSpPr>
          <p:nvPr>
            <p:ph type="ftr" sz="quarter" idx="2"/>
          </p:nvPr>
        </p:nvSpPr>
        <p:spPr bwMode="auto">
          <a:xfrm>
            <a:off x="1" y="9441971"/>
            <a:ext cx="2950375" cy="497367"/>
          </a:xfrm>
          <a:prstGeom prst="rect">
            <a:avLst/>
          </a:prstGeom>
          <a:noFill/>
          <a:ln w="9525">
            <a:noFill/>
            <a:miter lim="800000"/>
            <a:headEnd/>
            <a:tailEnd/>
          </a:ln>
        </p:spPr>
        <p:txBody>
          <a:bodyPr vert="horz" wrap="square" lIns="95665" tIns="47833" rIns="95665" bIns="47833" numCol="1" anchor="b" anchorCtr="0" compatLnSpc="1">
            <a:prstTxWarp prst="textNoShape">
              <a:avLst/>
            </a:prstTxWarp>
          </a:bodyPr>
          <a:lstStyle>
            <a:lvl1pPr algn="l" defTabSz="957584">
              <a:lnSpc>
                <a:spcPct val="100000"/>
              </a:lnSpc>
              <a:buClrTx/>
              <a:buFontTx/>
              <a:buNone/>
              <a:defRPr sz="1300" smtClean="0">
                <a:solidFill>
                  <a:schemeClr val="tx1"/>
                </a:solidFill>
                <a:latin typeface="Times New Roman" pitchFamily="18" charset="0"/>
              </a:defRPr>
            </a:lvl1pPr>
          </a:lstStyle>
          <a:p>
            <a:pPr>
              <a:defRPr/>
            </a:pPr>
            <a:endParaRPr lang="en-US" altLang="ja-JP"/>
          </a:p>
        </p:txBody>
      </p:sp>
      <p:sp>
        <p:nvSpPr>
          <p:cNvPr id="2053" name="Rectangle 5"/>
          <p:cNvSpPr>
            <a:spLocks noGrp="1" noChangeArrowheads="1"/>
          </p:cNvSpPr>
          <p:nvPr>
            <p:ph type="sldNum" sz="quarter" idx="3"/>
          </p:nvPr>
        </p:nvSpPr>
        <p:spPr bwMode="auto">
          <a:xfrm>
            <a:off x="3856825" y="9441971"/>
            <a:ext cx="2950375" cy="497367"/>
          </a:xfrm>
          <a:prstGeom prst="rect">
            <a:avLst/>
          </a:prstGeom>
          <a:noFill/>
          <a:ln w="9525">
            <a:noFill/>
            <a:miter lim="800000"/>
            <a:headEnd/>
            <a:tailEnd/>
          </a:ln>
        </p:spPr>
        <p:txBody>
          <a:bodyPr vert="horz" wrap="square" lIns="95665" tIns="47833" rIns="95665" bIns="47833" numCol="1" anchor="b" anchorCtr="0" compatLnSpc="1">
            <a:prstTxWarp prst="textNoShape">
              <a:avLst/>
            </a:prstTxWarp>
          </a:bodyPr>
          <a:lstStyle>
            <a:lvl1pPr algn="r" defTabSz="957584">
              <a:lnSpc>
                <a:spcPct val="100000"/>
              </a:lnSpc>
              <a:buClrTx/>
              <a:buFontTx/>
              <a:buNone/>
              <a:defRPr sz="1300" smtClean="0">
                <a:solidFill>
                  <a:schemeClr val="tx1"/>
                </a:solidFill>
                <a:latin typeface="Times New Roman" pitchFamily="18" charset="0"/>
              </a:defRPr>
            </a:lvl1pPr>
          </a:lstStyle>
          <a:p>
            <a:pPr>
              <a:defRPr/>
            </a:pPr>
            <a:fld id="{31F3DE14-D951-4F7E-86C9-727CE98764F2}" type="slidenum">
              <a:rPr lang="en-US" altLang="ja-JP"/>
              <a:pPr>
                <a:defRPr/>
              </a:pPr>
              <a:t>‹#›</a:t>
            </a:fld>
            <a:endParaRPr lang="en-US" altLang="ja-JP"/>
          </a:p>
        </p:txBody>
      </p:sp>
    </p:spTree>
    <p:extLst>
      <p:ext uri="{BB962C8B-B14F-4D97-AF65-F5344CB8AC3E}">
        <p14:creationId xmlns:p14="http://schemas.microsoft.com/office/powerpoint/2010/main" val="34315470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 y="1"/>
            <a:ext cx="2950375" cy="497367"/>
          </a:xfrm>
          <a:prstGeom prst="rect">
            <a:avLst/>
          </a:prstGeom>
          <a:noFill/>
          <a:ln w="9525">
            <a:noFill/>
            <a:miter lim="800000"/>
            <a:headEnd/>
            <a:tailEnd/>
          </a:ln>
        </p:spPr>
        <p:txBody>
          <a:bodyPr vert="horz" wrap="square" lIns="95665" tIns="47833" rIns="95665" bIns="47833" numCol="1" anchor="t" anchorCtr="0" compatLnSpc="1">
            <a:prstTxWarp prst="textNoShape">
              <a:avLst/>
            </a:prstTxWarp>
          </a:bodyPr>
          <a:lstStyle>
            <a:lvl1pPr algn="l" defTabSz="957584">
              <a:lnSpc>
                <a:spcPct val="100000"/>
              </a:lnSpc>
              <a:buClrTx/>
              <a:buFontTx/>
              <a:buNone/>
              <a:defRPr sz="1300" smtClean="0">
                <a:solidFill>
                  <a:schemeClr val="tx1"/>
                </a:solidFill>
                <a:latin typeface="Times New Roman" pitchFamily="18" charset="0"/>
              </a:defRPr>
            </a:lvl1pPr>
          </a:lstStyle>
          <a:p>
            <a:pPr>
              <a:defRPr/>
            </a:pPr>
            <a:endParaRPr lang="en-US" altLang="ja-JP"/>
          </a:p>
        </p:txBody>
      </p:sp>
      <p:sp>
        <p:nvSpPr>
          <p:cNvPr id="4099" name="Rectangle 3"/>
          <p:cNvSpPr>
            <a:spLocks noGrp="1" noChangeArrowheads="1"/>
          </p:cNvSpPr>
          <p:nvPr>
            <p:ph type="dt" idx="1"/>
          </p:nvPr>
        </p:nvSpPr>
        <p:spPr bwMode="auto">
          <a:xfrm>
            <a:off x="3856825" y="1"/>
            <a:ext cx="2950375" cy="497367"/>
          </a:xfrm>
          <a:prstGeom prst="rect">
            <a:avLst/>
          </a:prstGeom>
          <a:noFill/>
          <a:ln w="9525">
            <a:noFill/>
            <a:miter lim="800000"/>
            <a:headEnd/>
            <a:tailEnd/>
          </a:ln>
        </p:spPr>
        <p:txBody>
          <a:bodyPr vert="horz" wrap="square" lIns="95665" tIns="47833" rIns="95665" bIns="47833" numCol="1" anchor="t" anchorCtr="0" compatLnSpc="1">
            <a:prstTxWarp prst="textNoShape">
              <a:avLst/>
            </a:prstTxWarp>
          </a:bodyPr>
          <a:lstStyle>
            <a:lvl1pPr algn="r" defTabSz="957584">
              <a:lnSpc>
                <a:spcPct val="100000"/>
              </a:lnSpc>
              <a:buClrTx/>
              <a:buFontTx/>
              <a:buNone/>
              <a:defRPr sz="1300" smtClean="0">
                <a:solidFill>
                  <a:schemeClr val="tx1"/>
                </a:solidFill>
                <a:latin typeface="Times New Roman" pitchFamily="18" charset="0"/>
              </a:defRPr>
            </a:lvl1pPr>
          </a:lstStyle>
          <a:p>
            <a:pPr>
              <a:defRPr/>
            </a:pPr>
            <a:fld id="{09CB1168-961D-456A-AC38-60B30D647958}" type="datetime8">
              <a:rPr lang="en-US"/>
              <a:pPr>
                <a:defRPr/>
              </a:pPr>
              <a:t>5/16/2024 4:44 PM</a:t>
            </a:fld>
            <a:endParaRPr lang="en-US" altLang="ja-JP"/>
          </a:p>
        </p:txBody>
      </p:sp>
      <p:sp>
        <p:nvSpPr>
          <p:cNvPr id="32772" name="Rectangle 4"/>
          <p:cNvSpPr>
            <a:spLocks noGrp="1" noRot="1" noChangeAspect="1" noChangeArrowheads="1"/>
          </p:cNvSpPr>
          <p:nvPr>
            <p:ph type="sldImg" idx="2"/>
          </p:nvPr>
        </p:nvSpPr>
        <p:spPr bwMode="auto">
          <a:xfrm>
            <a:off x="714375" y="746125"/>
            <a:ext cx="5383213" cy="3727450"/>
          </a:xfrm>
          <a:prstGeom prst="rect">
            <a:avLst/>
          </a:prstGeom>
          <a:noFill/>
          <a:ln w="9525">
            <a:solidFill>
              <a:schemeClr val="tx1"/>
            </a:solidFill>
            <a:miter lim="800000"/>
            <a:headEnd/>
            <a:tailEnd/>
          </a:ln>
        </p:spPr>
      </p:sp>
      <p:sp>
        <p:nvSpPr>
          <p:cNvPr id="4101" name="Rectangle 5"/>
          <p:cNvSpPr>
            <a:spLocks noGrp="1" noChangeArrowheads="1"/>
          </p:cNvSpPr>
          <p:nvPr>
            <p:ph type="body" sz="quarter" idx="3"/>
          </p:nvPr>
        </p:nvSpPr>
        <p:spPr bwMode="auto">
          <a:xfrm>
            <a:off x="908055" y="4720986"/>
            <a:ext cx="4991091" cy="4471502"/>
          </a:xfrm>
          <a:prstGeom prst="rect">
            <a:avLst/>
          </a:prstGeom>
          <a:noFill/>
          <a:ln w="9525">
            <a:noFill/>
            <a:miter lim="800000"/>
            <a:headEnd/>
            <a:tailEnd/>
          </a:ln>
        </p:spPr>
        <p:txBody>
          <a:bodyPr vert="horz" wrap="square" lIns="95665" tIns="47833" rIns="95665" bIns="47833" numCol="1" anchor="t" anchorCtr="0" compatLnSpc="1">
            <a:prstTxWarp prst="textNoShape">
              <a:avLst/>
            </a:prstTxWarp>
          </a:bodyPr>
          <a:lstStyle/>
          <a:p>
            <a:pPr lvl="0"/>
            <a:r>
              <a:rPr lang="ja-JP" altLang="en-US" noProof="0"/>
              <a:t>マスターテキストの書式設定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4102" name="Rectangle 6"/>
          <p:cNvSpPr>
            <a:spLocks noGrp="1" noChangeArrowheads="1"/>
          </p:cNvSpPr>
          <p:nvPr>
            <p:ph type="ftr" sz="quarter" idx="4"/>
          </p:nvPr>
        </p:nvSpPr>
        <p:spPr bwMode="auto">
          <a:xfrm>
            <a:off x="1" y="9441971"/>
            <a:ext cx="2950375" cy="497367"/>
          </a:xfrm>
          <a:prstGeom prst="rect">
            <a:avLst/>
          </a:prstGeom>
          <a:noFill/>
          <a:ln w="9525">
            <a:noFill/>
            <a:miter lim="800000"/>
            <a:headEnd/>
            <a:tailEnd/>
          </a:ln>
        </p:spPr>
        <p:txBody>
          <a:bodyPr vert="horz" wrap="square" lIns="95665" tIns="47833" rIns="95665" bIns="47833" numCol="1" anchor="b" anchorCtr="0" compatLnSpc="1">
            <a:prstTxWarp prst="textNoShape">
              <a:avLst/>
            </a:prstTxWarp>
          </a:bodyPr>
          <a:lstStyle>
            <a:lvl1pPr algn="l" defTabSz="957584">
              <a:lnSpc>
                <a:spcPct val="100000"/>
              </a:lnSpc>
              <a:buClrTx/>
              <a:buFontTx/>
              <a:buNone/>
              <a:defRPr sz="1300" smtClean="0">
                <a:solidFill>
                  <a:schemeClr val="tx1"/>
                </a:solidFill>
                <a:latin typeface="Times New Roman" pitchFamily="18" charset="0"/>
              </a:defRPr>
            </a:lvl1pPr>
          </a:lstStyle>
          <a:p>
            <a:pPr>
              <a:defRPr/>
            </a:pPr>
            <a:endParaRPr lang="en-US" altLang="ja-JP"/>
          </a:p>
        </p:txBody>
      </p:sp>
      <p:sp>
        <p:nvSpPr>
          <p:cNvPr id="4103" name="Rectangle 7"/>
          <p:cNvSpPr>
            <a:spLocks noGrp="1" noChangeArrowheads="1"/>
          </p:cNvSpPr>
          <p:nvPr>
            <p:ph type="sldNum" sz="quarter" idx="5"/>
          </p:nvPr>
        </p:nvSpPr>
        <p:spPr bwMode="auto">
          <a:xfrm>
            <a:off x="3856825" y="9441971"/>
            <a:ext cx="2950375" cy="497367"/>
          </a:xfrm>
          <a:prstGeom prst="rect">
            <a:avLst/>
          </a:prstGeom>
          <a:noFill/>
          <a:ln w="9525">
            <a:noFill/>
            <a:miter lim="800000"/>
            <a:headEnd/>
            <a:tailEnd/>
          </a:ln>
        </p:spPr>
        <p:txBody>
          <a:bodyPr vert="horz" wrap="square" lIns="95665" tIns="47833" rIns="95665" bIns="47833" numCol="1" anchor="b" anchorCtr="0" compatLnSpc="1">
            <a:prstTxWarp prst="textNoShape">
              <a:avLst/>
            </a:prstTxWarp>
          </a:bodyPr>
          <a:lstStyle>
            <a:lvl1pPr algn="r" defTabSz="957584">
              <a:lnSpc>
                <a:spcPct val="100000"/>
              </a:lnSpc>
              <a:buClrTx/>
              <a:buFontTx/>
              <a:buNone/>
              <a:defRPr sz="1300" smtClean="0">
                <a:solidFill>
                  <a:schemeClr val="tx1"/>
                </a:solidFill>
                <a:latin typeface="Times New Roman" pitchFamily="18" charset="0"/>
              </a:defRPr>
            </a:lvl1pPr>
          </a:lstStyle>
          <a:p>
            <a:pPr>
              <a:defRPr/>
            </a:pPr>
            <a:fld id="{56DB1398-0BD8-4795-A1F2-1363C218C2BD}" type="slidenum">
              <a:rPr lang="en-US" altLang="ja-JP"/>
              <a:pPr>
                <a:defRPr/>
              </a:pPr>
              <a:t>‹#›</a:t>
            </a:fld>
            <a:endParaRPr lang="en-US" altLang="ja-JP"/>
          </a:p>
        </p:txBody>
      </p:sp>
    </p:spTree>
    <p:extLst>
      <p:ext uri="{BB962C8B-B14F-4D97-AF65-F5344CB8AC3E}">
        <p14:creationId xmlns:p14="http://schemas.microsoft.com/office/powerpoint/2010/main" val="1621393175"/>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noChangeArrowheads="1"/>
          </p:cNvSpPr>
          <p:nvPr>
            <p:ph type="dt" sz="quarter" idx="1"/>
          </p:nvPr>
        </p:nvSpPr>
        <p:spPr>
          <a:noFill/>
        </p:spPr>
        <p:txBody>
          <a:bodyPr/>
          <a:lstStyle/>
          <a:p>
            <a:fld id="{68CF2B48-1AAF-4240-8692-0C5ACB15EECC}" type="datetime8">
              <a:rPr lang="en-US" altLang="ja-JP"/>
              <a:pPr/>
              <a:t>5/16/2024 4:44 PM</a:t>
            </a:fld>
            <a:endParaRPr lang="en-US" altLang="ja-JP"/>
          </a:p>
        </p:txBody>
      </p:sp>
      <p:sp>
        <p:nvSpPr>
          <p:cNvPr id="33795" name="Rectangle 7"/>
          <p:cNvSpPr>
            <a:spLocks noGrp="1" noChangeArrowheads="1"/>
          </p:cNvSpPr>
          <p:nvPr>
            <p:ph type="sldNum" sz="quarter" idx="5"/>
          </p:nvPr>
        </p:nvSpPr>
        <p:spPr>
          <a:noFill/>
        </p:spPr>
        <p:txBody>
          <a:bodyPr/>
          <a:lstStyle/>
          <a:p>
            <a:fld id="{3F075CE8-DE8B-4A0E-875B-71368BF1EB13}" type="slidenum">
              <a:rPr lang="en-US" altLang="ja-JP"/>
              <a:pPr/>
              <a:t>0</a:t>
            </a:fld>
            <a:endParaRPr lang="en-US" altLang="ja-JP"/>
          </a:p>
        </p:txBody>
      </p:sp>
      <p:sp>
        <p:nvSpPr>
          <p:cNvPr id="33796" name="Rectangle 2"/>
          <p:cNvSpPr>
            <a:spLocks noGrp="1" noRot="1" noChangeAspect="1" noChangeArrowheads="1" noTextEdit="1"/>
          </p:cNvSpPr>
          <p:nvPr>
            <p:ph type="sldImg"/>
          </p:nvPr>
        </p:nvSpPr>
        <p:spPr>
          <a:ln/>
        </p:spPr>
      </p:sp>
      <p:sp>
        <p:nvSpPr>
          <p:cNvPr id="33797" name="Rectangle 3"/>
          <p:cNvSpPr>
            <a:spLocks noGrp="1" noChangeArrowheads="1"/>
          </p:cNvSpPr>
          <p:nvPr>
            <p:ph type="body" idx="1"/>
          </p:nvPr>
        </p:nvSpPr>
        <p:spPr>
          <a:noFill/>
          <a:ln/>
        </p:spPr>
        <p:txBody>
          <a:bodyPr/>
          <a:lstStyle/>
          <a:p>
            <a:pPr eaLnBrk="1" hangingPunct="1"/>
            <a:endParaRPr lang="ja-JP"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5/16/2024 4:44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8</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8078373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6" name="Line 211"/>
          <p:cNvSpPr>
            <a:spLocks noChangeShapeType="1"/>
          </p:cNvSpPr>
          <p:nvPr userDrawn="1"/>
        </p:nvSpPr>
        <p:spPr bwMode="auto">
          <a:xfrm>
            <a:off x="4127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7" name="Line 212"/>
          <p:cNvSpPr>
            <a:spLocks noChangeShapeType="1"/>
          </p:cNvSpPr>
          <p:nvPr userDrawn="1"/>
        </p:nvSpPr>
        <p:spPr bwMode="auto">
          <a:xfrm>
            <a:off x="257492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8" name="Line 213"/>
          <p:cNvSpPr>
            <a:spLocks noChangeShapeType="1"/>
          </p:cNvSpPr>
          <p:nvPr userDrawn="1"/>
        </p:nvSpPr>
        <p:spPr bwMode="auto">
          <a:xfrm>
            <a:off x="27178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9" name="Line 214"/>
          <p:cNvSpPr>
            <a:spLocks noChangeShapeType="1"/>
          </p:cNvSpPr>
          <p:nvPr userDrawn="1"/>
        </p:nvSpPr>
        <p:spPr bwMode="auto">
          <a:xfrm>
            <a:off x="487997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0" name="Line 215"/>
          <p:cNvSpPr>
            <a:spLocks noChangeShapeType="1"/>
          </p:cNvSpPr>
          <p:nvPr userDrawn="1"/>
        </p:nvSpPr>
        <p:spPr bwMode="auto">
          <a:xfrm>
            <a:off x="5022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1" name="Line 216"/>
          <p:cNvSpPr>
            <a:spLocks noChangeShapeType="1"/>
          </p:cNvSpPr>
          <p:nvPr userDrawn="1"/>
        </p:nvSpPr>
        <p:spPr bwMode="auto">
          <a:xfrm>
            <a:off x="7181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2" name="Line 217"/>
          <p:cNvSpPr>
            <a:spLocks noChangeShapeType="1"/>
          </p:cNvSpPr>
          <p:nvPr userDrawn="1"/>
        </p:nvSpPr>
        <p:spPr bwMode="auto">
          <a:xfrm>
            <a:off x="73279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3" name="Line 218"/>
          <p:cNvSpPr>
            <a:spLocks noChangeShapeType="1"/>
          </p:cNvSpPr>
          <p:nvPr userDrawn="1"/>
        </p:nvSpPr>
        <p:spPr bwMode="auto">
          <a:xfrm>
            <a:off x="9485313"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4" name="Line 219"/>
          <p:cNvSpPr>
            <a:spLocks noChangeShapeType="1"/>
          </p:cNvSpPr>
          <p:nvPr userDrawn="1"/>
        </p:nvSpPr>
        <p:spPr bwMode="auto">
          <a:xfrm>
            <a:off x="-298450"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5" name="Line 220"/>
          <p:cNvSpPr>
            <a:spLocks noChangeShapeType="1"/>
          </p:cNvSpPr>
          <p:nvPr userDrawn="1"/>
        </p:nvSpPr>
        <p:spPr bwMode="auto">
          <a:xfrm>
            <a:off x="-298450"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6" name="Line 221"/>
          <p:cNvSpPr>
            <a:spLocks noChangeShapeType="1"/>
          </p:cNvSpPr>
          <p:nvPr userDrawn="1"/>
        </p:nvSpPr>
        <p:spPr bwMode="auto">
          <a:xfrm>
            <a:off x="-298450"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7" name="Line 222"/>
          <p:cNvSpPr>
            <a:spLocks noChangeShapeType="1"/>
          </p:cNvSpPr>
          <p:nvPr userDrawn="1"/>
        </p:nvSpPr>
        <p:spPr bwMode="auto">
          <a:xfrm>
            <a:off x="-298450"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8" name="Line 223"/>
          <p:cNvSpPr>
            <a:spLocks noChangeShapeType="1"/>
          </p:cNvSpPr>
          <p:nvPr userDrawn="1"/>
        </p:nvSpPr>
        <p:spPr bwMode="auto">
          <a:xfrm>
            <a:off x="-298450"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9" name="Line 224"/>
          <p:cNvSpPr>
            <a:spLocks noChangeShapeType="1"/>
          </p:cNvSpPr>
          <p:nvPr userDrawn="1"/>
        </p:nvSpPr>
        <p:spPr bwMode="auto">
          <a:xfrm>
            <a:off x="-298450"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0" name="Line 225"/>
          <p:cNvSpPr>
            <a:spLocks noChangeShapeType="1"/>
          </p:cNvSpPr>
          <p:nvPr userDrawn="1"/>
        </p:nvSpPr>
        <p:spPr bwMode="auto">
          <a:xfrm>
            <a:off x="-298450"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1" name="Line 233"/>
          <p:cNvSpPr>
            <a:spLocks noChangeShapeType="1"/>
          </p:cNvSpPr>
          <p:nvPr userDrawn="1"/>
        </p:nvSpPr>
        <p:spPr bwMode="auto">
          <a:xfrm>
            <a:off x="4127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2" name="Line 234"/>
          <p:cNvSpPr>
            <a:spLocks noChangeShapeType="1"/>
          </p:cNvSpPr>
          <p:nvPr userDrawn="1"/>
        </p:nvSpPr>
        <p:spPr bwMode="auto">
          <a:xfrm>
            <a:off x="257492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3" name="Line 235"/>
          <p:cNvSpPr>
            <a:spLocks noChangeShapeType="1"/>
          </p:cNvSpPr>
          <p:nvPr userDrawn="1"/>
        </p:nvSpPr>
        <p:spPr bwMode="auto">
          <a:xfrm>
            <a:off x="27178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 name="Line 236"/>
          <p:cNvSpPr>
            <a:spLocks noChangeShapeType="1"/>
          </p:cNvSpPr>
          <p:nvPr userDrawn="1"/>
        </p:nvSpPr>
        <p:spPr bwMode="auto">
          <a:xfrm>
            <a:off x="487997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5" name="Line 237"/>
          <p:cNvSpPr>
            <a:spLocks noChangeShapeType="1"/>
          </p:cNvSpPr>
          <p:nvPr userDrawn="1"/>
        </p:nvSpPr>
        <p:spPr bwMode="auto">
          <a:xfrm>
            <a:off x="5022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6" name="Line 238"/>
          <p:cNvSpPr>
            <a:spLocks noChangeShapeType="1"/>
          </p:cNvSpPr>
          <p:nvPr userDrawn="1"/>
        </p:nvSpPr>
        <p:spPr bwMode="auto">
          <a:xfrm>
            <a:off x="7181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7" name="Line 239"/>
          <p:cNvSpPr>
            <a:spLocks noChangeShapeType="1"/>
          </p:cNvSpPr>
          <p:nvPr userDrawn="1"/>
        </p:nvSpPr>
        <p:spPr bwMode="auto">
          <a:xfrm>
            <a:off x="73279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9" name="Line 243"/>
          <p:cNvSpPr>
            <a:spLocks noChangeShapeType="1"/>
          </p:cNvSpPr>
          <p:nvPr userDrawn="1"/>
        </p:nvSpPr>
        <p:spPr bwMode="auto">
          <a:xfrm>
            <a:off x="9926638"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0" name="Line 244"/>
          <p:cNvSpPr>
            <a:spLocks noChangeShapeType="1"/>
          </p:cNvSpPr>
          <p:nvPr userDrawn="1"/>
        </p:nvSpPr>
        <p:spPr bwMode="auto">
          <a:xfrm>
            <a:off x="9926638"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1" name="Line 245"/>
          <p:cNvSpPr>
            <a:spLocks noChangeShapeType="1"/>
          </p:cNvSpPr>
          <p:nvPr userDrawn="1"/>
        </p:nvSpPr>
        <p:spPr bwMode="auto">
          <a:xfrm>
            <a:off x="9926638"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2" name="Line 246"/>
          <p:cNvSpPr>
            <a:spLocks noChangeShapeType="1"/>
          </p:cNvSpPr>
          <p:nvPr userDrawn="1"/>
        </p:nvSpPr>
        <p:spPr bwMode="auto">
          <a:xfrm>
            <a:off x="9926638"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3" name="Line 247"/>
          <p:cNvSpPr>
            <a:spLocks noChangeShapeType="1"/>
          </p:cNvSpPr>
          <p:nvPr userDrawn="1"/>
        </p:nvSpPr>
        <p:spPr bwMode="auto">
          <a:xfrm>
            <a:off x="9926638"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4" name="Line 248"/>
          <p:cNvSpPr>
            <a:spLocks noChangeShapeType="1"/>
          </p:cNvSpPr>
          <p:nvPr userDrawn="1"/>
        </p:nvSpPr>
        <p:spPr bwMode="auto">
          <a:xfrm>
            <a:off x="9926638"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5" name="Line 249"/>
          <p:cNvSpPr>
            <a:spLocks noChangeShapeType="1"/>
          </p:cNvSpPr>
          <p:nvPr userDrawn="1"/>
        </p:nvSpPr>
        <p:spPr bwMode="auto">
          <a:xfrm>
            <a:off x="9926638"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1667" name="Rectangle 3"/>
          <p:cNvSpPr>
            <a:spLocks noGrp="1" noChangeArrowheads="1"/>
          </p:cNvSpPr>
          <p:nvPr>
            <p:ph type="ctrTitle" hasCustomPrompt="1"/>
          </p:nvPr>
        </p:nvSpPr>
        <p:spPr>
          <a:xfrm>
            <a:off x="2720975" y="3138488"/>
            <a:ext cx="6769100" cy="512762"/>
          </a:xfrm>
        </p:spPr>
        <p:txBody>
          <a:bodyPr anchor="ctr"/>
          <a:lstStyle>
            <a:lvl1pPr hangingPunct="0">
              <a:defRPr sz="2800"/>
            </a:lvl1pPr>
          </a:lstStyle>
          <a:p>
            <a:r>
              <a:rPr kumimoji="1" lang="ja-JP" altLang="en-US" dirty="0"/>
              <a:t>タイトル</a:t>
            </a:r>
            <a:r>
              <a:rPr kumimoji="1" lang="en-US" altLang="ja-JP" dirty="0"/>
              <a:t>MSP</a:t>
            </a:r>
            <a:r>
              <a:rPr kumimoji="1" lang="ja-JP" altLang="en-US" dirty="0"/>
              <a:t>ゴシック</a:t>
            </a:r>
            <a:r>
              <a:rPr kumimoji="1" lang="en-US" altLang="ja-JP" dirty="0"/>
              <a:t>28pt</a:t>
            </a:r>
            <a:r>
              <a:rPr lang="ja-JP" altLang="en-US" dirty="0"/>
              <a:t>□□□□</a:t>
            </a:r>
          </a:p>
        </p:txBody>
      </p:sp>
      <p:sp>
        <p:nvSpPr>
          <p:cNvPr id="43" name="テキスト プレースホルダ 41"/>
          <p:cNvSpPr>
            <a:spLocks noGrp="1"/>
          </p:cNvSpPr>
          <p:nvPr>
            <p:ph type="body" sz="quarter" idx="10" hasCustomPrompt="1"/>
          </p:nvPr>
        </p:nvSpPr>
        <p:spPr>
          <a:xfrm>
            <a:off x="2574925" y="2458885"/>
            <a:ext cx="2846933" cy="301778"/>
          </a:xfrm>
          <a:noFill/>
          <a:ln w="9525" algn="ctr">
            <a:noFill/>
            <a:miter lim="800000"/>
            <a:headEnd/>
            <a:tailEnd/>
          </a:ln>
        </p:spPr>
        <p:txBody>
          <a:bodyPr wrap="none" lIns="0" tIns="35988" rIns="0" bIns="49511" anchor="b">
            <a:spAutoFit/>
          </a:bodyPr>
          <a:lstStyle>
            <a:lvl1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1pPr>
            <a:lvl2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2pPr>
            <a:lvl3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3pPr>
            <a:lvl4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4pPr>
            <a:lvl5pPr algn="l" rtl="0" eaLnBrk="0" fontAlgn="base" hangingPunct="0">
              <a:lnSpc>
                <a:spcPct val="100000"/>
              </a:lnSpc>
              <a:spcBef>
                <a:spcPct val="0"/>
              </a:spcBef>
              <a:spcAft>
                <a:spcPct val="0"/>
              </a:spcAft>
              <a:buClrTx/>
              <a:buFontTx/>
              <a:buNone/>
              <a:defRPr kumimoji="1" lang="ja-JP" altLang="en-US" sz="1400" kern="1200" dirty="0">
                <a:solidFill>
                  <a:schemeClr val="tx1"/>
                </a:solidFill>
                <a:latin typeface="Arial" charset="0"/>
                <a:ea typeface="ＭＳ Ｐゴシック" charset="-128"/>
                <a:cs typeface="+mn-cs"/>
              </a:defRPr>
            </a:lvl5pPr>
          </a:lstStyle>
          <a:p>
            <a:pPr lvl="0"/>
            <a:r>
              <a:rPr kumimoji="1" lang="ja-JP" altLang="en-US" dirty="0"/>
              <a:t>予備タイトル（使用しない場合は削除）</a:t>
            </a:r>
          </a:p>
        </p:txBody>
      </p:sp>
      <p:sp>
        <p:nvSpPr>
          <p:cNvPr id="46" name="テキスト プレースホルダ 44"/>
          <p:cNvSpPr>
            <a:spLocks noGrp="1"/>
          </p:cNvSpPr>
          <p:nvPr>
            <p:ph type="body" sz="quarter" idx="11" hasCustomPrompt="1"/>
          </p:nvPr>
        </p:nvSpPr>
        <p:spPr>
          <a:xfrm>
            <a:off x="2714625" y="4419600"/>
            <a:ext cx="1615827" cy="301778"/>
          </a:xfrm>
          <a:noFill/>
          <a:ln w="9525">
            <a:noFill/>
            <a:miter lim="800000"/>
            <a:headEnd/>
            <a:tailEnd/>
          </a:ln>
        </p:spPr>
        <p:txBody>
          <a:bodyPr wrap="none" lIns="0" tIns="35988" rIns="0" bIns="49511" anchor="t" anchorCtr="0">
            <a:spAutoFit/>
          </a:bodyPr>
          <a:lstStyle>
            <a:lvl1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1pPr>
            <a:lvl2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2pPr>
            <a:lvl3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3pPr>
            <a:lvl4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4pPr>
            <a:lvl5pPr algn="l" rtl="0" eaLnBrk="0" fontAlgn="base" hangingPunct="0">
              <a:lnSpc>
                <a:spcPct val="100000"/>
              </a:lnSpc>
              <a:spcBef>
                <a:spcPct val="0"/>
              </a:spcBef>
              <a:spcAft>
                <a:spcPct val="0"/>
              </a:spcAft>
              <a:buClrTx/>
              <a:buFontTx/>
              <a:buNone/>
              <a:defRPr kumimoji="1" lang="ja-JP" altLang="en-US" sz="1400" kern="1200" dirty="0">
                <a:solidFill>
                  <a:schemeClr val="tx1"/>
                </a:solidFill>
                <a:latin typeface="Arial" charset="0"/>
                <a:ea typeface="ＭＳ Ｐゴシック" charset="-128"/>
                <a:cs typeface="+mn-cs"/>
              </a:defRPr>
            </a:lvl5pPr>
          </a:lstStyle>
          <a:p>
            <a:pPr lvl="0"/>
            <a:r>
              <a:rPr kumimoji="1" lang="ja-JP" altLang="en-US" dirty="0"/>
              <a:t>○○○○年○月○日</a:t>
            </a:r>
          </a:p>
        </p:txBody>
      </p:sp>
      <p:sp>
        <p:nvSpPr>
          <p:cNvPr id="50" name="テキスト プレースホルダ 48"/>
          <p:cNvSpPr>
            <a:spLocks noGrp="1"/>
          </p:cNvSpPr>
          <p:nvPr>
            <p:ph type="body" sz="quarter" idx="12" hasCustomPrompt="1"/>
          </p:nvPr>
        </p:nvSpPr>
        <p:spPr>
          <a:xfrm>
            <a:off x="2727129" y="784506"/>
            <a:ext cx="2348400" cy="424888"/>
          </a:xfrm>
          <a:noFill/>
          <a:ln w="9525">
            <a:noFill/>
            <a:miter lim="800000"/>
            <a:headEnd/>
            <a:tailEnd/>
          </a:ln>
        </p:spPr>
        <p:txBody>
          <a:bodyPr wrap="none" lIns="0" tIns="35988" rIns="0" bIns="49511" anchor="t" anchorCtr="0">
            <a:spAutoFit/>
          </a:bodyPr>
          <a:lstStyle>
            <a:lvl1pPr algn="l" rtl="0" eaLnBrk="0" fontAlgn="base" hangingPunct="0">
              <a:lnSpc>
                <a:spcPct val="100000"/>
              </a:lnSpc>
              <a:spcBef>
                <a:spcPct val="0"/>
              </a:spcBef>
              <a:spcAft>
                <a:spcPct val="0"/>
              </a:spcAft>
              <a:buClrTx/>
              <a:buFontTx/>
              <a:buNone/>
              <a:defRPr kumimoji="1" lang="zh-CN" altLang="en-US" sz="2200" b="1" kern="1200" dirty="0" smtClean="0">
                <a:solidFill>
                  <a:schemeClr val="tx1"/>
                </a:solidFill>
                <a:latin typeface="Arial" charset="0"/>
                <a:ea typeface="ＭＳ Ｐゴシック" charset="-128"/>
                <a:cs typeface="+mn-cs"/>
              </a:defRPr>
            </a:lvl1pPr>
          </a:lstStyle>
          <a:p>
            <a:pPr lvl="0"/>
            <a:r>
              <a:rPr kumimoji="1" lang="zh-CN" altLang="en-US" dirty="0"/>
              <a:t>○○株式会社 御中</a:t>
            </a:r>
          </a:p>
        </p:txBody>
      </p:sp>
      <p:sp>
        <p:nvSpPr>
          <p:cNvPr id="41" name="Line 110"/>
          <p:cNvSpPr>
            <a:spLocks noChangeShapeType="1"/>
          </p:cNvSpPr>
          <p:nvPr userDrawn="1"/>
        </p:nvSpPr>
        <p:spPr bwMode="auto">
          <a:xfrm>
            <a:off x="9926638" y="487036"/>
            <a:ext cx="282575" cy="0"/>
          </a:xfrm>
          <a:prstGeom prst="line">
            <a:avLst/>
          </a:prstGeom>
          <a:noFill/>
          <a:ln w="12700">
            <a:solidFill>
              <a:srgbClr val="0F99BC"/>
            </a:solidFill>
            <a:round/>
            <a:headEnd/>
            <a:tailEnd/>
          </a:ln>
          <a:effectLst/>
        </p:spPr>
        <p:txBody>
          <a:bodyPr lIns="0" tIns="0" rIns="0" bIns="0">
            <a:spAutoFit/>
          </a:bodyPr>
          <a:lstStyle/>
          <a:p>
            <a:pPr>
              <a:defRPr/>
            </a:pPr>
            <a:endParaRPr lang="ja-JP" altLang="en-US"/>
          </a:p>
        </p:txBody>
      </p:sp>
      <p:grpSp>
        <p:nvGrpSpPr>
          <p:cNvPr id="44" name="グループ化 43"/>
          <p:cNvGrpSpPr/>
          <p:nvPr userDrawn="1"/>
        </p:nvGrpSpPr>
        <p:grpSpPr>
          <a:xfrm>
            <a:off x="9483725" y="-261938"/>
            <a:ext cx="1587" cy="247650"/>
            <a:chOff x="9483725" y="-510339"/>
            <a:chExt cx="1587" cy="496050"/>
          </a:xfrm>
        </p:grpSpPr>
        <p:sp>
          <p:nvSpPr>
            <p:cNvPr id="45" name="Line 110"/>
            <p:cNvSpPr>
              <a:spLocks noChangeShapeType="1"/>
            </p:cNvSpPr>
            <p:nvPr userDrawn="1"/>
          </p:nvSpPr>
          <p:spPr bwMode="auto">
            <a:xfrm rot="16200000">
              <a:off x="9361112" y="-138489"/>
              <a:ext cx="248400" cy="0"/>
            </a:xfrm>
            <a:prstGeom prst="line">
              <a:avLst/>
            </a:prstGeom>
            <a:noFill/>
            <a:ln w="12700">
              <a:solidFill>
                <a:srgbClr val="E60000"/>
              </a:solidFill>
              <a:round/>
              <a:headEnd/>
              <a:tailEnd/>
            </a:ln>
            <a:effectLst/>
          </p:spPr>
          <p:txBody>
            <a:bodyPr lIns="0" tIns="0" rIns="0" bIns="0">
              <a:spAutoFit/>
            </a:bodyPr>
            <a:lstStyle/>
            <a:p>
              <a:pPr algn="ctr" rtl="0" fontAlgn="base">
                <a:lnSpc>
                  <a:spcPct val="120000"/>
                </a:lnSpc>
                <a:spcBef>
                  <a:spcPct val="50000"/>
                </a:spcBef>
                <a:spcAft>
                  <a:spcPct val="0"/>
                </a:spcAft>
                <a:buClr>
                  <a:schemeClr val="bg2"/>
                </a:buClr>
                <a:buFont typeface="Wingdings" pitchFamily="2" charset="2"/>
                <a:defRPr/>
              </a:pPr>
              <a:endParaRPr kumimoji="1" lang="ja-JP" altLang="en-US" sz="1000" kern="1200">
                <a:solidFill>
                  <a:srgbClr val="000000"/>
                </a:solidFill>
                <a:latin typeface="Arial" charset="0"/>
                <a:ea typeface="ＭＳ Ｐゴシック" charset="-128"/>
                <a:cs typeface="+mn-cs"/>
              </a:endParaRPr>
            </a:p>
          </p:txBody>
        </p:sp>
        <p:sp>
          <p:nvSpPr>
            <p:cNvPr id="47" name="Line 110"/>
            <p:cNvSpPr>
              <a:spLocks noChangeShapeType="1"/>
            </p:cNvSpPr>
            <p:nvPr userDrawn="1"/>
          </p:nvSpPr>
          <p:spPr bwMode="auto">
            <a:xfrm flipV="1">
              <a:off x="9483725" y="-510339"/>
              <a:ext cx="0" cy="248401"/>
            </a:xfrm>
            <a:prstGeom prst="line">
              <a:avLst/>
            </a:prstGeom>
            <a:noFill/>
            <a:ln w="12700">
              <a:solidFill>
                <a:srgbClr val="0F99BC"/>
              </a:solidFill>
              <a:round/>
              <a:headEnd/>
              <a:tailEnd/>
            </a:ln>
            <a:effectLst/>
          </p:spPr>
          <p:txBody>
            <a:bodyPr wrap="square" lIns="0" tIns="0" rIns="0" bIns="0">
              <a:spAutoFit/>
            </a:bodyPr>
            <a:lstStyle/>
            <a:p>
              <a:pPr>
                <a:defRPr/>
              </a:pPr>
              <a:endParaRPr lang="ja-JP" altLang="en-US"/>
            </a:p>
          </p:txBody>
        </p:sp>
      </p:grpSp>
      <p:sp>
        <p:nvSpPr>
          <p:cNvPr id="52" name="Line 110"/>
          <p:cNvSpPr>
            <a:spLocks noChangeShapeType="1"/>
          </p:cNvSpPr>
          <p:nvPr userDrawn="1"/>
        </p:nvSpPr>
        <p:spPr bwMode="auto">
          <a:xfrm>
            <a:off x="9926638"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53" name="Line 95"/>
          <p:cNvSpPr>
            <a:spLocks noChangeShapeType="1"/>
          </p:cNvSpPr>
          <p:nvPr userDrawn="1"/>
        </p:nvSpPr>
        <p:spPr bwMode="auto">
          <a:xfrm>
            <a:off x="-298450"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セクション見出し">
    <p:spTree>
      <p:nvGrpSpPr>
        <p:cNvPr id="1" name=""/>
        <p:cNvGrpSpPr/>
        <p:nvPr/>
      </p:nvGrpSpPr>
      <p:grpSpPr>
        <a:xfrm>
          <a:off x="0" y="0"/>
          <a:ext cx="0" cy="0"/>
          <a:chOff x="0" y="0"/>
          <a:chExt cx="0" cy="0"/>
        </a:xfrm>
      </p:grpSpPr>
      <p:sp>
        <p:nvSpPr>
          <p:cNvPr id="3" name="Line 59"/>
          <p:cNvSpPr>
            <a:spLocks noChangeShapeType="1"/>
          </p:cNvSpPr>
          <p:nvPr userDrawn="1"/>
        </p:nvSpPr>
        <p:spPr bwMode="auto">
          <a:xfrm flipV="1">
            <a:off x="2714625" y="1743075"/>
            <a:ext cx="6769100" cy="0"/>
          </a:xfrm>
          <a:prstGeom prst="line">
            <a:avLst/>
          </a:prstGeom>
          <a:noFill/>
          <a:ln w="25400">
            <a:solidFill>
              <a:srgbClr val="E60000"/>
            </a:solidFill>
            <a:round/>
            <a:headEnd/>
            <a:tailEnd/>
          </a:ln>
          <a:effectLst/>
        </p:spPr>
        <p:txBody>
          <a:bodyPr>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4" name="Line 60"/>
          <p:cNvSpPr>
            <a:spLocks noChangeShapeType="1"/>
          </p:cNvSpPr>
          <p:nvPr userDrawn="1"/>
        </p:nvSpPr>
        <p:spPr bwMode="auto">
          <a:xfrm flipV="1">
            <a:off x="2720975" y="2341563"/>
            <a:ext cx="6767513" cy="0"/>
          </a:xfrm>
          <a:prstGeom prst="line">
            <a:avLst/>
          </a:prstGeom>
          <a:noFill/>
          <a:ln w="12700">
            <a:solidFill>
              <a:srgbClr val="5A5A5A"/>
            </a:solidFill>
            <a:round/>
            <a:headEnd/>
            <a:tailEnd/>
          </a:ln>
          <a:effectLst/>
        </p:spPr>
        <p:txBody>
          <a:bodyPr>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6" name="Line 211"/>
          <p:cNvSpPr>
            <a:spLocks noChangeShapeType="1"/>
          </p:cNvSpPr>
          <p:nvPr userDrawn="1"/>
        </p:nvSpPr>
        <p:spPr bwMode="auto">
          <a:xfrm>
            <a:off x="4127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7" name="Line 212"/>
          <p:cNvSpPr>
            <a:spLocks noChangeShapeType="1"/>
          </p:cNvSpPr>
          <p:nvPr userDrawn="1"/>
        </p:nvSpPr>
        <p:spPr bwMode="auto">
          <a:xfrm>
            <a:off x="257492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8" name="Line 213"/>
          <p:cNvSpPr>
            <a:spLocks noChangeShapeType="1"/>
          </p:cNvSpPr>
          <p:nvPr userDrawn="1"/>
        </p:nvSpPr>
        <p:spPr bwMode="auto">
          <a:xfrm>
            <a:off x="27178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9" name="Line 214"/>
          <p:cNvSpPr>
            <a:spLocks noChangeShapeType="1"/>
          </p:cNvSpPr>
          <p:nvPr userDrawn="1"/>
        </p:nvSpPr>
        <p:spPr bwMode="auto">
          <a:xfrm>
            <a:off x="487997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0" name="Line 215"/>
          <p:cNvSpPr>
            <a:spLocks noChangeShapeType="1"/>
          </p:cNvSpPr>
          <p:nvPr userDrawn="1"/>
        </p:nvSpPr>
        <p:spPr bwMode="auto">
          <a:xfrm>
            <a:off x="5022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1" name="Line 216"/>
          <p:cNvSpPr>
            <a:spLocks noChangeShapeType="1"/>
          </p:cNvSpPr>
          <p:nvPr userDrawn="1"/>
        </p:nvSpPr>
        <p:spPr bwMode="auto">
          <a:xfrm>
            <a:off x="7181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2" name="Line 217"/>
          <p:cNvSpPr>
            <a:spLocks noChangeShapeType="1"/>
          </p:cNvSpPr>
          <p:nvPr userDrawn="1"/>
        </p:nvSpPr>
        <p:spPr bwMode="auto">
          <a:xfrm>
            <a:off x="73279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3" name="Line 218"/>
          <p:cNvSpPr>
            <a:spLocks noChangeShapeType="1"/>
          </p:cNvSpPr>
          <p:nvPr userDrawn="1"/>
        </p:nvSpPr>
        <p:spPr bwMode="auto">
          <a:xfrm>
            <a:off x="9485313"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4" name="Line 219"/>
          <p:cNvSpPr>
            <a:spLocks noChangeShapeType="1"/>
          </p:cNvSpPr>
          <p:nvPr userDrawn="1"/>
        </p:nvSpPr>
        <p:spPr bwMode="auto">
          <a:xfrm>
            <a:off x="-298450"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5" name="Line 220"/>
          <p:cNvSpPr>
            <a:spLocks noChangeShapeType="1"/>
          </p:cNvSpPr>
          <p:nvPr userDrawn="1"/>
        </p:nvSpPr>
        <p:spPr bwMode="auto">
          <a:xfrm>
            <a:off x="-298450"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6" name="Line 221"/>
          <p:cNvSpPr>
            <a:spLocks noChangeShapeType="1"/>
          </p:cNvSpPr>
          <p:nvPr userDrawn="1"/>
        </p:nvSpPr>
        <p:spPr bwMode="auto">
          <a:xfrm>
            <a:off x="-298450"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7" name="Line 222"/>
          <p:cNvSpPr>
            <a:spLocks noChangeShapeType="1"/>
          </p:cNvSpPr>
          <p:nvPr userDrawn="1"/>
        </p:nvSpPr>
        <p:spPr bwMode="auto">
          <a:xfrm>
            <a:off x="-298450"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8" name="Line 223"/>
          <p:cNvSpPr>
            <a:spLocks noChangeShapeType="1"/>
          </p:cNvSpPr>
          <p:nvPr userDrawn="1"/>
        </p:nvSpPr>
        <p:spPr bwMode="auto">
          <a:xfrm>
            <a:off x="-298450"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9" name="Line 224"/>
          <p:cNvSpPr>
            <a:spLocks noChangeShapeType="1"/>
          </p:cNvSpPr>
          <p:nvPr userDrawn="1"/>
        </p:nvSpPr>
        <p:spPr bwMode="auto">
          <a:xfrm>
            <a:off x="-298450"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0" name="Line 225"/>
          <p:cNvSpPr>
            <a:spLocks noChangeShapeType="1"/>
          </p:cNvSpPr>
          <p:nvPr userDrawn="1"/>
        </p:nvSpPr>
        <p:spPr bwMode="auto">
          <a:xfrm>
            <a:off x="-298450"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1" name="Line 233"/>
          <p:cNvSpPr>
            <a:spLocks noChangeShapeType="1"/>
          </p:cNvSpPr>
          <p:nvPr userDrawn="1"/>
        </p:nvSpPr>
        <p:spPr bwMode="auto">
          <a:xfrm>
            <a:off x="4127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2" name="Line 234"/>
          <p:cNvSpPr>
            <a:spLocks noChangeShapeType="1"/>
          </p:cNvSpPr>
          <p:nvPr userDrawn="1"/>
        </p:nvSpPr>
        <p:spPr bwMode="auto">
          <a:xfrm>
            <a:off x="257492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3" name="Line 235"/>
          <p:cNvSpPr>
            <a:spLocks noChangeShapeType="1"/>
          </p:cNvSpPr>
          <p:nvPr userDrawn="1"/>
        </p:nvSpPr>
        <p:spPr bwMode="auto">
          <a:xfrm>
            <a:off x="27178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 name="Line 236"/>
          <p:cNvSpPr>
            <a:spLocks noChangeShapeType="1"/>
          </p:cNvSpPr>
          <p:nvPr userDrawn="1"/>
        </p:nvSpPr>
        <p:spPr bwMode="auto">
          <a:xfrm>
            <a:off x="487997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5" name="Line 237"/>
          <p:cNvSpPr>
            <a:spLocks noChangeShapeType="1"/>
          </p:cNvSpPr>
          <p:nvPr userDrawn="1"/>
        </p:nvSpPr>
        <p:spPr bwMode="auto">
          <a:xfrm>
            <a:off x="5022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6" name="Line 238"/>
          <p:cNvSpPr>
            <a:spLocks noChangeShapeType="1"/>
          </p:cNvSpPr>
          <p:nvPr userDrawn="1"/>
        </p:nvSpPr>
        <p:spPr bwMode="auto">
          <a:xfrm>
            <a:off x="7181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7" name="Line 239"/>
          <p:cNvSpPr>
            <a:spLocks noChangeShapeType="1"/>
          </p:cNvSpPr>
          <p:nvPr userDrawn="1"/>
        </p:nvSpPr>
        <p:spPr bwMode="auto">
          <a:xfrm>
            <a:off x="73279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9" name="Line 243"/>
          <p:cNvSpPr>
            <a:spLocks noChangeShapeType="1"/>
          </p:cNvSpPr>
          <p:nvPr userDrawn="1"/>
        </p:nvSpPr>
        <p:spPr bwMode="auto">
          <a:xfrm>
            <a:off x="9926638"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30" name="Line 244"/>
          <p:cNvSpPr>
            <a:spLocks noChangeShapeType="1"/>
          </p:cNvSpPr>
          <p:nvPr userDrawn="1"/>
        </p:nvSpPr>
        <p:spPr bwMode="auto">
          <a:xfrm>
            <a:off x="9926638"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31" name="Line 245"/>
          <p:cNvSpPr>
            <a:spLocks noChangeShapeType="1"/>
          </p:cNvSpPr>
          <p:nvPr userDrawn="1"/>
        </p:nvSpPr>
        <p:spPr bwMode="auto">
          <a:xfrm>
            <a:off x="9926638"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32" name="Line 246"/>
          <p:cNvSpPr>
            <a:spLocks noChangeShapeType="1"/>
          </p:cNvSpPr>
          <p:nvPr userDrawn="1"/>
        </p:nvSpPr>
        <p:spPr bwMode="auto">
          <a:xfrm>
            <a:off x="9926638"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33" name="Line 247"/>
          <p:cNvSpPr>
            <a:spLocks noChangeShapeType="1"/>
          </p:cNvSpPr>
          <p:nvPr userDrawn="1"/>
        </p:nvSpPr>
        <p:spPr bwMode="auto">
          <a:xfrm>
            <a:off x="9926638"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34" name="Line 248"/>
          <p:cNvSpPr>
            <a:spLocks noChangeShapeType="1"/>
          </p:cNvSpPr>
          <p:nvPr userDrawn="1"/>
        </p:nvSpPr>
        <p:spPr bwMode="auto">
          <a:xfrm>
            <a:off x="9926638"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35" name="Line 249"/>
          <p:cNvSpPr>
            <a:spLocks noChangeShapeType="1"/>
          </p:cNvSpPr>
          <p:nvPr userDrawn="1"/>
        </p:nvSpPr>
        <p:spPr bwMode="auto">
          <a:xfrm>
            <a:off x="9926638"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36" name="テキスト ボックス 35"/>
          <p:cNvSpPr txBox="1"/>
          <p:nvPr userDrawn="1"/>
        </p:nvSpPr>
        <p:spPr>
          <a:xfrm>
            <a:off x="9083675" y="6477000"/>
            <a:ext cx="406400" cy="260350"/>
          </a:xfrm>
          <a:prstGeom prst="rect">
            <a:avLst/>
          </a:prstGeom>
          <a:noFill/>
        </p:spPr>
        <p:txBody>
          <a:bodyPr wrap="none"/>
          <a:lstStyle/>
          <a:p>
            <a:pPr algn="r">
              <a:defRPr/>
            </a:pPr>
            <a:fld id="{5B83CBD0-757A-40FF-BAE8-D8C56A0E7A67}" type="slidenum">
              <a:rPr lang="ja-JP" altLang="en-US">
                <a:latin typeface="Arial" panose="020B0604020202020204" pitchFamily="34" charset="0"/>
                <a:ea typeface="ＭＳ Ｐゴシック" panose="020B0600070205080204" pitchFamily="50" charset="-128"/>
              </a:rPr>
              <a:pPr algn="r">
                <a:defRPr/>
              </a:pPr>
              <a:t>‹#›</a:t>
            </a:fld>
            <a:endParaRPr lang="ja-JP" altLang="en-US" dirty="0">
              <a:latin typeface="Arial" panose="020B0604020202020204" pitchFamily="34" charset="0"/>
              <a:ea typeface="ＭＳ Ｐゴシック" panose="020B0600070205080204" pitchFamily="50" charset="-128"/>
            </a:endParaRPr>
          </a:p>
        </p:txBody>
      </p:sp>
      <p:sp>
        <p:nvSpPr>
          <p:cNvPr id="37" name="テキスト ボックス 36"/>
          <p:cNvSpPr txBox="1"/>
          <p:nvPr userDrawn="1"/>
        </p:nvSpPr>
        <p:spPr>
          <a:xfrm>
            <a:off x="9297988" y="6477000"/>
            <a:ext cx="347662" cy="258763"/>
          </a:xfrm>
          <a:prstGeom prst="rect">
            <a:avLst/>
          </a:prstGeom>
          <a:noFill/>
        </p:spPr>
        <p:txBody>
          <a:bodyPr wrap="none"/>
          <a:lstStyle/>
          <a:p>
            <a:pPr algn="l">
              <a:defRPr/>
            </a:pPr>
            <a:r>
              <a:rPr lang="en-US" altLang="ja-JP" dirty="0">
                <a:solidFill>
                  <a:schemeClr val="bg1"/>
                </a:solidFill>
                <a:latin typeface="Arial" panose="020B0604020202020204" pitchFamily="34" charset="0"/>
                <a:ea typeface="ＭＳ Ｐゴシック" panose="020B0600070205080204" pitchFamily="50" charset="-128"/>
              </a:rPr>
              <a:t>/</a:t>
            </a:r>
            <a:r>
              <a:rPr lang="ja-JP" altLang="en-US" dirty="0">
                <a:solidFill>
                  <a:schemeClr val="bg1"/>
                </a:solidFill>
                <a:latin typeface="Arial" panose="020B0604020202020204" pitchFamily="34" charset="0"/>
                <a:ea typeface="ＭＳ Ｐゴシック" panose="020B0600070205080204" pitchFamily="50" charset="-128"/>
              </a:rPr>
              <a:t>●</a:t>
            </a:r>
          </a:p>
        </p:txBody>
      </p:sp>
      <p:sp>
        <p:nvSpPr>
          <p:cNvPr id="241667" name="Rectangle 3"/>
          <p:cNvSpPr>
            <a:spLocks noGrp="1" noChangeArrowheads="1"/>
          </p:cNvSpPr>
          <p:nvPr>
            <p:ph type="ctrTitle" hasCustomPrompt="1"/>
          </p:nvPr>
        </p:nvSpPr>
        <p:spPr>
          <a:xfrm>
            <a:off x="2720975" y="1785937"/>
            <a:ext cx="6769100" cy="512762"/>
          </a:xfrm>
        </p:spPr>
        <p:txBody>
          <a:bodyPr anchor="ctr"/>
          <a:lstStyle>
            <a:lvl1pPr hangingPunct="0">
              <a:defRPr sz="2800">
                <a:latin typeface="Arial" panose="020B0604020202020204" pitchFamily="34" charset="0"/>
                <a:ea typeface="ＭＳ Ｐゴシック" panose="020B0600070205080204" pitchFamily="50" charset="-128"/>
              </a:defRPr>
            </a:lvl1pPr>
          </a:lstStyle>
          <a:p>
            <a:r>
              <a:rPr kumimoji="1" lang="en-US" altLang="ja-JP" dirty="0"/>
              <a:t>I.</a:t>
            </a:r>
            <a:r>
              <a:rPr kumimoji="1" lang="ja-JP" altLang="en-US" dirty="0"/>
              <a:t> タイトル</a:t>
            </a:r>
            <a:r>
              <a:rPr kumimoji="1" lang="en-US" altLang="ja-JP" dirty="0"/>
              <a:t>MSP</a:t>
            </a:r>
            <a:r>
              <a:rPr kumimoji="1" lang="ja-JP" altLang="en-US" dirty="0"/>
              <a:t>ゴシック</a:t>
            </a:r>
            <a:r>
              <a:rPr kumimoji="1" lang="en-US" altLang="ja-JP" dirty="0"/>
              <a:t>28pt</a:t>
            </a:r>
            <a:r>
              <a:rPr lang="ja-JP" altLang="en-US" dirty="0"/>
              <a:t>□□□□</a:t>
            </a:r>
          </a:p>
        </p:txBody>
      </p:sp>
      <p:sp>
        <p:nvSpPr>
          <p:cNvPr id="40" name="Line 110"/>
          <p:cNvSpPr>
            <a:spLocks noChangeShapeType="1"/>
          </p:cNvSpPr>
          <p:nvPr userDrawn="1"/>
        </p:nvSpPr>
        <p:spPr bwMode="auto">
          <a:xfrm>
            <a:off x="9926638" y="487036"/>
            <a:ext cx="282575" cy="0"/>
          </a:xfrm>
          <a:prstGeom prst="line">
            <a:avLst/>
          </a:prstGeom>
          <a:noFill/>
          <a:ln w="12700">
            <a:solidFill>
              <a:srgbClr val="0F99BC"/>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grpSp>
        <p:nvGrpSpPr>
          <p:cNvPr id="41" name="グループ化 40"/>
          <p:cNvGrpSpPr/>
          <p:nvPr userDrawn="1"/>
        </p:nvGrpSpPr>
        <p:grpSpPr>
          <a:xfrm>
            <a:off x="9483725" y="-261938"/>
            <a:ext cx="1587" cy="247650"/>
            <a:chOff x="9483725" y="-510339"/>
            <a:chExt cx="1587" cy="496050"/>
          </a:xfrm>
        </p:grpSpPr>
        <p:sp>
          <p:nvSpPr>
            <p:cNvPr id="42" name="Line 110"/>
            <p:cNvSpPr>
              <a:spLocks noChangeShapeType="1"/>
            </p:cNvSpPr>
            <p:nvPr userDrawn="1"/>
          </p:nvSpPr>
          <p:spPr bwMode="auto">
            <a:xfrm rot="16200000">
              <a:off x="9361112" y="-138489"/>
              <a:ext cx="248400" cy="0"/>
            </a:xfrm>
            <a:prstGeom prst="line">
              <a:avLst/>
            </a:prstGeom>
            <a:noFill/>
            <a:ln w="12700">
              <a:solidFill>
                <a:srgbClr val="E60000"/>
              </a:solidFill>
              <a:round/>
              <a:headEnd/>
              <a:tailEnd/>
            </a:ln>
            <a:effectLst/>
          </p:spPr>
          <p:txBody>
            <a:bodyPr lIns="0" tIns="0" rIns="0" bIns="0">
              <a:spAutoFit/>
            </a:bodyPr>
            <a:lstStyle/>
            <a:p>
              <a:pPr algn="ctr" rtl="0" fontAlgn="base">
                <a:lnSpc>
                  <a:spcPct val="120000"/>
                </a:lnSpc>
                <a:spcBef>
                  <a:spcPct val="50000"/>
                </a:spcBef>
                <a:spcAft>
                  <a:spcPct val="0"/>
                </a:spcAft>
                <a:buClr>
                  <a:schemeClr val="bg2"/>
                </a:buClr>
                <a:buFont typeface="Wingdings" pitchFamily="2" charset="2"/>
                <a:defRPr/>
              </a:pPr>
              <a:endParaRPr kumimoji="1" lang="ja-JP" altLang="en-US" sz="1000" kern="1200">
                <a:solidFill>
                  <a:srgbClr val="000000"/>
                </a:solidFill>
                <a:latin typeface="Arial" panose="020B0604020202020204" pitchFamily="34" charset="0"/>
                <a:ea typeface="ＭＳ Ｐゴシック" panose="020B0600070205080204" pitchFamily="50" charset="-128"/>
                <a:cs typeface="+mn-cs"/>
              </a:endParaRPr>
            </a:p>
          </p:txBody>
        </p:sp>
        <p:sp>
          <p:nvSpPr>
            <p:cNvPr id="43" name="Line 110"/>
            <p:cNvSpPr>
              <a:spLocks noChangeShapeType="1"/>
            </p:cNvSpPr>
            <p:nvPr userDrawn="1"/>
          </p:nvSpPr>
          <p:spPr bwMode="auto">
            <a:xfrm flipV="1">
              <a:off x="9483725" y="-510339"/>
              <a:ext cx="0" cy="248401"/>
            </a:xfrm>
            <a:prstGeom prst="line">
              <a:avLst/>
            </a:prstGeom>
            <a:noFill/>
            <a:ln w="12700">
              <a:solidFill>
                <a:srgbClr val="0F99BC"/>
              </a:solidFill>
              <a:round/>
              <a:headEnd/>
              <a:tailEnd/>
            </a:ln>
            <a:effectLst/>
          </p:spPr>
          <p:txBody>
            <a:bodyPr wrap="square"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grpSp>
      <p:sp>
        <p:nvSpPr>
          <p:cNvPr id="47" name="Line 110"/>
          <p:cNvSpPr>
            <a:spLocks noChangeShapeType="1"/>
          </p:cNvSpPr>
          <p:nvPr userDrawn="1"/>
        </p:nvSpPr>
        <p:spPr bwMode="auto">
          <a:xfrm>
            <a:off x="9926638"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48" name="Line 95"/>
          <p:cNvSpPr>
            <a:spLocks noChangeShapeType="1"/>
          </p:cNvSpPr>
          <p:nvPr userDrawn="1"/>
        </p:nvSpPr>
        <p:spPr bwMode="auto">
          <a:xfrm>
            <a:off x="-298450"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Appendix">
    <p:spTree>
      <p:nvGrpSpPr>
        <p:cNvPr id="1" name=""/>
        <p:cNvGrpSpPr/>
        <p:nvPr/>
      </p:nvGrpSpPr>
      <p:grpSpPr>
        <a:xfrm>
          <a:off x="0" y="0"/>
          <a:ext cx="0" cy="0"/>
          <a:chOff x="0" y="0"/>
          <a:chExt cx="0" cy="0"/>
        </a:xfrm>
      </p:grpSpPr>
      <p:sp>
        <p:nvSpPr>
          <p:cNvPr id="3" name="Line 59"/>
          <p:cNvSpPr>
            <a:spLocks noChangeShapeType="1"/>
          </p:cNvSpPr>
          <p:nvPr userDrawn="1"/>
        </p:nvSpPr>
        <p:spPr bwMode="auto">
          <a:xfrm flipV="1">
            <a:off x="2714625" y="3095625"/>
            <a:ext cx="6769100" cy="0"/>
          </a:xfrm>
          <a:prstGeom prst="line">
            <a:avLst/>
          </a:prstGeom>
          <a:noFill/>
          <a:ln w="25400">
            <a:solidFill>
              <a:srgbClr val="E60000"/>
            </a:solidFill>
            <a:round/>
            <a:headEnd/>
            <a:tailEnd/>
          </a:ln>
          <a:effectLst/>
        </p:spPr>
        <p:txBody>
          <a:bodyPr>
            <a:spAutoFit/>
          </a:bodyPr>
          <a:lstStyle/>
          <a:p>
            <a:pPr>
              <a:defRPr/>
            </a:pPr>
            <a:endParaRPr lang="ja-JP" altLang="en-US"/>
          </a:p>
        </p:txBody>
      </p:sp>
      <p:sp>
        <p:nvSpPr>
          <p:cNvPr id="4" name="Line 60"/>
          <p:cNvSpPr>
            <a:spLocks noChangeShapeType="1"/>
          </p:cNvSpPr>
          <p:nvPr userDrawn="1"/>
        </p:nvSpPr>
        <p:spPr bwMode="auto">
          <a:xfrm flipV="1">
            <a:off x="2720975" y="3694113"/>
            <a:ext cx="6767513" cy="0"/>
          </a:xfrm>
          <a:prstGeom prst="line">
            <a:avLst/>
          </a:prstGeom>
          <a:noFill/>
          <a:ln w="12700">
            <a:solidFill>
              <a:srgbClr val="5A5A5A"/>
            </a:solidFill>
            <a:round/>
            <a:headEnd/>
            <a:tailEnd/>
          </a:ln>
          <a:effectLst/>
        </p:spPr>
        <p:txBody>
          <a:bodyPr>
            <a:spAutoFit/>
          </a:bodyPr>
          <a:lstStyle/>
          <a:p>
            <a:pPr>
              <a:defRPr/>
            </a:pPr>
            <a:endParaRPr lang="ja-JP" altLang="en-US"/>
          </a:p>
        </p:txBody>
      </p:sp>
      <p:sp>
        <p:nvSpPr>
          <p:cNvPr id="6" name="Line 211"/>
          <p:cNvSpPr>
            <a:spLocks noChangeShapeType="1"/>
          </p:cNvSpPr>
          <p:nvPr userDrawn="1"/>
        </p:nvSpPr>
        <p:spPr bwMode="auto">
          <a:xfrm>
            <a:off x="4127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7" name="Line 212"/>
          <p:cNvSpPr>
            <a:spLocks noChangeShapeType="1"/>
          </p:cNvSpPr>
          <p:nvPr userDrawn="1"/>
        </p:nvSpPr>
        <p:spPr bwMode="auto">
          <a:xfrm>
            <a:off x="257492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8" name="Line 213"/>
          <p:cNvSpPr>
            <a:spLocks noChangeShapeType="1"/>
          </p:cNvSpPr>
          <p:nvPr userDrawn="1"/>
        </p:nvSpPr>
        <p:spPr bwMode="auto">
          <a:xfrm>
            <a:off x="27178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9" name="Line 214"/>
          <p:cNvSpPr>
            <a:spLocks noChangeShapeType="1"/>
          </p:cNvSpPr>
          <p:nvPr userDrawn="1"/>
        </p:nvSpPr>
        <p:spPr bwMode="auto">
          <a:xfrm>
            <a:off x="487997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0" name="Line 215"/>
          <p:cNvSpPr>
            <a:spLocks noChangeShapeType="1"/>
          </p:cNvSpPr>
          <p:nvPr userDrawn="1"/>
        </p:nvSpPr>
        <p:spPr bwMode="auto">
          <a:xfrm>
            <a:off x="5022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1" name="Line 216"/>
          <p:cNvSpPr>
            <a:spLocks noChangeShapeType="1"/>
          </p:cNvSpPr>
          <p:nvPr userDrawn="1"/>
        </p:nvSpPr>
        <p:spPr bwMode="auto">
          <a:xfrm>
            <a:off x="7181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2" name="Line 217"/>
          <p:cNvSpPr>
            <a:spLocks noChangeShapeType="1"/>
          </p:cNvSpPr>
          <p:nvPr userDrawn="1"/>
        </p:nvSpPr>
        <p:spPr bwMode="auto">
          <a:xfrm>
            <a:off x="73279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3" name="Line 218"/>
          <p:cNvSpPr>
            <a:spLocks noChangeShapeType="1"/>
          </p:cNvSpPr>
          <p:nvPr userDrawn="1"/>
        </p:nvSpPr>
        <p:spPr bwMode="auto">
          <a:xfrm>
            <a:off x="9485313"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4" name="Line 219"/>
          <p:cNvSpPr>
            <a:spLocks noChangeShapeType="1"/>
          </p:cNvSpPr>
          <p:nvPr userDrawn="1"/>
        </p:nvSpPr>
        <p:spPr bwMode="auto">
          <a:xfrm>
            <a:off x="-298450"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5" name="Line 220"/>
          <p:cNvSpPr>
            <a:spLocks noChangeShapeType="1"/>
          </p:cNvSpPr>
          <p:nvPr userDrawn="1"/>
        </p:nvSpPr>
        <p:spPr bwMode="auto">
          <a:xfrm>
            <a:off x="-298450"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6" name="Line 221"/>
          <p:cNvSpPr>
            <a:spLocks noChangeShapeType="1"/>
          </p:cNvSpPr>
          <p:nvPr userDrawn="1"/>
        </p:nvSpPr>
        <p:spPr bwMode="auto">
          <a:xfrm>
            <a:off x="-298450"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7" name="Line 222"/>
          <p:cNvSpPr>
            <a:spLocks noChangeShapeType="1"/>
          </p:cNvSpPr>
          <p:nvPr userDrawn="1"/>
        </p:nvSpPr>
        <p:spPr bwMode="auto">
          <a:xfrm>
            <a:off x="-298450"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8" name="Line 223"/>
          <p:cNvSpPr>
            <a:spLocks noChangeShapeType="1"/>
          </p:cNvSpPr>
          <p:nvPr userDrawn="1"/>
        </p:nvSpPr>
        <p:spPr bwMode="auto">
          <a:xfrm>
            <a:off x="-298450"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9" name="Line 224"/>
          <p:cNvSpPr>
            <a:spLocks noChangeShapeType="1"/>
          </p:cNvSpPr>
          <p:nvPr userDrawn="1"/>
        </p:nvSpPr>
        <p:spPr bwMode="auto">
          <a:xfrm>
            <a:off x="-298450"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0" name="Line 225"/>
          <p:cNvSpPr>
            <a:spLocks noChangeShapeType="1"/>
          </p:cNvSpPr>
          <p:nvPr userDrawn="1"/>
        </p:nvSpPr>
        <p:spPr bwMode="auto">
          <a:xfrm>
            <a:off x="-298450"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1" name="Line 233"/>
          <p:cNvSpPr>
            <a:spLocks noChangeShapeType="1"/>
          </p:cNvSpPr>
          <p:nvPr userDrawn="1"/>
        </p:nvSpPr>
        <p:spPr bwMode="auto">
          <a:xfrm>
            <a:off x="4127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2" name="Line 234"/>
          <p:cNvSpPr>
            <a:spLocks noChangeShapeType="1"/>
          </p:cNvSpPr>
          <p:nvPr userDrawn="1"/>
        </p:nvSpPr>
        <p:spPr bwMode="auto">
          <a:xfrm>
            <a:off x="257492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3" name="Line 235"/>
          <p:cNvSpPr>
            <a:spLocks noChangeShapeType="1"/>
          </p:cNvSpPr>
          <p:nvPr userDrawn="1"/>
        </p:nvSpPr>
        <p:spPr bwMode="auto">
          <a:xfrm>
            <a:off x="27178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 name="Line 236"/>
          <p:cNvSpPr>
            <a:spLocks noChangeShapeType="1"/>
          </p:cNvSpPr>
          <p:nvPr userDrawn="1"/>
        </p:nvSpPr>
        <p:spPr bwMode="auto">
          <a:xfrm>
            <a:off x="487997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5" name="Line 237"/>
          <p:cNvSpPr>
            <a:spLocks noChangeShapeType="1"/>
          </p:cNvSpPr>
          <p:nvPr userDrawn="1"/>
        </p:nvSpPr>
        <p:spPr bwMode="auto">
          <a:xfrm>
            <a:off x="5022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6" name="Line 238"/>
          <p:cNvSpPr>
            <a:spLocks noChangeShapeType="1"/>
          </p:cNvSpPr>
          <p:nvPr userDrawn="1"/>
        </p:nvSpPr>
        <p:spPr bwMode="auto">
          <a:xfrm>
            <a:off x="7181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7" name="Line 239"/>
          <p:cNvSpPr>
            <a:spLocks noChangeShapeType="1"/>
          </p:cNvSpPr>
          <p:nvPr userDrawn="1"/>
        </p:nvSpPr>
        <p:spPr bwMode="auto">
          <a:xfrm>
            <a:off x="73279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9" name="Line 243"/>
          <p:cNvSpPr>
            <a:spLocks noChangeShapeType="1"/>
          </p:cNvSpPr>
          <p:nvPr userDrawn="1"/>
        </p:nvSpPr>
        <p:spPr bwMode="auto">
          <a:xfrm>
            <a:off x="9926638"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0" name="Line 244"/>
          <p:cNvSpPr>
            <a:spLocks noChangeShapeType="1"/>
          </p:cNvSpPr>
          <p:nvPr userDrawn="1"/>
        </p:nvSpPr>
        <p:spPr bwMode="auto">
          <a:xfrm>
            <a:off x="9926638"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1" name="Line 245"/>
          <p:cNvSpPr>
            <a:spLocks noChangeShapeType="1"/>
          </p:cNvSpPr>
          <p:nvPr userDrawn="1"/>
        </p:nvSpPr>
        <p:spPr bwMode="auto">
          <a:xfrm>
            <a:off x="9926638"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2" name="Line 246"/>
          <p:cNvSpPr>
            <a:spLocks noChangeShapeType="1"/>
          </p:cNvSpPr>
          <p:nvPr userDrawn="1"/>
        </p:nvSpPr>
        <p:spPr bwMode="auto">
          <a:xfrm>
            <a:off x="9926638"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3" name="Line 247"/>
          <p:cNvSpPr>
            <a:spLocks noChangeShapeType="1"/>
          </p:cNvSpPr>
          <p:nvPr userDrawn="1"/>
        </p:nvSpPr>
        <p:spPr bwMode="auto">
          <a:xfrm>
            <a:off x="9926638"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4" name="Line 248"/>
          <p:cNvSpPr>
            <a:spLocks noChangeShapeType="1"/>
          </p:cNvSpPr>
          <p:nvPr userDrawn="1"/>
        </p:nvSpPr>
        <p:spPr bwMode="auto">
          <a:xfrm>
            <a:off x="9926638"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5" name="Line 249"/>
          <p:cNvSpPr>
            <a:spLocks noChangeShapeType="1"/>
          </p:cNvSpPr>
          <p:nvPr userDrawn="1"/>
        </p:nvSpPr>
        <p:spPr bwMode="auto">
          <a:xfrm>
            <a:off x="9926638"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6" name="テキスト ボックス 35"/>
          <p:cNvSpPr txBox="1"/>
          <p:nvPr userDrawn="1"/>
        </p:nvSpPr>
        <p:spPr>
          <a:xfrm>
            <a:off x="9083675" y="6477000"/>
            <a:ext cx="406400" cy="260350"/>
          </a:xfrm>
          <a:prstGeom prst="rect">
            <a:avLst/>
          </a:prstGeom>
          <a:noFill/>
        </p:spPr>
        <p:txBody>
          <a:bodyPr wrap="none"/>
          <a:lstStyle/>
          <a:p>
            <a:pPr algn="r">
              <a:defRPr/>
            </a:pPr>
            <a:fld id="{5B83CBD0-757A-40FF-BAE8-D8C56A0E7A67}" type="slidenum">
              <a:rPr lang="ja-JP" altLang="en-US"/>
              <a:pPr algn="r">
                <a:defRPr/>
              </a:pPr>
              <a:t>‹#›</a:t>
            </a:fld>
            <a:endParaRPr lang="ja-JP" altLang="en-US" dirty="0"/>
          </a:p>
        </p:txBody>
      </p:sp>
      <p:sp>
        <p:nvSpPr>
          <p:cNvPr id="37" name="テキスト ボックス 36"/>
          <p:cNvSpPr txBox="1"/>
          <p:nvPr userDrawn="1"/>
        </p:nvSpPr>
        <p:spPr>
          <a:xfrm>
            <a:off x="9297988" y="6477000"/>
            <a:ext cx="347662" cy="258763"/>
          </a:xfrm>
          <a:prstGeom prst="rect">
            <a:avLst/>
          </a:prstGeom>
          <a:noFill/>
        </p:spPr>
        <p:txBody>
          <a:bodyPr wrap="none"/>
          <a:lstStyle/>
          <a:p>
            <a:pPr algn="l">
              <a:defRPr/>
            </a:pPr>
            <a:r>
              <a:rPr lang="en-US" altLang="ja-JP" dirty="0">
                <a:solidFill>
                  <a:schemeClr val="bg1"/>
                </a:solidFill>
              </a:rPr>
              <a:t>/</a:t>
            </a:r>
            <a:r>
              <a:rPr lang="ja-JP" altLang="en-US" dirty="0">
                <a:solidFill>
                  <a:schemeClr val="bg1"/>
                </a:solidFill>
              </a:rPr>
              <a:t>●</a:t>
            </a:r>
          </a:p>
        </p:txBody>
      </p:sp>
      <p:sp>
        <p:nvSpPr>
          <p:cNvPr id="241667" name="Rectangle 3"/>
          <p:cNvSpPr>
            <a:spLocks noGrp="1" noChangeArrowheads="1"/>
          </p:cNvSpPr>
          <p:nvPr>
            <p:ph type="ctrTitle" hasCustomPrompt="1"/>
          </p:nvPr>
        </p:nvSpPr>
        <p:spPr>
          <a:xfrm>
            <a:off x="2720975" y="3138488"/>
            <a:ext cx="6769100" cy="512762"/>
          </a:xfrm>
        </p:spPr>
        <p:txBody>
          <a:bodyPr anchor="ctr"/>
          <a:lstStyle>
            <a:lvl1pPr hangingPunct="0">
              <a:defRPr sz="2800"/>
            </a:lvl1pPr>
          </a:lstStyle>
          <a:p>
            <a:r>
              <a:rPr kumimoji="1" lang="en-US" altLang="ja-JP" dirty="0"/>
              <a:t>I.</a:t>
            </a:r>
            <a:r>
              <a:rPr kumimoji="1" lang="ja-JP" altLang="en-US" dirty="0"/>
              <a:t> タイトル</a:t>
            </a:r>
            <a:r>
              <a:rPr kumimoji="1" lang="en-US" altLang="ja-JP" dirty="0"/>
              <a:t>MSP</a:t>
            </a:r>
            <a:r>
              <a:rPr kumimoji="1" lang="ja-JP" altLang="en-US" dirty="0"/>
              <a:t>ゴシック</a:t>
            </a:r>
            <a:r>
              <a:rPr kumimoji="1" lang="en-US" altLang="ja-JP" dirty="0"/>
              <a:t>28pt</a:t>
            </a:r>
            <a:r>
              <a:rPr lang="ja-JP" altLang="en-US" dirty="0"/>
              <a:t>□□□□</a:t>
            </a:r>
          </a:p>
        </p:txBody>
      </p:sp>
      <p:sp>
        <p:nvSpPr>
          <p:cNvPr id="44" name="Rectangle 18"/>
          <p:cNvSpPr>
            <a:spLocks noChangeArrowheads="1"/>
          </p:cNvSpPr>
          <p:nvPr userDrawn="1"/>
        </p:nvSpPr>
        <p:spPr bwMode="auto">
          <a:xfrm>
            <a:off x="2730500" y="2757335"/>
            <a:ext cx="746999" cy="301778"/>
          </a:xfrm>
          <a:prstGeom prst="rect">
            <a:avLst/>
          </a:prstGeom>
          <a:noFill/>
          <a:ln w="9525" algn="ctr">
            <a:noFill/>
            <a:miter lim="800000"/>
            <a:headEnd/>
            <a:tailEnd/>
          </a:ln>
        </p:spPr>
        <p:txBody>
          <a:bodyPr wrap="none" lIns="0" tIns="35988" rIns="0" bIns="49511" anchor="b">
            <a:spAutoFit/>
          </a:bodyPr>
          <a:lstStyle/>
          <a:p>
            <a:pPr algn="l" eaLnBrk="0" hangingPunct="0">
              <a:lnSpc>
                <a:spcPct val="100000"/>
              </a:lnSpc>
              <a:spcBef>
                <a:spcPct val="0"/>
              </a:spcBef>
              <a:buClrTx/>
              <a:buFontTx/>
              <a:buNone/>
            </a:pPr>
            <a:r>
              <a:rPr lang="en-US" altLang="ja-JP" sz="1400" dirty="0">
                <a:solidFill>
                  <a:schemeClr val="tx1"/>
                </a:solidFill>
              </a:rPr>
              <a:t>Appendix</a:t>
            </a:r>
            <a:endParaRPr lang="ja-JP" altLang="en-US" sz="1400" dirty="0">
              <a:solidFill>
                <a:schemeClr val="tx1"/>
              </a:solidFill>
            </a:endParaRPr>
          </a:p>
        </p:txBody>
      </p:sp>
      <p:sp>
        <p:nvSpPr>
          <p:cNvPr id="43" name="Line 110"/>
          <p:cNvSpPr>
            <a:spLocks noChangeShapeType="1"/>
          </p:cNvSpPr>
          <p:nvPr userDrawn="1"/>
        </p:nvSpPr>
        <p:spPr bwMode="auto">
          <a:xfrm>
            <a:off x="9926638" y="487036"/>
            <a:ext cx="282575" cy="0"/>
          </a:xfrm>
          <a:prstGeom prst="line">
            <a:avLst/>
          </a:prstGeom>
          <a:noFill/>
          <a:ln w="12700">
            <a:solidFill>
              <a:srgbClr val="0F99BC"/>
            </a:solidFill>
            <a:round/>
            <a:headEnd/>
            <a:tailEnd/>
          </a:ln>
          <a:effectLst/>
        </p:spPr>
        <p:txBody>
          <a:bodyPr lIns="0" tIns="0" rIns="0" bIns="0">
            <a:spAutoFit/>
          </a:bodyPr>
          <a:lstStyle/>
          <a:p>
            <a:pPr>
              <a:defRPr/>
            </a:pPr>
            <a:endParaRPr lang="ja-JP" altLang="en-US"/>
          </a:p>
        </p:txBody>
      </p:sp>
      <p:grpSp>
        <p:nvGrpSpPr>
          <p:cNvPr id="41" name="グループ化 40"/>
          <p:cNvGrpSpPr/>
          <p:nvPr userDrawn="1"/>
        </p:nvGrpSpPr>
        <p:grpSpPr>
          <a:xfrm>
            <a:off x="9483725" y="-261938"/>
            <a:ext cx="1587" cy="247650"/>
            <a:chOff x="9483725" y="-510339"/>
            <a:chExt cx="1587" cy="496050"/>
          </a:xfrm>
        </p:grpSpPr>
        <p:sp>
          <p:nvSpPr>
            <p:cNvPr id="42" name="Line 110"/>
            <p:cNvSpPr>
              <a:spLocks noChangeShapeType="1"/>
            </p:cNvSpPr>
            <p:nvPr userDrawn="1"/>
          </p:nvSpPr>
          <p:spPr bwMode="auto">
            <a:xfrm rot="16200000">
              <a:off x="9361112" y="-138489"/>
              <a:ext cx="248400" cy="0"/>
            </a:xfrm>
            <a:prstGeom prst="line">
              <a:avLst/>
            </a:prstGeom>
            <a:noFill/>
            <a:ln w="12700">
              <a:solidFill>
                <a:srgbClr val="E60000"/>
              </a:solidFill>
              <a:round/>
              <a:headEnd/>
              <a:tailEnd/>
            </a:ln>
            <a:effectLst/>
          </p:spPr>
          <p:txBody>
            <a:bodyPr lIns="0" tIns="0" rIns="0" bIns="0">
              <a:spAutoFit/>
            </a:bodyPr>
            <a:lstStyle/>
            <a:p>
              <a:pPr algn="ctr" rtl="0" fontAlgn="base">
                <a:lnSpc>
                  <a:spcPct val="120000"/>
                </a:lnSpc>
                <a:spcBef>
                  <a:spcPct val="50000"/>
                </a:spcBef>
                <a:spcAft>
                  <a:spcPct val="0"/>
                </a:spcAft>
                <a:buClr>
                  <a:schemeClr val="bg2"/>
                </a:buClr>
                <a:buFont typeface="Wingdings" pitchFamily="2" charset="2"/>
                <a:defRPr/>
              </a:pPr>
              <a:endParaRPr kumimoji="1" lang="ja-JP" altLang="en-US" sz="1000" kern="1200">
                <a:solidFill>
                  <a:srgbClr val="000000"/>
                </a:solidFill>
                <a:latin typeface="Arial" charset="0"/>
                <a:ea typeface="ＭＳ Ｐゴシック" charset="-128"/>
                <a:cs typeface="+mn-cs"/>
              </a:endParaRPr>
            </a:p>
          </p:txBody>
        </p:sp>
        <p:sp>
          <p:nvSpPr>
            <p:cNvPr id="45" name="Line 110"/>
            <p:cNvSpPr>
              <a:spLocks noChangeShapeType="1"/>
            </p:cNvSpPr>
            <p:nvPr userDrawn="1"/>
          </p:nvSpPr>
          <p:spPr bwMode="auto">
            <a:xfrm flipV="1">
              <a:off x="9483725" y="-510339"/>
              <a:ext cx="0" cy="248401"/>
            </a:xfrm>
            <a:prstGeom prst="line">
              <a:avLst/>
            </a:prstGeom>
            <a:noFill/>
            <a:ln w="12700">
              <a:solidFill>
                <a:srgbClr val="0F99BC"/>
              </a:solidFill>
              <a:round/>
              <a:headEnd/>
              <a:tailEnd/>
            </a:ln>
            <a:effectLst/>
          </p:spPr>
          <p:txBody>
            <a:bodyPr wrap="square" lIns="0" tIns="0" rIns="0" bIns="0">
              <a:spAutoFit/>
            </a:bodyPr>
            <a:lstStyle/>
            <a:p>
              <a:pPr>
                <a:defRPr/>
              </a:pPr>
              <a:endParaRPr lang="ja-JP" altLang="en-US"/>
            </a:p>
          </p:txBody>
        </p:sp>
      </p:grpSp>
      <p:sp>
        <p:nvSpPr>
          <p:cNvPr id="49" name="Line 110"/>
          <p:cNvSpPr>
            <a:spLocks noChangeShapeType="1"/>
          </p:cNvSpPr>
          <p:nvPr userDrawn="1"/>
        </p:nvSpPr>
        <p:spPr bwMode="auto">
          <a:xfrm>
            <a:off x="9926638"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50" name="Line 95"/>
          <p:cNvSpPr>
            <a:spLocks noChangeShapeType="1"/>
          </p:cNvSpPr>
          <p:nvPr userDrawn="1"/>
        </p:nvSpPr>
        <p:spPr bwMode="auto">
          <a:xfrm>
            <a:off x="-298450"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本文スライド">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406400" y="662087"/>
            <a:ext cx="9061450" cy="307777"/>
          </a:xfrm>
          <a:noFill/>
          <a:ln w="9525">
            <a:noFill/>
            <a:miter lim="800000"/>
            <a:headEnd/>
            <a:tailEnd/>
          </a:ln>
        </p:spPr>
        <p:txBody>
          <a:bodyPr vert="horz" wrap="square" lIns="0" tIns="0" rIns="0" bIns="0" numCol="1" anchor="ctr" anchorCtr="0" compatLnSpc="1">
            <a:prstTxWarp prst="textNoShape">
              <a:avLst/>
            </a:prstTxWarp>
            <a:spAutoFit/>
          </a:bodyPr>
          <a:lstStyle>
            <a:lvl1pPr>
              <a:defRPr kumimoji="1" lang="ja-JP" altLang="en-US" sz="2000" b="1" dirty="0">
                <a:solidFill>
                  <a:schemeClr val="tx2"/>
                </a:solidFill>
                <a:latin typeface="+mj-lt"/>
                <a:ea typeface="+mj-ea"/>
                <a:cs typeface="+mj-cs"/>
              </a:defRPr>
            </a:lvl1pPr>
          </a:lstStyle>
          <a:p>
            <a:pPr lvl="0" algn="l" defTabSz="990600" rtl="0" eaLnBrk="0" fontAlgn="base" hangingPunct="0">
              <a:spcBef>
                <a:spcPct val="0"/>
              </a:spcBef>
              <a:spcAft>
                <a:spcPct val="0"/>
              </a:spcAft>
            </a:pPr>
            <a:r>
              <a:rPr lang="ja-JP" altLang="en-US" dirty="0"/>
              <a:t>タイトル</a:t>
            </a:r>
            <a:r>
              <a:rPr lang="en-US" altLang="ja-JP" dirty="0"/>
              <a:t>MSP</a:t>
            </a:r>
            <a:r>
              <a:rPr lang="ja-JP" altLang="en-US" dirty="0"/>
              <a:t>ゴシック</a:t>
            </a:r>
            <a:r>
              <a:rPr lang="en-US" altLang="ja-JP" dirty="0"/>
              <a:t>20pt□□□□</a:t>
            </a:r>
            <a:endParaRPr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8" name="テキスト ボックス 37"/>
          <p:cNvSpPr txBox="1"/>
          <p:nvPr userDrawn="1"/>
        </p:nvSpPr>
        <p:spPr>
          <a:xfrm>
            <a:off x="9083675" y="6477000"/>
            <a:ext cx="406400" cy="260350"/>
          </a:xfrm>
          <a:prstGeom prst="rect">
            <a:avLst/>
          </a:prstGeom>
          <a:noFill/>
        </p:spPr>
        <p:txBody>
          <a:bodyPr wrap="none"/>
          <a:lstStyle/>
          <a:p>
            <a:pPr algn="r">
              <a:defRPr/>
            </a:pPr>
            <a:fld id="{54FC02CB-9E9B-446E-AF88-F271348760CE}" type="slidenum">
              <a:rPr lang="ja-JP" altLang="en-US">
                <a:latin typeface="Arial" panose="020B0604020202020204" pitchFamily="34" charset="0"/>
                <a:ea typeface="ＭＳ Ｐゴシック" panose="020B0600070205080204" pitchFamily="50" charset="-128"/>
              </a:rPr>
              <a:pPr algn="r">
                <a:defRPr/>
              </a:pPr>
              <a:t>‹#›</a:t>
            </a:fld>
            <a:endParaRPr lang="ja-JP" altLang="en-US" dirty="0">
              <a:latin typeface="Arial" panose="020B0604020202020204" pitchFamily="34" charset="0"/>
              <a:ea typeface="ＭＳ Ｐゴシック" panose="020B0600070205080204" pitchFamily="50" charset="-128"/>
            </a:endParaRPr>
          </a:p>
        </p:txBody>
      </p:sp>
      <p:sp>
        <p:nvSpPr>
          <p:cNvPr id="39" name="テキスト ボックス 38"/>
          <p:cNvSpPr txBox="1"/>
          <p:nvPr userDrawn="1"/>
        </p:nvSpPr>
        <p:spPr>
          <a:xfrm>
            <a:off x="9297988" y="6477000"/>
            <a:ext cx="347662" cy="258763"/>
          </a:xfrm>
          <a:prstGeom prst="rect">
            <a:avLst/>
          </a:prstGeom>
          <a:noFill/>
        </p:spPr>
        <p:txBody>
          <a:bodyPr wrap="none"/>
          <a:lstStyle/>
          <a:p>
            <a:pPr algn="l">
              <a:defRPr/>
            </a:pPr>
            <a:r>
              <a:rPr lang="en-US" altLang="ja-JP" dirty="0">
                <a:solidFill>
                  <a:schemeClr val="bg1"/>
                </a:solidFill>
                <a:latin typeface="Arial" panose="020B0604020202020204" pitchFamily="34" charset="0"/>
                <a:ea typeface="ＭＳ Ｐゴシック" panose="020B0600070205080204" pitchFamily="50" charset="-128"/>
              </a:rPr>
              <a:t>/</a:t>
            </a:r>
            <a:r>
              <a:rPr lang="ja-JP" altLang="en-US" dirty="0">
                <a:solidFill>
                  <a:schemeClr val="bg1"/>
                </a:solidFill>
                <a:latin typeface="Arial" panose="020B0604020202020204" pitchFamily="34" charset="0"/>
                <a:ea typeface="ＭＳ Ｐゴシック" panose="020B0600070205080204" pitchFamily="50" charset="-128"/>
              </a:rPr>
              <a:t>●</a:t>
            </a:r>
          </a:p>
        </p:txBody>
      </p:sp>
      <p:sp>
        <p:nvSpPr>
          <p:cNvPr id="1029" name="Rectangle 35"/>
          <p:cNvSpPr>
            <a:spLocks noGrp="1" noChangeArrowheads="1"/>
          </p:cNvSpPr>
          <p:nvPr userDrawn="1">
            <p:ph type="title"/>
          </p:nvPr>
        </p:nvSpPr>
        <p:spPr bwMode="auto">
          <a:xfrm>
            <a:off x="406400" y="662087"/>
            <a:ext cx="9061450" cy="307777"/>
          </a:xfrm>
          <a:prstGeom prst="rect">
            <a:avLst/>
          </a:prstGeom>
          <a:noFill/>
          <a:ln w="9525">
            <a:noFill/>
            <a:miter lim="800000"/>
            <a:headEnd/>
            <a:tailEnd/>
          </a:ln>
        </p:spPr>
        <p:txBody>
          <a:bodyPr vert="horz" wrap="square" lIns="0" tIns="0" rIns="0" bIns="0" numCol="1" anchor="ctr" anchorCtr="0" compatLnSpc="1">
            <a:prstTxWarp prst="textNoShape">
              <a:avLst/>
            </a:prstTxWarp>
            <a:spAutoFit/>
          </a:bodyPr>
          <a:lstStyle/>
          <a:p>
            <a:pPr lvl="0"/>
            <a:r>
              <a:rPr lang="ja-JP" altLang="en-US" dirty="0"/>
              <a:t>マスタータイトルの書式設定</a:t>
            </a:r>
          </a:p>
        </p:txBody>
      </p:sp>
      <p:sp>
        <p:nvSpPr>
          <p:cNvPr id="1030" name="Rectangle 37"/>
          <p:cNvSpPr>
            <a:spLocks noGrp="1" noChangeArrowheads="1"/>
          </p:cNvSpPr>
          <p:nvPr userDrawn="1">
            <p:ph type="body" idx="1"/>
          </p:nvPr>
        </p:nvSpPr>
        <p:spPr bwMode="auto">
          <a:xfrm>
            <a:off x="419100" y="1285875"/>
            <a:ext cx="9064625" cy="51657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ja-JP" altLang="en-US"/>
              <a:t>第 </a:t>
            </a:r>
            <a:r>
              <a:rPr lang="en-US" altLang="ja-JP"/>
              <a:t>1 </a:t>
            </a:r>
            <a:r>
              <a:rPr lang="ja-JP" altLang="en-US"/>
              <a:t>レベル</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p:txBody>
      </p:sp>
      <p:sp>
        <p:nvSpPr>
          <p:cNvPr id="240676" name="Line 36"/>
          <p:cNvSpPr>
            <a:spLocks noChangeShapeType="1"/>
          </p:cNvSpPr>
          <p:nvPr userDrawn="1"/>
        </p:nvSpPr>
        <p:spPr bwMode="auto">
          <a:xfrm flipV="1">
            <a:off x="374650" y="549275"/>
            <a:ext cx="9156654" cy="0"/>
          </a:xfrm>
          <a:prstGeom prst="line">
            <a:avLst/>
          </a:prstGeom>
          <a:noFill/>
          <a:ln w="25400">
            <a:solidFill>
              <a:srgbClr val="E60000"/>
            </a:solidFill>
            <a:round/>
            <a:headEnd/>
            <a:tailEnd/>
          </a:ln>
          <a:effectLst/>
        </p:spPr>
        <p:txBody>
          <a:bodyPr>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681" name="Line 41"/>
          <p:cNvSpPr>
            <a:spLocks noChangeShapeType="1"/>
          </p:cNvSpPr>
          <p:nvPr userDrawn="1"/>
        </p:nvSpPr>
        <p:spPr bwMode="auto">
          <a:xfrm flipV="1">
            <a:off x="374650" y="1082675"/>
            <a:ext cx="9161463" cy="0"/>
          </a:xfrm>
          <a:prstGeom prst="line">
            <a:avLst/>
          </a:prstGeom>
          <a:noFill/>
          <a:ln w="15875">
            <a:solidFill>
              <a:srgbClr val="808080"/>
            </a:solidFill>
            <a:round/>
            <a:headEnd/>
            <a:tailEnd/>
          </a:ln>
          <a:effectLst/>
        </p:spPr>
        <p:txBody>
          <a:bodyPr>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29" name="Line 89"/>
          <p:cNvSpPr>
            <a:spLocks noChangeShapeType="1"/>
          </p:cNvSpPr>
          <p:nvPr userDrawn="1"/>
        </p:nvSpPr>
        <p:spPr bwMode="auto">
          <a:xfrm>
            <a:off x="257492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0" name="Line 90"/>
          <p:cNvSpPr>
            <a:spLocks noChangeShapeType="1"/>
          </p:cNvSpPr>
          <p:nvPr userDrawn="1"/>
        </p:nvSpPr>
        <p:spPr bwMode="auto">
          <a:xfrm>
            <a:off x="27178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1" name="Line 91"/>
          <p:cNvSpPr>
            <a:spLocks noChangeShapeType="1"/>
          </p:cNvSpPr>
          <p:nvPr userDrawn="1"/>
        </p:nvSpPr>
        <p:spPr bwMode="auto">
          <a:xfrm>
            <a:off x="487997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2" name="Line 92"/>
          <p:cNvSpPr>
            <a:spLocks noChangeShapeType="1"/>
          </p:cNvSpPr>
          <p:nvPr userDrawn="1"/>
        </p:nvSpPr>
        <p:spPr bwMode="auto">
          <a:xfrm>
            <a:off x="5022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3" name="Line 93"/>
          <p:cNvSpPr>
            <a:spLocks noChangeShapeType="1"/>
          </p:cNvSpPr>
          <p:nvPr userDrawn="1"/>
        </p:nvSpPr>
        <p:spPr bwMode="auto">
          <a:xfrm>
            <a:off x="7181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4" name="Line 94"/>
          <p:cNvSpPr>
            <a:spLocks noChangeShapeType="1"/>
          </p:cNvSpPr>
          <p:nvPr userDrawn="1"/>
        </p:nvSpPr>
        <p:spPr bwMode="auto">
          <a:xfrm>
            <a:off x="73279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5" name="Line 95"/>
          <p:cNvSpPr>
            <a:spLocks noChangeShapeType="1"/>
          </p:cNvSpPr>
          <p:nvPr userDrawn="1"/>
        </p:nvSpPr>
        <p:spPr bwMode="auto">
          <a:xfrm>
            <a:off x="-298450"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6" name="Line 96"/>
          <p:cNvSpPr>
            <a:spLocks noChangeShapeType="1"/>
          </p:cNvSpPr>
          <p:nvPr userDrawn="1"/>
        </p:nvSpPr>
        <p:spPr bwMode="auto">
          <a:xfrm>
            <a:off x="-298450"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7" name="Line 97"/>
          <p:cNvSpPr>
            <a:spLocks noChangeShapeType="1"/>
          </p:cNvSpPr>
          <p:nvPr userDrawn="1"/>
        </p:nvSpPr>
        <p:spPr bwMode="auto">
          <a:xfrm>
            <a:off x="-298450"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8" name="Line 98"/>
          <p:cNvSpPr>
            <a:spLocks noChangeShapeType="1"/>
          </p:cNvSpPr>
          <p:nvPr userDrawn="1"/>
        </p:nvSpPr>
        <p:spPr bwMode="auto">
          <a:xfrm>
            <a:off x="-298450"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9" name="Line 99"/>
          <p:cNvSpPr>
            <a:spLocks noChangeShapeType="1"/>
          </p:cNvSpPr>
          <p:nvPr userDrawn="1"/>
        </p:nvSpPr>
        <p:spPr bwMode="auto">
          <a:xfrm>
            <a:off x="-298450"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0" name="Line 100"/>
          <p:cNvSpPr>
            <a:spLocks noChangeShapeType="1"/>
          </p:cNvSpPr>
          <p:nvPr userDrawn="1"/>
        </p:nvSpPr>
        <p:spPr bwMode="auto">
          <a:xfrm>
            <a:off x="-298450"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1" name="Line 101"/>
          <p:cNvSpPr>
            <a:spLocks noChangeShapeType="1"/>
          </p:cNvSpPr>
          <p:nvPr userDrawn="1"/>
        </p:nvSpPr>
        <p:spPr bwMode="auto">
          <a:xfrm>
            <a:off x="-298450"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2" name="Line 102"/>
          <p:cNvSpPr>
            <a:spLocks noChangeShapeType="1"/>
          </p:cNvSpPr>
          <p:nvPr userDrawn="1"/>
        </p:nvSpPr>
        <p:spPr bwMode="auto">
          <a:xfrm>
            <a:off x="4127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3" name="Line 103"/>
          <p:cNvSpPr>
            <a:spLocks noChangeShapeType="1"/>
          </p:cNvSpPr>
          <p:nvPr userDrawn="1"/>
        </p:nvSpPr>
        <p:spPr bwMode="auto">
          <a:xfrm>
            <a:off x="257492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4" name="Line 104"/>
          <p:cNvSpPr>
            <a:spLocks noChangeShapeType="1"/>
          </p:cNvSpPr>
          <p:nvPr userDrawn="1"/>
        </p:nvSpPr>
        <p:spPr bwMode="auto">
          <a:xfrm>
            <a:off x="27178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5" name="Line 105"/>
          <p:cNvSpPr>
            <a:spLocks noChangeShapeType="1"/>
          </p:cNvSpPr>
          <p:nvPr userDrawn="1"/>
        </p:nvSpPr>
        <p:spPr bwMode="auto">
          <a:xfrm>
            <a:off x="487997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6" name="Line 106"/>
          <p:cNvSpPr>
            <a:spLocks noChangeShapeType="1"/>
          </p:cNvSpPr>
          <p:nvPr userDrawn="1"/>
        </p:nvSpPr>
        <p:spPr bwMode="auto">
          <a:xfrm>
            <a:off x="5022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7" name="Line 107"/>
          <p:cNvSpPr>
            <a:spLocks noChangeShapeType="1"/>
          </p:cNvSpPr>
          <p:nvPr userDrawn="1"/>
        </p:nvSpPr>
        <p:spPr bwMode="auto">
          <a:xfrm>
            <a:off x="7181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8" name="Line 108"/>
          <p:cNvSpPr>
            <a:spLocks noChangeShapeType="1"/>
          </p:cNvSpPr>
          <p:nvPr userDrawn="1"/>
        </p:nvSpPr>
        <p:spPr bwMode="auto">
          <a:xfrm>
            <a:off x="73279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50" name="Line 110"/>
          <p:cNvSpPr>
            <a:spLocks noChangeShapeType="1"/>
          </p:cNvSpPr>
          <p:nvPr userDrawn="1"/>
        </p:nvSpPr>
        <p:spPr bwMode="auto">
          <a:xfrm>
            <a:off x="9926638"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51" name="Line 111"/>
          <p:cNvSpPr>
            <a:spLocks noChangeShapeType="1"/>
          </p:cNvSpPr>
          <p:nvPr userDrawn="1"/>
        </p:nvSpPr>
        <p:spPr bwMode="auto">
          <a:xfrm>
            <a:off x="9926638"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52" name="Line 112"/>
          <p:cNvSpPr>
            <a:spLocks noChangeShapeType="1"/>
          </p:cNvSpPr>
          <p:nvPr userDrawn="1"/>
        </p:nvSpPr>
        <p:spPr bwMode="auto">
          <a:xfrm>
            <a:off x="9926638"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53" name="Line 113"/>
          <p:cNvSpPr>
            <a:spLocks noChangeShapeType="1"/>
          </p:cNvSpPr>
          <p:nvPr userDrawn="1"/>
        </p:nvSpPr>
        <p:spPr bwMode="auto">
          <a:xfrm>
            <a:off x="9926638"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54" name="Line 114"/>
          <p:cNvSpPr>
            <a:spLocks noChangeShapeType="1"/>
          </p:cNvSpPr>
          <p:nvPr userDrawn="1"/>
        </p:nvSpPr>
        <p:spPr bwMode="auto">
          <a:xfrm>
            <a:off x="9926638"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55" name="Line 115"/>
          <p:cNvSpPr>
            <a:spLocks noChangeShapeType="1"/>
          </p:cNvSpPr>
          <p:nvPr userDrawn="1"/>
        </p:nvSpPr>
        <p:spPr bwMode="auto">
          <a:xfrm>
            <a:off x="9926638"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56" name="Line 116"/>
          <p:cNvSpPr>
            <a:spLocks noChangeShapeType="1"/>
          </p:cNvSpPr>
          <p:nvPr userDrawn="1"/>
        </p:nvSpPr>
        <p:spPr bwMode="auto">
          <a:xfrm>
            <a:off x="9926638"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41" name="Line 110"/>
          <p:cNvSpPr>
            <a:spLocks noChangeShapeType="1"/>
          </p:cNvSpPr>
          <p:nvPr userDrawn="1"/>
        </p:nvSpPr>
        <p:spPr bwMode="auto">
          <a:xfrm>
            <a:off x="9926638" y="487036"/>
            <a:ext cx="282575" cy="0"/>
          </a:xfrm>
          <a:prstGeom prst="line">
            <a:avLst/>
          </a:prstGeom>
          <a:noFill/>
          <a:ln w="12700">
            <a:solidFill>
              <a:srgbClr val="0F99BC"/>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grpSp>
        <p:nvGrpSpPr>
          <p:cNvPr id="43" name="グループ化 42"/>
          <p:cNvGrpSpPr/>
          <p:nvPr userDrawn="1"/>
        </p:nvGrpSpPr>
        <p:grpSpPr>
          <a:xfrm>
            <a:off x="9483725" y="-261938"/>
            <a:ext cx="1587" cy="247650"/>
            <a:chOff x="9483725" y="-510339"/>
            <a:chExt cx="1587" cy="496050"/>
          </a:xfrm>
        </p:grpSpPr>
        <p:sp>
          <p:nvSpPr>
            <p:cNvPr id="40" name="Line 110"/>
            <p:cNvSpPr>
              <a:spLocks noChangeShapeType="1"/>
            </p:cNvSpPr>
            <p:nvPr userDrawn="1"/>
          </p:nvSpPr>
          <p:spPr bwMode="auto">
            <a:xfrm rot="16200000">
              <a:off x="9361112" y="-138489"/>
              <a:ext cx="248400" cy="0"/>
            </a:xfrm>
            <a:prstGeom prst="line">
              <a:avLst/>
            </a:prstGeom>
            <a:noFill/>
            <a:ln w="12700">
              <a:solidFill>
                <a:srgbClr val="E60000"/>
              </a:solidFill>
              <a:round/>
              <a:headEnd/>
              <a:tailEnd/>
            </a:ln>
            <a:effectLst/>
          </p:spPr>
          <p:txBody>
            <a:bodyPr lIns="0" tIns="0" rIns="0" bIns="0">
              <a:spAutoFit/>
            </a:bodyPr>
            <a:lstStyle/>
            <a:p>
              <a:pPr algn="ctr" rtl="0" fontAlgn="base">
                <a:lnSpc>
                  <a:spcPct val="120000"/>
                </a:lnSpc>
                <a:spcBef>
                  <a:spcPct val="50000"/>
                </a:spcBef>
                <a:spcAft>
                  <a:spcPct val="0"/>
                </a:spcAft>
                <a:buClr>
                  <a:schemeClr val="bg2"/>
                </a:buClr>
                <a:buFont typeface="Wingdings" pitchFamily="2" charset="2"/>
                <a:defRPr/>
              </a:pPr>
              <a:endParaRPr kumimoji="1" lang="ja-JP" altLang="en-US" sz="1000" kern="1200">
                <a:solidFill>
                  <a:srgbClr val="000000"/>
                </a:solidFill>
                <a:latin typeface="Arial" panose="020B0604020202020204" pitchFamily="34" charset="0"/>
                <a:ea typeface="ＭＳ Ｐゴシック" panose="020B0600070205080204" pitchFamily="50" charset="-128"/>
                <a:cs typeface="+mn-cs"/>
              </a:endParaRPr>
            </a:p>
          </p:txBody>
        </p:sp>
        <p:sp>
          <p:nvSpPr>
            <p:cNvPr id="42" name="Line 110"/>
            <p:cNvSpPr>
              <a:spLocks noChangeShapeType="1"/>
            </p:cNvSpPr>
            <p:nvPr userDrawn="1"/>
          </p:nvSpPr>
          <p:spPr bwMode="auto">
            <a:xfrm flipV="1">
              <a:off x="9483725" y="-510339"/>
              <a:ext cx="0" cy="248401"/>
            </a:xfrm>
            <a:prstGeom prst="line">
              <a:avLst/>
            </a:prstGeom>
            <a:noFill/>
            <a:ln w="12700">
              <a:solidFill>
                <a:srgbClr val="0F99BC"/>
              </a:solidFill>
              <a:round/>
              <a:headEnd/>
              <a:tailEnd/>
            </a:ln>
            <a:effectLst/>
          </p:spPr>
          <p:txBody>
            <a:bodyPr wrap="square"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grpSp>
      <p:sp>
        <p:nvSpPr>
          <p:cNvPr id="44" name="Line 110"/>
          <p:cNvSpPr>
            <a:spLocks noChangeShapeType="1"/>
          </p:cNvSpPr>
          <p:nvPr userDrawn="1"/>
        </p:nvSpPr>
        <p:spPr bwMode="auto">
          <a:xfrm>
            <a:off x="9926638"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45" name="Line 95"/>
          <p:cNvSpPr>
            <a:spLocks noChangeShapeType="1"/>
          </p:cNvSpPr>
          <p:nvPr userDrawn="1"/>
        </p:nvSpPr>
        <p:spPr bwMode="auto">
          <a:xfrm>
            <a:off x="-298450"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68" r:id="rId4"/>
  </p:sldLayoutIdLst>
  <p:hf hdr="0" ftr="0" dt="0"/>
  <p:txStyles>
    <p:titleStyle>
      <a:lvl1pPr algn="l" defTabSz="990600" rtl="0" eaLnBrk="0" fontAlgn="base" hangingPunct="0">
        <a:spcBef>
          <a:spcPct val="0"/>
        </a:spcBef>
        <a:spcAft>
          <a:spcPct val="0"/>
        </a:spcAft>
        <a:defRPr kumimoji="1" sz="2000" b="1">
          <a:solidFill>
            <a:schemeClr val="tx2"/>
          </a:solidFill>
          <a:latin typeface="Arial" panose="020B0604020202020204" pitchFamily="34" charset="0"/>
          <a:ea typeface="ＭＳ Ｐゴシック" panose="020B0600070205080204" pitchFamily="50" charset="-128"/>
          <a:cs typeface="+mj-cs"/>
        </a:defRPr>
      </a:lvl1pPr>
      <a:lvl2pPr algn="l" defTabSz="990600" rtl="0" eaLnBrk="0" fontAlgn="base" hangingPunct="0">
        <a:spcBef>
          <a:spcPct val="0"/>
        </a:spcBef>
        <a:spcAft>
          <a:spcPct val="0"/>
        </a:spcAft>
        <a:defRPr kumimoji="1" sz="2000" b="1">
          <a:solidFill>
            <a:schemeClr val="tx2"/>
          </a:solidFill>
          <a:latin typeface="Arial" charset="0"/>
          <a:ea typeface="ＭＳ Ｐゴシック" charset="-128"/>
        </a:defRPr>
      </a:lvl2pPr>
      <a:lvl3pPr algn="l" defTabSz="990600" rtl="0" eaLnBrk="0" fontAlgn="base" hangingPunct="0">
        <a:spcBef>
          <a:spcPct val="0"/>
        </a:spcBef>
        <a:spcAft>
          <a:spcPct val="0"/>
        </a:spcAft>
        <a:defRPr kumimoji="1" sz="2000" b="1">
          <a:solidFill>
            <a:schemeClr val="tx2"/>
          </a:solidFill>
          <a:latin typeface="Arial" charset="0"/>
          <a:ea typeface="ＭＳ Ｐゴシック" charset="-128"/>
        </a:defRPr>
      </a:lvl3pPr>
      <a:lvl4pPr algn="l" defTabSz="990600" rtl="0" eaLnBrk="0" fontAlgn="base" hangingPunct="0">
        <a:spcBef>
          <a:spcPct val="0"/>
        </a:spcBef>
        <a:spcAft>
          <a:spcPct val="0"/>
        </a:spcAft>
        <a:defRPr kumimoji="1" sz="2000" b="1">
          <a:solidFill>
            <a:schemeClr val="tx2"/>
          </a:solidFill>
          <a:latin typeface="Arial" charset="0"/>
          <a:ea typeface="ＭＳ Ｐゴシック" charset="-128"/>
        </a:defRPr>
      </a:lvl4pPr>
      <a:lvl5pPr algn="l" defTabSz="990600" rtl="0" eaLnBrk="0" fontAlgn="base" hangingPunct="0">
        <a:spcBef>
          <a:spcPct val="0"/>
        </a:spcBef>
        <a:spcAft>
          <a:spcPct val="0"/>
        </a:spcAft>
        <a:defRPr kumimoji="1" sz="2000" b="1">
          <a:solidFill>
            <a:schemeClr val="tx2"/>
          </a:solidFill>
          <a:latin typeface="Arial" charset="0"/>
          <a:ea typeface="ＭＳ Ｐゴシック" charset="-128"/>
        </a:defRPr>
      </a:lvl5pPr>
      <a:lvl6pPr marL="457200" algn="l" defTabSz="990600" rtl="0" fontAlgn="base">
        <a:spcBef>
          <a:spcPct val="0"/>
        </a:spcBef>
        <a:spcAft>
          <a:spcPct val="0"/>
        </a:spcAft>
        <a:defRPr kumimoji="1" sz="2000" b="1">
          <a:solidFill>
            <a:schemeClr val="tx2"/>
          </a:solidFill>
          <a:latin typeface="Arial" charset="0"/>
          <a:ea typeface="ＭＳ Ｐゴシック" charset="-128"/>
        </a:defRPr>
      </a:lvl6pPr>
      <a:lvl7pPr marL="914400" algn="l" defTabSz="990600" rtl="0" fontAlgn="base">
        <a:spcBef>
          <a:spcPct val="0"/>
        </a:spcBef>
        <a:spcAft>
          <a:spcPct val="0"/>
        </a:spcAft>
        <a:defRPr kumimoji="1" sz="2000" b="1">
          <a:solidFill>
            <a:schemeClr val="tx2"/>
          </a:solidFill>
          <a:latin typeface="Arial" charset="0"/>
          <a:ea typeface="ＭＳ Ｐゴシック" charset="-128"/>
        </a:defRPr>
      </a:lvl7pPr>
      <a:lvl8pPr marL="1371600" algn="l" defTabSz="990600" rtl="0" fontAlgn="base">
        <a:spcBef>
          <a:spcPct val="0"/>
        </a:spcBef>
        <a:spcAft>
          <a:spcPct val="0"/>
        </a:spcAft>
        <a:defRPr kumimoji="1" sz="2000" b="1">
          <a:solidFill>
            <a:schemeClr val="tx2"/>
          </a:solidFill>
          <a:latin typeface="Arial" charset="0"/>
          <a:ea typeface="ＭＳ Ｐゴシック" charset="-128"/>
        </a:defRPr>
      </a:lvl8pPr>
      <a:lvl9pPr marL="1828800" algn="l" defTabSz="990600" rtl="0" fontAlgn="base">
        <a:spcBef>
          <a:spcPct val="0"/>
        </a:spcBef>
        <a:spcAft>
          <a:spcPct val="0"/>
        </a:spcAft>
        <a:defRPr kumimoji="1" sz="2000" b="1">
          <a:solidFill>
            <a:schemeClr val="tx2"/>
          </a:solidFill>
          <a:latin typeface="Arial" charset="0"/>
          <a:ea typeface="ＭＳ Ｐゴシック" charset="-128"/>
        </a:defRPr>
      </a:lvl9pPr>
    </p:titleStyle>
    <p:body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プレースホルダ 21">
            <a:extLst>
              <a:ext uri="{FF2B5EF4-FFF2-40B4-BE49-F238E27FC236}">
                <a16:creationId xmlns:a16="http://schemas.microsoft.com/office/drawing/2014/main" id="{12306E2B-769A-438D-BD32-581CA298B23D}"/>
              </a:ext>
            </a:extLst>
          </p:cNvPr>
          <p:cNvSpPr txBox="1">
            <a:spLocks/>
          </p:cNvSpPr>
          <p:nvPr/>
        </p:nvSpPr>
        <p:spPr bwMode="auto">
          <a:xfrm>
            <a:off x="415925" y="3307347"/>
            <a:ext cx="9074149" cy="640332"/>
          </a:xfrm>
          <a:prstGeom prst="rect">
            <a:avLst/>
          </a:prstGeom>
          <a:noFill/>
          <a:ln w="9525">
            <a:noFill/>
            <a:miter lim="800000"/>
            <a:headEnd/>
            <a:tailEnd/>
          </a:ln>
        </p:spPr>
        <p:txBody>
          <a:bodyPr vert="horz" wrap="square" lIns="0" tIns="35988" rIns="0" bIns="49511" numCol="1" anchor="t" anchorCtr="0" compatLnSpc="1">
            <a:prstTxWarp prst="textNoShape">
              <a:avLst/>
            </a:prstTxWarp>
            <a:spAutoFit/>
          </a:bodyPr>
          <a:lstStyle>
            <a:lvl1pPr marL="266700" indent="-266700"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1pPr>
            <a:lvl2pPr marL="539750" indent="-271463"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2pPr>
            <a:lvl3pPr marL="812800" indent="-271463"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3pPr>
            <a:lvl4pPr marL="1079500" indent="-265113"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4pPr>
            <a:lvl5pPr marL="1968500" indent="-268288" algn="l" defTabSz="990600" rtl="0" eaLnBrk="0" fontAlgn="base" hangingPunct="0">
              <a:lnSpc>
                <a:spcPct val="100000"/>
              </a:lnSpc>
              <a:spcBef>
                <a:spcPct val="0"/>
              </a:spcBef>
              <a:spcAft>
                <a:spcPct val="0"/>
              </a:spcAft>
              <a:buClrTx/>
              <a:buFontTx/>
              <a:buNone/>
              <a:defRPr kumimoji="1" lang="ja-JP" altLang="en-US" sz="1400" kern="1200" dirty="0">
                <a:solidFill>
                  <a:schemeClr val="tx1"/>
                </a:solidFill>
                <a:latin typeface="Arial" charset="0"/>
                <a:ea typeface="ＭＳ Ｐゴシック" charset="-128"/>
                <a:cs typeface="+mn-cs"/>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r>
              <a:rPr lang="ja-JP" altLang="en-US" sz="1800" dirty="0">
                <a:latin typeface="Arial" panose="020B0604020202020204" pitchFamily="34" charset="0"/>
                <a:ea typeface="ＭＳ Ｐゴシック" panose="020B0600070205080204" pitchFamily="50" charset="-128"/>
              </a:rPr>
              <a:t>提 出 日  ：</a:t>
            </a:r>
            <a:r>
              <a:rPr lang="ja-JP" altLang="en-US" sz="1800" dirty="0" smtClean="0">
                <a:latin typeface="Arial" panose="020B0604020202020204" pitchFamily="34" charset="0"/>
                <a:ea typeface="ＭＳ Ｐゴシック" panose="020B0600070205080204" pitchFamily="50" charset="-128"/>
              </a:rPr>
              <a:t>令和</a:t>
            </a:r>
            <a:r>
              <a:rPr lang="ja-JP" altLang="en-US" sz="1800" dirty="0">
                <a:latin typeface="Arial" panose="020B0604020202020204" pitchFamily="34" charset="0"/>
                <a:ea typeface="ＭＳ Ｐゴシック" panose="020B0600070205080204" pitchFamily="50" charset="-128"/>
              </a:rPr>
              <a:t>６</a:t>
            </a:r>
            <a:r>
              <a:rPr lang="ja-JP" altLang="en-US" sz="1800" dirty="0" smtClean="0">
                <a:latin typeface="Arial" panose="020B0604020202020204" pitchFamily="34" charset="0"/>
                <a:ea typeface="ＭＳ Ｐゴシック" panose="020B0600070205080204" pitchFamily="50" charset="-128"/>
              </a:rPr>
              <a:t>年</a:t>
            </a:r>
            <a:r>
              <a:rPr lang="ja-JP" altLang="en-US" sz="1800" dirty="0">
                <a:solidFill>
                  <a:srgbClr val="FF0000"/>
                </a:solidFill>
                <a:latin typeface="Arial" panose="020B0604020202020204" pitchFamily="34" charset="0"/>
                <a:ea typeface="ＭＳ Ｐゴシック" panose="020B0600070205080204" pitchFamily="50" charset="-128"/>
              </a:rPr>
              <a:t>○</a:t>
            </a:r>
            <a:r>
              <a:rPr lang="ja-JP" altLang="en-US" sz="1800" dirty="0">
                <a:latin typeface="Arial" panose="020B0604020202020204" pitchFamily="34" charset="0"/>
                <a:ea typeface="ＭＳ Ｐゴシック" panose="020B0600070205080204" pitchFamily="50" charset="-128"/>
              </a:rPr>
              <a:t>月</a:t>
            </a:r>
            <a:r>
              <a:rPr lang="ja-JP" altLang="en-US" sz="1800" dirty="0">
                <a:solidFill>
                  <a:srgbClr val="FF0000"/>
                </a:solidFill>
                <a:latin typeface="Arial" panose="020B0604020202020204" pitchFamily="34" charset="0"/>
                <a:ea typeface="ＭＳ Ｐゴシック" panose="020B0600070205080204" pitchFamily="50" charset="-128"/>
              </a:rPr>
              <a:t>○</a:t>
            </a:r>
            <a:r>
              <a:rPr lang="ja-JP" altLang="en-US" sz="1800" dirty="0">
                <a:latin typeface="Arial" panose="020B0604020202020204" pitchFamily="34" charset="0"/>
                <a:ea typeface="ＭＳ Ｐゴシック" panose="020B0600070205080204" pitchFamily="50" charset="-128"/>
              </a:rPr>
              <a:t>日</a:t>
            </a:r>
          </a:p>
          <a:p>
            <a:r>
              <a:rPr lang="ja-JP" altLang="en-US" sz="1800" dirty="0">
                <a:latin typeface="Arial" panose="020B0604020202020204" pitchFamily="34" charset="0"/>
                <a:ea typeface="ＭＳ Ｐゴシック" panose="020B0600070205080204" pitchFamily="50" charset="-128"/>
              </a:rPr>
              <a:t>応募者名：</a:t>
            </a:r>
            <a:r>
              <a:rPr lang="ja-JP" altLang="en-US" sz="1800" dirty="0" smtClean="0">
                <a:solidFill>
                  <a:srgbClr val="FF0000"/>
                </a:solidFill>
                <a:latin typeface="Arial" panose="020B0604020202020204" pitchFamily="34" charset="0"/>
                <a:ea typeface="ＭＳ Ｐゴシック" panose="020B0600070205080204" pitchFamily="50" charset="-128"/>
              </a:rPr>
              <a:t>〇○○○○　（例：社会福祉法人○○○○）</a:t>
            </a:r>
            <a:endParaRPr lang="en-US" altLang="ja-JP" sz="1800" dirty="0">
              <a:solidFill>
                <a:srgbClr val="FF0000"/>
              </a:solidFill>
              <a:latin typeface="Arial" panose="020B0604020202020204" pitchFamily="34" charset="0"/>
              <a:ea typeface="ＭＳ Ｐゴシック" panose="020B0600070205080204" pitchFamily="50" charset="-128"/>
            </a:endParaRPr>
          </a:p>
        </p:txBody>
      </p:sp>
      <p:sp>
        <p:nvSpPr>
          <p:cNvPr id="11" name="Rectangle 1">
            <a:extLst>
              <a:ext uri="{FF2B5EF4-FFF2-40B4-BE49-F238E27FC236}">
                <a16:creationId xmlns:a16="http://schemas.microsoft.com/office/drawing/2014/main" id="{B20D0775-F497-4D1C-B934-6A28DAA87420}"/>
              </a:ext>
            </a:extLst>
          </p:cNvPr>
          <p:cNvSpPr>
            <a:spLocks noChangeArrowheads="1"/>
          </p:cNvSpPr>
          <p:nvPr/>
        </p:nvSpPr>
        <p:spPr bwMode="auto">
          <a:xfrm>
            <a:off x="415924" y="4165600"/>
            <a:ext cx="9074149" cy="2463135"/>
          </a:xfrm>
          <a:prstGeom prst="rect">
            <a:avLst/>
          </a:prstGeom>
          <a:noFill/>
          <a:ln w="9525">
            <a:solidFill>
              <a:schemeClr val="bg2">
                <a:lumMod val="75000"/>
              </a:schemeClr>
            </a:solidFill>
            <a:prstDash val="dash"/>
            <a:miter lim="800000"/>
            <a:headEnd/>
            <a:tailEnd/>
          </a:ln>
          <a:effectLst/>
        </p:spPr>
        <p:txBody>
          <a:bodyPr vert="horz" wrap="square" lIns="36000" tIns="36000" rIns="36000" bIns="36000" numCol="1" anchor="ctr" anchorCtr="0" compatLnSpc="1">
            <a:prstTxWarp prst="textNoShape">
              <a:avLst/>
            </a:prstTxWarp>
            <a:normAutofit/>
          </a:bodyPr>
          <a:lstStyle/>
          <a:p>
            <a:pPr algn="l">
              <a:lnSpc>
                <a:spcPct val="150000"/>
              </a:lnSpc>
              <a:spcBef>
                <a:spcPct val="0"/>
              </a:spcBef>
              <a:buClr>
                <a:srgbClr val="5A5A5A"/>
              </a:buClr>
              <a:buSzPct val="100000"/>
            </a:pPr>
            <a:r>
              <a:rPr kumimoji="1" lang="ja-JP" altLang="ja-JP" sz="1100" b="1"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cs typeface="ＭＳ ゴシック" pitchFamily="49" charset="-128"/>
              </a:rPr>
              <a:t>【</a:t>
            </a:r>
            <a:r>
              <a:rPr lang="ja-JP" altLang="en-US" sz="1100" b="1" dirty="0">
                <a:solidFill>
                  <a:schemeClr val="tx1"/>
                </a:solidFill>
                <a:latin typeface="Arial" panose="020B0604020202020204" pitchFamily="34" charset="0"/>
                <a:ea typeface="ＭＳ Ｐゴシック" panose="020B0600070205080204" pitchFamily="50" charset="-128"/>
                <a:cs typeface="ＭＳ ゴシック" pitchFamily="49" charset="-128"/>
              </a:rPr>
              <a:t>作成時のルール</a:t>
            </a:r>
            <a:r>
              <a:rPr kumimoji="1" lang="ja-JP" altLang="ja-JP" sz="1100" b="1"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cs typeface="ＭＳ ゴシック" pitchFamily="49" charset="-128"/>
              </a:rPr>
              <a:t>】</a:t>
            </a:r>
            <a:endParaRPr kumimoji="1" lang="ja-JP" altLang="ja-JP" sz="1100" b="1"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cs typeface="ＭＳ Ｐゴシック" pitchFamily="50" charset="-128"/>
            </a:endParaRPr>
          </a:p>
          <a:p>
            <a:pPr marL="211138" indent="-211138" algn="l" eaLnBrk="0" hangingPunct="0">
              <a:lnSpc>
                <a:spcPct val="150000"/>
              </a:lnSpc>
              <a:spcBef>
                <a:spcPct val="0"/>
              </a:spcBef>
              <a:buClr>
                <a:srgbClr val="5A5A5A"/>
              </a:buClr>
              <a:buSzPct val="100000"/>
              <a:buFont typeface="Wingdings" panose="05000000000000000000" pitchFamily="2" charset="2"/>
              <a:buChar char="n"/>
            </a:pPr>
            <a:r>
              <a:rPr lang="ja-JP" altLang="en-US" dirty="0">
                <a:solidFill>
                  <a:schemeClr val="tx1"/>
                </a:solidFill>
                <a:latin typeface="Arial" panose="020B0604020202020204" pitchFamily="34" charset="0"/>
                <a:ea typeface="ＭＳ Ｐゴシック" panose="020B0600070205080204" pitchFamily="50" charset="-128"/>
                <a:cs typeface="Times New Roman" pitchFamily="18" charset="0"/>
              </a:rPr>
              <a:t>別添</a:t>
            </a:r>
            <a:r>
              <a:rPr lang="ja-JP" altLang="en-US" dirty="0" smtClean="0">
                <a:solidFill>
                  <a:schemeClr val="tx1"/>
                </a:solidFill>
                <a:latin typeface="Arial" panose="020B0604020202020204" pitchFamily="34" charset="0"/>
                <a:ea typeface="ＭＳ Ｐゴシック" panose="020B0600070205080204" pitchFamily="50" charset="-128"/>
                <a:cs typeface="Times New Roman" pitchFamily="18" charset="0"/>
              </a:rPr>
              <a:t>「令和６年度介護ロボット実用化促進事業応募申請書（介護事業所用）作成</a:t>
            </a:r>
            <a:r>
              <a:rPr lang="ja-JP" altLang="en-US" dirty="0">
                <a:solidFill>
                  <a:schemeClr val="tx1"/>
                </a:solidFill>
                <a:latin typeface="Arial" panose="020B0604020202020204" pitchFamily="34" charset="0"/>
                <a:ea typeface="ＭＳ Ｐゴシック" panose="020B0600070205080204" pitchFamily="50" charset="-128"/>
                <a:cs typeface="Times New Roman" pitchFamily="18" charset="0"/>
              </a:rPr>
              <a:t>要領」に基づき、応募申請書は応募者が作成してください。</a:t>
            </a:r>
            <a:endParaRPr lang="en-US" altLang="ja-JP" dirty="0">
              <a:solidFill>
                <a:schemeClr val="tx1"/>
              </a:solidFill>
              <a:latin typeface="Arial" panose="020B0604020202020204" pitchFamily="34" charset="0"/>
              <a:ea typeface="ＭＳ Ｐゴシック" panose="020B0600070205080204" pitchFamily="50" charset="-128"/>
              <a:cs typeface="Times New Roman" pitchFamily="18" charset="0"/>
            </a:endParaRPr>
          </a:p>
          <a:p>
            <a:pPr marL="411163" lvl="1" indent="-198173" algn="l" eaLnBrk="0" hangingPunct="0">
              <a:lnSpc>
                <a:spcPct val="170000"/>
              </a:lnSpc>
              <a:spcBef>
                <a:spcPct val="0"/>
              </a:spcBef>
              <a:buClr>
                <a:srgbClr val="969696"/>
              </a:buClr>
              <a:buSzPct val="70000"/>
              <a:buFont typeface="Wingdings" panose="05000000000000000000" pitchFamily="2" charset="2"/>
              <a:buChar char="l"/>
            </a:pPr>
            <a:r>
              <a:rPr lang="ja-JP" altLang="en-US" dirty="0">
                <a:solidFill>
                  <a:schemeClr val="tx1"/>
                </a:solidFill>
                <a:latin typeface="Arial" panose="020B0604020202020204" pitchFamily="34" charset="0"/>
                <a:ea typeface="ＭＳ Ｐゴシック" panose="020B0600070205080204" pitchFamily="50" charset="-128"/>
                <a:cs typeface="Times New Roman" pitchFamily="18" charset="0"/>
              </a:rPr>
              <a:t>記載欄が設定されている場合は、記載欄内にテキストベースで簡潔に必要事項を記載してください。</a:t>
            </a:r>
            <a:endParaRPr lang="en-US" altLang="ja-JP" dirty="0">
              <a:solidFill>
                <a:schemeClr val="tx1"/>
              </a:solidFill>
              <a:latin typeface="Arial" panose="020B0604020202020204" pitchFamily="34" charset="0"/>
              <a:ea typeface="ＭＳ Ｐゴシック" panose="020B0600070205080204" pitchFamily="50" charset="-128"/>
              <a:cs typeface="Times New Roman" pitchFamily="18" charset="0"/>
            </a:endParaRPr>
          </a:p>
          <a:p>
            <a:pPr marL="411163" lvl="1" indent="-198173" algn="l" eaLnBrk="0" hangingPunct="0">
              <a:lnSpc>
                <a:spcPct val="170000"/>
              </a:lnSpc>
              <a:spcBef>
                <a:spcPct val="0"/>
              </a:spcBef>
              <a:buClr>
                <a:srgbClr val="969696"/>
              </a:buClr>
              <a:buSzPct val="70000"/>
              <a:buFont typeface="Wingdings" panose="05000000000000000000" pitchFamily="2" charset="2"/>
              <a:buChar char="l"/>
            </a:pPr>
            <a:r>
              <a:rPr lang="ja-JP" altLang="en-US" dirty="0">
                <a:solidFill>
                  <a:schemeClr val="tx1"/>
                </a:solidFill>
                <a:latin typeface="Arial" panose="020B0604020202020204" pitchFamily="34" charset="0"/>
                <a:ea typeface="ＭＳ Ｐゴシック" panose="020B0600070205080204" pitchFamily="50" charset="-128"/>
                <a:cs typeface="Times New Roman" pitchFamily="18" charset="0"/>
              </a:rPr>
              <a:t>記載欄が設定されていない場合は、必要に応じて、図や写真などを添付してください。</a:t>
            </a:r>
            <a:endParaRPr lang="en-US" altLang="ja-JP" dirty="0">
              <a:solidFill>
                <a:schemeClr val="tx1"/>
              </a:solidFill>
              <a:latin typeface="Arial" panose="020B0604020202020204" pitchFamily="34" charset="0"/>
              <a:ea typeface="ＭＳ Ｐゴシック" panose="020B0600070205080204" pitchFamily="50" charset="-128"/>
              <a:cs typeface="Times New Roman" pitchFamily="18" charset="0"/>
            </a:endParaRPr>
          </a:p>
          <a:p>
            <a:pPr marL="211138" indent="-211138" algn="l" eaLnBrk="0" hangingPunct="0">
              <a:lnSpc>
                <a:spcPct val="150000"/>
              </a:lnSpc>
              <a:spcBef>
                <a:spcPct val="0"/>
              </a:spcBef>
              <a:buClr>
                <a:srgbClr val="5A5A5A"/>
              </a:buClr>
              <a:buSzPct val="100000"/>
              <a:buFont typeface="Wingdings" panose="05000000000000000000" pitchFamily="2" charset="2"/>
              <a:buChar char="n"/>
            </a:pPr>
            <a:r>
              <a:rPr lang="ja-JP" altLang="en-US" sz="1000" kern="0" dirty="0">
                <a:solidFill>
                  <a:schemeClr val="tx1"/>
                </a:solidFill>
              </a:rPr>
              <a:t>複数</a:t>
            </a:r>
            <a:r>
              <a:rPr lang="ja-JP" altLang="en-US" sz="1000" kern="0" dirty="0" smtClean="0">
                <a:solidFill>
                  <a:schemeClr val="tx1"/>
                </a:solidFill>
              </a:rPr>
              <a:t>の</a:t>
            </a:r>
            <a:r>
              <a:rPr lang="ja-JP" altLang="en-US" kern="0" dirty="0">
                <a:solidFill>
                  <a:schemeClr val="tx1"/>
                </a:solidFill>
              </a:rPr>
              <a:t>事業所</a:t>
            </a:r>
            <a:r>
              <a:rPr lang="ja-JP" altLang="en-US" sz="1000" kern="0" dirty="0" smtClean="0">
                <a:solidFill>
                  <a:schemeClr val="tx1"/>
                </a:solidFill>
              </a:rPr>
              <a:t>で</a:t>
            </a:r>
            <a:r>
              <a:rPr lang="ja-JP" altLang="en-US" sz="1000" kern="0" dirty="0">
                <a:solidFill>
                  <a:schemeClr val="tx1"/>
                </a:solidFill>
              </a:rPr>
              <a:t>応募する場合、「</a:t>
            </a:r>
            <a:r>
              <a:rPr lang="ja-JP" altLang="en-US" sz="1000" kern="0" dirty="0" smtClean="0">
                <a:solidFill>
                  <a:schemeClr val="tx1"/>
                </a:solidFill>
              </a:rPr>
              <a:t>２</a:t>
            </a:r>
            <a:r>
              <a:rPr lang="ja-JP" altLang="en-US" kern="0" dirty="0">
                <a:solidFill>
                  <a:schemeClr val="tx1"/>
                </a:solidFill>
              </a:rPr>
              <a:t>　</a:t>
            </a:r>
            <a:r>
              <a:rPr lang="ja-JP" altLang="en-US" sz="1000" kern="0" dirty="0" smtClean="0">
                <a:solidFill>
                  <a:schemeClr val="tx1"/>
                </a:solidFill>
              </a:rPr>
              <a:t>介護ロボット</a:t>
            </a:r>
            <a:r>
              <a:rPr lang="ja-JP" altLang="en-US" sz="1000" kern="0" dirty="0">
                <a:solidFill>
                  <a:schemeClr val="tx1"/>
                </a:solidFill>
              </a:rPr>
              <a:t>等</a:t>
            </a:r>
            <a:r>
              <a:rPr lang="ja-JP" altLang="en-US" sz="1000" kern="0" dirty="0" smtClean="0">
                <a:solidFill>
                  <a:schemeClr val="tx1"/>
                </a:solidFill>
              </a:rPr>
              <a:t>の試験導入を</a:t>
            </a:r>
            <a:r>
              <a:rPr lang="ja-JP" altLang="en-US" sz="1000" kern="0" dirty="0">
                <a:solidFill>
                  <a:schemeClr val="tx1"/>
                </a:solidFill>
              </a:rPr>
              <a:t>希望</a:t>
            </a:r>
            <a:r>
              <a:rPr lang="ja-JP" altLang="en-US" sz="1000" kern="0" dirty="0" smtClean="0">
                <a:solidFill>
                  <a:schemeClr val="tx1"/>
                </a:solidFill>
              </a:rPr>
              <a:t>する事業所」</a:t>
            </a:r>
            <a:r>
              <a:rPr lang="ja-JP" altLang="en-US" sz="1000" kern="0" dirty="0">
                <a:solidFill>
                  <a:schemeClr val="tx1"/>
                </a:solidFill>
              </a:rPr>
              <a:t>、「</a:t>
            </a:r>
            <a:r>
              <a:rPr lang="ja-JP" altLang="en-US" sz="1000" kern="0" dirty="0" smtClean="0">
                <a:solidFill>
                  <a:schemeClr val="tx1"/>
                </a:solidFill>
              </a:rPr>
              <a:t>４</a:t>
            </a:r>
            <a:r>
              <a:rPr lang="ja-JP" altLang="en-US" kern="0" dirty="0">
                <a:solidFill>
                  <a:schemeClr val="tx1"/>
                </a:solidFill>
              </a:rPr>
              <a:t>　</a:t>
            </a:r>
            <a:r>
              <a:rPr lang="ja-JP" altLang="en-US" sz="1000" kern="0" dirty="0" smtClean="0">
                <a:solidFill>
                  <a:schemeClr val="tx1"/>
                </a:solidFill>
              </a:rPr>
              <a:t>介護ロボット</a:t>
            </a:r>
            <a:r>
              <a:rPr lang="ja-JP" altLang="en-US" sz="1000" kern="0" dirty="0">
                <a:solidFill>
                  <a:schemeClr val="tx1"/>
                </a:solidFill>
              </a:rPr>
              <a:t>等</a:t>
            </a:r>
            <a:r>
              <a:rPr lang="ja-JP" altLang="en-US" sz="1000" kern="0" dirty="0" smtClean="0">
                <a:solidFill>
                  <a:schemeClr val="tx1"/>
                </a:solidFill>
              </a:rPr>
              <a:t>の試験導入・効果検証</a:t>
            </a:r>
            <a:r>
              <a:rPr lang="ja-JP" altLang="en-US" sz="1000" kern="0" dirty="0">
                <a:solidFill>
                  <a:schemeClr val="tx1"/>
                </a:solidFill>
              </a:rPr>
              <a:t>の実施体制」、</a:t>
            </a:r>
            <a:r>
              <a:rPr lang="ja-JP" altLang="en-US" kern="0" dirty="0">
                <a:solidFill>
                  <a:schemeClr val="tx1"/>
                </a:solidFill>
              </a:rPr>
              <a:t>「</a:t>
            </a:r>
            <a:r>
              <a:rPr lang="ja-JP" altLang="en-US" kern="0" dirty="0" smtClean="0">
                <a:solidFill>
                  <a:schemeClr val="tx1"/>
                </a:solidFill>
              </a:rPr>
              <a:t>５　介護</a:t>
            </a:r>
            <a:r>
              <a:rPr lang="ja-JP" altLang="en-US" kern="0" dirty="0">
                <a:solidFill>
                  <a:schemeClr val="tx1"/>
                </a:solidFill>
              </a:rPr>
              <a:t>ロボット等の活用状況</a:t>
            </a:r>
            <a:r>
              <a:rPr lang="ja-JP" altLang="en-US" kern="0" dirty="0" smtClean="0">
                <a:solidFill>
                  <a:schemeClr val="tx1"/>
                </a:solidFill>
              </a:rPr>
              <a:t>、試験導入</a:t>
            </a:r>
            <a:r>
              <a:rPr lang="ja-JP" altLang="en-US" kern="0" dirty="0">
                <a:solidFill>
                  <a:schemeClr val="tx1"/>
                </a:solidFill>
              </a:rPr>
              <a:t>・効果検証の実施環境等」</a:t>
            </a:r>
            <a:r>
              <a:rPr lang="ja-JP" altLang="en-US" sz="1000" kern="0" dirty="0">
                <a:solidFill>
                  <a:schemeClr val="tx1"/>
                </a:solidFill>
              </a:rPr>
              <a:t>のスライド</a:t>
            </a:r>
            <a:r>
              <a:rPr lang="ja-JP" altLang="en-US" sz="1000" kern="0" dirty="0" smtClean="0">
                <a:solidFill>
                  <a:schemeClr val="tx1"/>
                </a:solidFill>
              </a:rPr>
              <a:t>は</a:t>
            </a:r>
            <a:r>
              <a:rPr lang="ja-JP" altLang="en-US" kern="0" dirty="0">
                <a:solidFill>
                  <a:schemeClr val="tx1"/>
                </a:solidFill>
              </a:rPr>
              <a:t>事業所</a:t>
            </a:r>
            <a:r>
              <a:rPr lang="ja-JP" altLang="en-US" sz="1000" kern="0" dirty="0" smtClean="0">
                <a:solidFill>
                  <a:schemeClr val="tx1"/>
                </a:solidFill>
              </a:rPr>
              <a:t>ごとに</a:t>
            </a:r>
            <a:r>
              <a:rPr lang="ja-JP" altLang="en-US" sz="1000" kern="0" dirty="0">
                <a:solidFill>
                  <a:schemeClr val="tx1"/>
                </a:solidFill>
              </a:rPr>
              <a:t>作成してください。</a:t>
            </a:r>
            <a:endParaRPr lang="en-US" altLang="ja-JP" sz="1000" kern="0" dirty="0">
              <a:solidFill>
                <a:schemeClr val="tx1"/>
              </a:solidFill>
            </a:endParaRPr>
          </a:p>
          <a:p>
            <a:pPr marL="211138" indent="-211138" algn="l" eaLnBrk="0" hangingPunct="0">
              <a:lnSpc>
                <a:spcPct val="150000"/>
              </a:lnSpc>
              <a:spcBef>
                <a:spcPct val="0"/>
              </a:spcBef>
              <a:buClr>
                <a:srgbClr val="5A5A5A"/>
              </a:buClr>
              <a:buSzPct val="100000"/>
              <a:buFont typeface="Wingdings" panose="05000000000000000000" pitchFamily="2" charset="2"/>
              <a:buChar char="n"/>
            </a:pPr>
            <a:r>
              <a:rPr lang="ja-JP" altLang="en-US" sz="1000" kern="0" dirty="0">
                <a:solidFill>
                  <a:schemeClr val="tx1"/>
                </a:solidFill>
              </a:rPr>
              <a:t>複数</a:t>
            </a:r>
            <a:r>
              <a:rPr lang="ja-JP" altLang="en-US" sz="1000" kern="0" dirty="0" smtClean="0">
                <a:solidFill>
                  <a:schemeClr val="tx1"/>
                </a:solidFill>
              </a:rPr>
              <a:t>の</a:t>
            </a:r>
            <a:r>
              <a:rPr lang="ja-JP" altLang="en-US" kern="0" dirty="0">
                <a:solidFill>
                  <a:schemeClr val="tx1"/>
                </a:solidFill>
              </a:rPr>
              <a:t>事業所</a:t>
            </a:r>
            <a:r>
              <a:rPr lang="ja-JP" altLang="en-US" sz="1000" kern="0" dirty="0" smtClean="0">
                <a:solidFill>
                  <a:schemeClr val="tx1"/>
                </a:solidFill>
              </a:rPr>
              <a:t>で</a:t>
            </a:r>
            <a:r>
              <a:rPr lang="ja-JP" altLang="en-US" sz="1000" kern="0" dirty="0">
                <a:solidFill>
                  <a:schemeClr val="tx1"/>
                </a:solidFill>
              </a:rPr>
              <a:t>応募する場合、「</a:t>
            </a:r>
            <a:r>
              <a:rPr lang="ja-JP" altLang="en-US" sz="1000" kern="0" dirty="0" smtClean="0">
                <a:solidFill>
                  <a:schemeClr val="tx1"/>
                </a:solidFill>
              </a:rPr>
              <a:t>３</a:t>
            </a:r>
            <a:r>
              <a:rPr lang="ja-JP" altLang="en-US" kern="0" dirty="0">
                <a:solidFill>
                  <a:schemeClr val="tx1"/>
                </a:solidFill>
              </a:rPr>
              <a:t>　</a:t>
            </a:r>
            <a:r>
              <a:rPr lang="ja-JP" altLang="en-US" sz="1000" kern="0" dirty="0" smtClean="0">
                <a:solidFill>
                  <a:schemeClr val="tx1"/>
                </a:solidFill>
              </a:rPr>
              <a:t>介護事業所で解決したい課題・介護ロボット</a:t>
            </a:r>
            <a:r>
              <a:rPr lang="ja-JP" altLang="en-US" sz="1000" kern="0" dirty="0">
                <a:solidFill>
                  <a:schemeClr val="tx1"/>
                </a:solidFill>
              </a:rPr>
              <a:t>等</a:t>
            </a:r>
            <a:r>
              <a:rPr lang="ja-JP" altLang="en-US" sz="1000" kern="0" dirty="0" smtClean="0">
                <a:solidFill>
                  <a:schemeClr val="tx1"/>
                </a:solidFill>
              </a:rPr>
              <a:t>の</a:t>
            </a:r>
            <a:r>
              <a:rPr lang="ja-JP" altLang="en-US" kern="0" dirty="0">
                <a:solidFill>
                  <a:schemeClr val="tx1"/>
                </a:solidFill>
              </a:rPr>
              <a:t>導入</a:t>
            </a:r>
            <a:r>
              <a:rPr lang="ja-JP" altLang="en-US" sz="1000" kern="0" dirty="0" smtClean="0">
                <a:solidFill>
                  <a:schemeClr val="tx1"/>
                </a:solidFill>
              </a:rPr>
              <a:t>目的</a:t>
            </a:r>
            <a:r>
              <a:rPr lang="ja-JP" altLang="en-US" sz="1000" kern="0" dirty="0">
                <a:solidFill>
                  <a:schemeClr val="tx1"/>
                </a:solidFill>
              </a:rPr>
              <a:t>」、「</a:t>
            </a:r>
            <a:r>
              <a:rPr lang="ja-JP" altLang="en-US" sz="1000" kern="0" dirty="0" smtClean="0">
                <a:solidFill>
                  <a:schemeClr val="tx1"/>
                </a:solidFill>
              </a:rPr>
              <a:t>６</a:t>
            </a:r>
            <a:r>
              <a:rPr lang="ja-JP" altLang="en-US" kern="0" dirty="0">
                <a:solidFill>
                  <a:schemeClr val="tx1"/>
                </a:solidFill>
              </a:rPr>
              <a:t>　</a:t>
            </a:r>
            <a:r>
              <a:rPr lang="ja-JP" altLang="en-US" sz="1000" kern="0" dirty="0" smtClean="0">
                <a:solidFill>
                  <a:schemeClr val="tx1"/>
                </a:solidFill>
              </a:rPr>
              <a:t>介護ロボット等の導入の</a:t>
            </a:r>
            <a:r>
              <a:rPr lang="ja-JP" altLang="en-US" sz="1000" kern="0" dirty="0">
                <a:solidFill>
                  <a:schemeClr val="tx1"/>
                </a:solidFill>
              </a:rPr>
              <a:t>計画・構想」のスライドは</a:t>
            </a:r>
            <a:r>
              <a:rPr lang="ja-JP" altLang="en-US" sz="1000" kern="0" dirty="0" smtClean="0">
                <a:solidFill>
                  <a:schemeClr val="tx1"/>
                </a:solidFill>
              </a:rPr>
              <a:t>、</a:t>
            </a:r>
            <a:r>
              <a:rPr lang="ja-JP" altLang="en-US" kern="0" dirty="0">
                <a:solidFill>
                  <a:schemeClr val="tx1"/>
                </a:solidFill>
              </a:rPr>
              <a:t>ど</a:t>
            </a:r>
            <a:r>
              <a:rPr lang="ja-JP" altLang="en-US" sz="1000" kern="0" dirty="0" smtClean="0">
                <a:solidFill>
                  <a:schemeClr val="tx1"/>
                </a:solidFill>
              </a:rPr>
              <a:t>の</a:t>
            </a:r>
            <a:r>
              <a:rPr lang="ja-JP" altLang="en-US" kern="0" dirty="0">
                <a:solidFill>
                  <a:schemeClr val="tx1"/>
                </a:solidFill>
              </a:rPr>
              <a:t>事業所</a:t>
            </a:r>
            <a:r>
              <a:rPr lang="ja-JP" altLang="en-US" sz="1000" kern="0" dirty="0" smtClean="0">
                <a:solidFill>
                  <a:schemeClr val="tx1"/>
                </a:solidFill>
              </a:rPr>
              <a:t>に</a:t>
            </a:r>
            <a:r>
              <a:rPr lang="ja-JP" altLang="en-US" sz="1000" kern="0" dirty="0">
                <a:solidFill>
                  <a:schemeClr val="tx1"/>
                </a:solidFill>
              </a:rPr>
              <a:t>関する記述</a:t>
            </a:r>
            <a:r>
              <a:rPr lang="ja-JP" altLang="en-US" sz="1000" kern="0" dirty="0" smtClean="0">
                <a:solidFill>
                  <a:schemeClr val="tx1"/>
                </a:solidFill>
              </a:rPr>
              <a:t>か分かる</a:t>
            </a:r>
            <a:r>
              <a:rPr lang="ja-JP" altLang="en-US" sz="1000" kern="0" dirty="0">
                <a:solidFill>
                  <a:schemeClr val="tx1"/>
                </a:solidFill>
              </a:rPr>
              <a:t>ように記載してください。</a:t>
            </a:r>
            <a:endParaRPr lang="en-US" altLang="ja-JP" sz="1000" dirty="0">
              <a:solidFill>
                <a:schemeClr val="tx1"/>
              </a:solidFill>
              <a:latin typeface="Arial" panose="020B0604020202020204" pitchFamily="34" charset="0"/>
              <a:ea typeface="ＭＳ Ｐゴシック" panose="020B0600070205080204" pitchFamily="50" charset="-128"/>
              <a:cs typeface="Times New Roman" pitchFamily="18" charset="0"/>
            </a:endParaRPr>
          </a:p>
          <a:p>
            <a:pPr marL="211138" indent="-211138" algn="l" eaLnBrk="0" hangingPunct="0">
              <a:lnSpc>
                <a:spcPct val="150000"/>
              </a:lnSpc>
              <a:spcBef>
                <a:spcPct val="0"/>
              </a:spcBef>
              <a:buClr>
                <a:srgbClr val="5A5A5A"/>
              </a:buClr>
              <a:buSzPct val="100000"/>
              <a:buFont typeface="Wingdings" panose="05000000000000000000" pitchFamily="2" charset="2"/>
              <a:buChar char="n"/>
            </a:pPr>
            <a:r>
              <a:rPr lang="ja-JP" altLang="en-US" sz="1000" dirty="0">
                <a:solidFill>
                  <a:schemeClr val="tx1"/>
                </a:solidFill>
                <a:latin typeface="Arial" panose="020B0604020202020204" pitchFamily="34" charset="0"/>
                <a:ea typeface="ＭＳ Ｐゴシック" panose="020B0600070205080204" pitchFamily="50" charset="-128"/>
                <a:cs typeface="Times New Roman" pitchFamily="18" charset="0"/>
              </a:rPr>
              <a:t>原則として、</a:t>
            </a:r>
            <a:r>
              <a:rPr lang="ja-JP" altLang="en-US" dirty="0">
                <a:solidFill>
                  <a:schemeClr val="tx1"/>
                </a:solidFill>
                <a:latin typeface="Arial" panose="020B0604020202020204" pitchFamily="34" charset="0"/>
                <a:ea typeface="ＭＳ Ｐゴシック" panose="020B0600070205080204" pitchFamily="50" charset="-128"/>
                <a:cs typeface="Times New Roman" pitchFamily="18" charset="0"/>
              </a:rPr>
              <a:t>全体を通じて</a:t>
            </a:r>
            <a:r>
              <a:rPr lang="ja-JP" altLang="en-US" dirty="0" smtClean="0">
                <a:solidFill>
                  <a:schemeClr val="tx1"/>
                </a:solidFill>
                <a:latin typeface="Arial" panose="020B0604020202020204" pitchFamily="34" charset="0"/>
                <a:ea typeface="ＭＳ Ｐゴシック" panose="020B0600070205080204" pitchFamily="50" charset="-128"/>
                <a:cs typeface="Times New Roman" pitchFamily="18" charset="0"/>
              </a:rPr>
              <a:t>、原則</a:t>
            </a:r>
            <a:r>
              <a:rPr lang="en-US" altLang="ja-JP" u="sng" dirty="0" smtClean="0">
                <a:solidFill>
                  <a:schemeClr val="tx1"/>
                </a:solidFill>
                <a:latin typeface="Arial" panose="020B0604020202020204" pitchFamily="34" charset="0"/>
                <a:ea typeface="ＭＳ Ｐゴシック" panose="020B0600070205080204" pitchFamily="50" charset="-128"/>
                <a:cs typeface="Times New Roman" pitchFamily="18" charset="0"/>
              </a:rPr>
              <a:t>1</a:t>
            </a:r>
            <a:r>
              <a:rPr lang="en-US" altLang="ja-JP" b="1" u="sng" dirty="0" smtClean="0">
                <a:solidFill>
                  <a:schemeClr val="tx1"/>
                </a:solidFill>
                <a:latin typeface="Arial" panose="020B0604020202020204" pitchFamily="34" charset="0"/>
                <a:ea typeface="ＭＳ Ｐゴシック" panose="020B0600070205080204" pitchFamily="50" charset="-128"/>
                <a:cs typeface="Times New Roman" pitchFamily="18" charset="0"/>
              </a:rPr>
              <a:t>5</a:t>
            </a:r>
            <a:r>
              <a:rPr lang="ja-JP" altLang="en-US" b="1" u="sng" dirty="0">
                <a:solidFill>
                  <a:schemeClr val="tx1"/>
                </a:solidFill>
                <a:latin typeface="Arial" panose="020B0604020202020204" pitchFamily="34" charset="0"/>
                <a:ea typeface="ＭＳ Ｐゴシック" panose="020B0600070205080204" pitchFamily="50" charset="-128"/>
                <a:cs typeface="Times New Roman" pitchFamily="18" charset="0"/>
              </a:rPr>
              <a:t>ページ以内で作成</a:t>
            </a:r>
            <a:r>
              <a:rPr lang="ja-JP" altLang="en-US" dirty="0">
                <a:solidFill>
                  <a:schemeClr val="tx1"/>
                </a:solidFill>
                <a:latin typeface="Arial" panose="020B0604020202020204" pitchFamily="34" charset="0"/>
                <a:ea typeface="ＭＳ Ｐゴシック" panose="020B0600070205080204" pitchFamily="50" charset="-128"/>
                <a:cs typeface="Times New Roman" pitchFamily="18" charset="0"/>
              </a:rPr>
              <a:t>をしてください（表紙を除く）。</a:t>
            </a:r>
          </a:p>
          <a:p>
            <a:pPr marL="211138" indent="-211138" algn="l" eaLnBrk="0" hangingPunct="0">
              <a:lnSpc>
                <a:spcPct val="150000"/>
              </a:lnSpc>
              <a:spcBef>
                <a:spcPct val="0"/>
              </a:spcBef>
              <a:buClr>
                <a:srgbClr val="5A5A5A"/>
              </a:buClr>
              <a:buSzPct val="100000"/>
              <a:buFont typeface="Wingdings" panose="05000000000000000000" pitchFamily="2" charset="2"/>
              <a:buChar char="n"/>
            </a:pPr>
            <a:r>
              <a:rPr lang="ja-JP" altLang="en-US" dirty="0" smtClean="0">
                <a:solidFill>
                  <a:schemeClr val="tx1"/>
                </a:solidFill>
                <a:latin typeface="Arial" panose="020B0604020202020204" pitchFamily="34" charset="0"/>
                <a:ea typeface="ＭＳ Ｐゴシック" panose="020B0600070205080204" pitchFamily="50" charset="-128"/>
                <a:cs typeface="Times New Roman" pitchFamily="18" charset="0"/>
              </a:rPr>
              <a:t>応募</a:t>
            </a:r>
            <a:r>
              <a:rPr lang="ja-JP" altLang="en-US" dirty="0">
                <a:solidFill>
                  <a:schemeClr val="tx1"/>
                </a:solidFill>
                <a:latin typeface="Arial" panose="020B0604020202020204" pitchFamily="34" charset="0"/>
                <a:ea typeface="ＭＳ Ｐゴシック" panose="020B0600070205080204" pitchFamily="50" charset="-128"/>
                <a:cs typeface="Times New Roman" pitchFamily="18" charset="0"/>
              </a:rPr>
              <a:t>申請書以外の資料を用いることは不可とします。</a:t>
            </a:r>
            <a:endParaRPr lang="en-US" altLang="ja-JP" dirty="0">
              <a:solidFill>
                <a:schemeClr val="tx1"/>
              </a:solidFill>
              <a:latin typeface="Arial" panose="020B0604020202020204" pitchFamily="34" charset="0"/>
              <a:ea typeface="ＭＳ Ｐゴシック" panose="020B0600070205080204" pitchFamily="50" charset="-128"/>
              <a:cs typeface="Times New Roman" pitchFamily="18" charset="0"/>
            </a:endParaRPr>
          </a:p>
        </p:txBody>
      </p:sp>
      <p:sp>
        <p:nvSpPr>
          <p:cNvPr id="13" name="テキスト ボックス 12">
            <a:extLst>
              <a:ext uri="{FF2B5EF4-FFF2-40B4-BE49-F238E27FC236}">
                <a16:creationId xmlns:a16="http://schemas.microsoft.com/office/drawing/2014/main" id="{8CA838DE-D356-4DF2-93E3-286E0C20724A}"/>
              </a:ext>
            </a:extLst>
          </p:cNvPr>
          <p:cNvSpPr txBox="1"/>
          <p:nvPr/>
        </p:nvSpPr>
        <p:spPr>
          <a:xfrm>
            <a:off x="415925" y="549275"/>
            <a:ext cx="1117600" cy="491481"/>
          </a:xfrm>
          <a:prstGeom prst="rect">
            <a:avLst/>
          </a:prstGeom>
          <a:noFill/>
          <a:ln>
            <a:solidFill>
              <a:schemeClr val="tx1">
                <a:lumMod val="95000"/>
                <a:lumOff val="5000"/>
              </a:schemeClr>
            </a:solidFill>
          </a:ln>
        </p:spPr>
        <p:txBody>
          <a:bodyPr wrap="square" rtlCol="0">
            <a:spAutoFit/>
          </a:bodyPr>
          <a:lstStyle/>
          <a:p>
            <a:r>
              <a:rPr kumimoji="1" lang="ja-JP" altLang="en-US" sz="2400" dirty="0">
                <a:latin typeface="Arial" panose="020B0604020202020204" pitchFamily="34" charset="0"/>
                <a:ea typeface="ＭＳ Ｐゴシック" panose="020B0600070205080204" pitchFamily="50" charset="-128"/>
              </a:rPr>
              <a:t>表紙</a:t>
            </a:r>
          </a:p>
        </p:txBody>
      </p:sp>
      <p:sp>
        <p:nvSpPr>
          <p:cNvPr id="2" name="正方形/長方形 1">
            <a:extLst>
              <a:ext uri="{FF2B5EF4-FFF2-40B4-BE49-F238E27FC236}">
                <a16:creationId xmlns:a16="http://schemas.microsoft.com/office/drawing/2014/main" id="{8E523865-89D6-45ED-BF4C-32BBC6DF8427}"/>
              </a:ext>
            </a:extLst>
          </p:cNvPr>
          <p:cNvSpPr/>
          <p:nvPr/>
        </p:nvSpPr>
        <p:spPr bwMode="auto">
          <a:xfrm>
            <a:off x="415925" y="1358899"/>
            <a:ext cx="9074149" cy="1630305"/>
          </a:xfrm>
          <a:prstGeom prst="rect">
            <a:avLst/>
          </a:prstGeom>
          <a:solidFill>
            <a:schemeClr val="accent2"/>
          </a:solidFill>
          <a:ln w="12700" cap="flat" cmpd="sng" algn="ctr">
            <a:no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ja-JP" altLang="en-US" sz="2400" dirty="0" smtClean="0">
                <a:solidFill>
                  <a:schemeClr val="bg1"/>
                </a:solidFill>
                <a:latin typeface="Arial" panose="020B0604020202020204" pitchFamily="34" charset="0"/>
                <a:ea typeface="ＭＳ Ｐゴシック" panose="020B0600070205080204" pitchFamily="50" charset="-128"/>
                <a:cs typeface="Arial" panose="020B0604020202020204" pitchFamily="34" charset="0"/>
              </a:rPr>
              <a:t>令和６年度介護ロボット実用化促進事業</a:t>
            </a:r>
            <a:r>
              <a:rPr lang="en-US" altLang="ja-JP" sz="2400" dirty="0">
                <a:solidFill>
                  <a:schemeClr val="bg1"/>
                </a:solidFill>
                <a:latin typeface="Arial" panose="020B0604020202020204" pitchFamily="34" charset="0"/>
                <a:ea typeface="ＭＳ Ｐゴシック" panose="020B0600070205080204" pitchFamily="50" charset="-128"/>
                <a:cs typeface="Arial" panose="020B0604020202020204" pitchFamily="34" charset="0"/>
              </a:rPr>
              <a:t/>
            </a:r>
            <a:br>
              <a:rPr lang="en-US" altLang="ja-JP" sz="2400" dirty="0">
                <a:solidFill>
                  <a:schemeClr val="bg1"/>
                </a:solidFill>
                <a:latin typeface="Arial" panose="020B0604020202020204" pitchFamily="34" charset="0"/>
                <a:ea typeface="ＭＳ Ｐゴシック" panose="020B0600070205080204" pitchFamily="50" charset="-128"/>
                <a:cs typeface="Arial" panose="020B0604020202020204" pitchFamily="34" charset="0"/>
              </a:rPr>
            </a:br>
            <a:r>
              <a:rPr lang="ja-JP" altLang="en-US" sz="2400" dirty="0" smtClean="0">
                <a:solidFill>
                  <a:schemeClr val="bg1"/>
                </a:solidFill>
                <a:latin typeface="Arial" panose="020B0604020202020204" pitchFamily="34" charset="0"/>
                <a:ea typeface="ＭＳ Ｐゴシック" panose="020B0600070205080204" pitchFamily="50" charset="-128"/>
                <a:cs typeface="Arial" panose="020B0604020202020204" pitchFamily="34" charset="0"/>
              </a:rPr>
              <a:t>応募申請書（介護事業所用）</a:t>
            </a:r>
            <a:endParaRPr lang="ja-JP" altLang="en-US" sz="2400" dirty="0">
              <a:solidFill>
                <a:schemeClr val="bg1"/>
              </a:solidFill>
              <a:latin typeface="Arial" panose="020B0604020202020204" pitchFamily="34" charset="0"/>
              <a:ea typeface="ＭＳ Ｐゴシック" panose="020B0600070205080204" pitchFamily="50" charset="-128"/>
              <a:cs typeface="Arial" panose="020B0604020202020204"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E16D285F-FEAD-49AF-8F33-3B1CE6168CC2}"/>
              </a:ext>
            </a:extLst>
          </p:cNvPr>
          <p:cNvSpPr>
            <a:spLocks noGrp="1"/>
          </p:cNvSpPr>
          <p:nvPr>
            <p:ph type="title"/>
          </p:nvPr>
        </p:nvSpPr>
        <p:spPr/>
        <p:txBody>
          <a:bodyPr/>
          <a:lstStyle/>
          <a:p>
            <a:r>
              <a:rPr lang="ja-JP" altLang="en-US" dirty="0" smtClean="0"/>
              <a:t>１　応募者</a:t>
            </a:r>
            <a:r>
              <a:rPr lang="ja-JP" altLang="en-US" dirty="0"/>
              <a:t>の概要</a:t>
            </a:r>
          </a:p>
        </p:txBody>
      </p:sp>
      <p:graphicFrame>
        <p:nvGraphicFramePr>
          <p:cNvPr id="4" name="表 4">
            <a:extLst>
              <a:ext uri="{FF2B5EF4-FFF2-40B4-BE49-F238E27FC236}">
                <a16:creationId xmlns:a16="http://schemas.microsoft.com/office/drawing/2014/main" id="{860F7290-52DA-4F1C-8B4F-408C53A3E98E}"/>
              </a:ext>
            </a:extLst>
          </p:cNvPr>
          <p:cNvGraphicFramePr>
            <a:graphicFrameLocks noGrp="1"/>
          </p:cNvGraphicFramePr>
          <p:nvPr>
            <p:extLst>
              <p:ext uri="{D42A27DB-BD31-4B8C-83A1-F6EECF244321}">
                <p14:modId xmlns:p14="http://schemas.microsoft.com/office/powerpoint/2010/main" val="1833830693"/>
              </p:ext>
            </p:extLst>
          </p:nvPr>
        </p:nvGraphicFramePr>
        <p:xfrm>
          <a:off x="406400" y="2611966"/>
          <a:ext cx="8694057" cy="3017520"/>
        </p:xfrm>
        <a:graphic>
          <a:graphicData uri="http://schemas.openxmlformats.org/drawingml/2006/table">
            <a:tbl>
              <a:tblPr firstCol="1">
                <a:tableStyleId>{21E4AEA4-8DFA-4A89-87EB-49C32662AFE0}</a:tableStyleId>
              </a:tblPr>
              <a:tblGrid>
                <a:gridCol w="1096658">
                  <a:extLst>
                    <a:ext uri="{9D8B030D-6E8A-4147-A177-3AD203B41FA5}">
                      <a16:colId xmlns:a16="http://schemas.microsoft.com/office/drawing/2014/main" val="1714642985"/>
                    </a:ext>
                  </a:extLst>
                </a:gridCol>
                <a:gridCol w="1202042">
                  <a:extLst>
                    <a:ext uri="{9D8B030D-6E8A-4147-A177-3AD203B41FA5}">
                      <a16:colId xmlns:a16="http://schemas.microsoft.com/office/drawing/2014/main" val="2674025035"/>
                    </a:ext>
                  </a:extLst>
                </a:gridCol>
                <a:gridCol w="6395357">
                  <a:extLst>
                    <a:ext uri="{9D8B030D-6E8A-4147-A177-3AD203B41FA5}">
                      <a16:colId xmlns:a16="http://schemas.microsoft.com/office/drawing/2014/main" val="2585763277"/>
                    </a:ext>
                  </a:extLst>
                </a:gridCol>
              </a:tblGrid>
              <a:tr h="153106">
                <a:tc gridSpan="2">
                  <a:txBody>
                    <a:bodyPr/>
                    <a:lstStyle/>
                    <a:p>
                      <a:r>
                        <a:rPr kumimoji="1" lang="ja-JP" altLang="en-US" sz="1200" dirty="0"/>
                        <a:t>法人名</a:t>
                      </a:r>
                    </a:p>
                  </a:txBody>
                  <a:tcPr/>
                </a:tc>
                <a:tc hMerge="1">
                  <a:txBody>
                    <a:bodyPr/>
                    <a:lstStyle/>
                    <a:p>
                      <a:pPr marL="0" algn="l" defTabSz="914400" rtl="0" eaLnBrk="1" latinLnBrk="0" hangingPunct="1"/>
                      <a:endParaRPr kumimoji="1" lang="ja-JP" altLang="en-US" sz="1200" b="1" kern="1200" dirty="0">
                        <a:solidFill>
                          <a:schemeClr val="lt1"/>
                        </a:solidFill>
                        <a:latin typeface="+mn-lt"/>
                        <a:ea typeface="+mn-ea"/>
                        <a:cs typeface="+mn-cs"/>
                      </a:endParaRPr>
                    </a:p>
                  </a:txBody>
                  <a:tcPr>
                    <a:solidFill>
                      <a:schemeClr val="accent2"/>
                    </a:solidFill>
                  </a:tcPr>
                </a:tc>
                <a:tc>
                  <a:txBody>
                    <a:bodyPr/>
                    <a:lstStyle/>
                    <a:p>
                      <a:endParaRPr kumimoji="1" lang="ja-JP" altLang="en-US" sz="1200" dirty="0"/>
                    </a:p>
                  </a:txBody>
                  <a:tcPr/>
                </a:tc>
                <a:extLst>
                  <a:ext uri="{0D108BD9-81ED-4DB2-BD59-A6C34878D82A}">
                    <a16:rowId xmlns:a16="http://schemas.microsoft.com/office/drawing/2014/main" val="2326333312"/>
                  </a:ext>
                </a:extLst>
              </a:tr>
              <a:tr h="153106">
                <a:tc gridSpan="2">
                  <a:txBody>
                    <a:bodyPr/>
                    <a:lstStyle/>
                    <a:p>
                      <a:r>
                        <a:rPr kumimoji="1" lang="ja-JP" altLang="en-US" sz="1200" dirty="0"/>
                        <a:t>代表者名</a:t>
                      </a:r>
                    </a:p>
                  </a:txBody>
                  <a:tcPr/>
                </a:tc>
                <a:tc hMerge="1">
                  <a:txBody>
                    <a:bodyPr/>
                    <a:lstStyle/>
                    <a:p>
                      <a:pPr marL="0" algn="l" defTabSz="914400" rtl="0" eaLnBrk="1" latinLnBrk="0" hangingPunct="1"/>
                      <a:endParaRPr kumimoji="1" lang="ja-JP" altLang="en-US" sz="1200" b="1" kern="1200" dirty="0">
                        <a:solidFill>
                          <a:schemeClr val="lt1"/>
                        </a:solidFill>
                        <a:latin typeface="+mn-lt"/>
                        <a:ea typeface="+mn-ea"/>
                        <a:cs typeface="+mn-cs"/>
                      </a:endParaRPr>
                    </a:p>
                  </a:txBody>
                  <a:tcPr>
                    <a:solidFill>
                      <a:schemeClr val="accent2"/>
                    </a:solidFill>
                  </a:tcPr>
                </a:tc>
                <a:tc>
                  <a:txBody>
                    <a:bodyPr/>
                    <a:lstStyle/>
                    <a:p>
                      <a:endParaRPr kumimoji="1" lang="ja-JP" altLang="en-US" sz="1200" dirty="0"/>
                    </a:p>
                  </a:txBody>
                  <a:tcPr/>
                </a:tc>
                <a:extLst>
                  <a:ext uri="{0D108BD9-81ED-4DB2-BD59-A6C34878D82A}">
                    <a16:rowId xmlns:a16="http://schemas.microsoft.com/office/drawing/2014/main" val="3448878866"/>
                  </a:ext>
                </a:extLst>
              </a:tr>
              <a:tr h="153106">
                <a:tc rowSpan="2">
                  <a:txBody>
                    <a:bodyPr/>
                    <a:lstStyle/>
                    <a:p>
                      <a:r>
                        <a:rPr kumimoji="1" lang="ja-JP" altLang="en-US" sz="1200" dirty="0" smtClean="0"/>
                        <a:t>法人所在地</a:t>
                      </a:r>
                      <a:endParaRPr kumimoji="1" lang="ja-JP" altLang="en-US" sz="1200" dirty="0"/>
                    </a:p>
                  </a:txBody>
                  <a:tcPr/>
                </a:tc>
                <a:tc>
                  <a:txBody>
                    <a:bodyPr/>
                    <a:lstStyle/>
                    <a:p>
                      <a:pPr marL="0" algn="l" defTabSz="914400" rtl="0" eaLnBrk="1" latinLnBrk="0" hangingPunct="1"/>
                      <a:r>
                        <a:rPr kumimoji="1" lang="ja-JP" altLang="en-US" sz="1200" b="1" kern="1200" dirty="0">
                          <a:solidFill>
                            <a:schemeClr val="lt1"/>
                          </a:solidFill>
                          <a:latin typeface="+mn-lt"/>
                          <a:ea typeface="+mn-ea"/>
                          <a:cs typeface="+mn-cs"/>
                        </a:rPr>
                        <a:t>郵便番号</a:t>
                      </a:r>
                    </a:p>
                  </a:txBody>
                  <a:tcPr>
                    <a:solidFill>
                      <a:schemeClr val="accent2"/>
                    </a:solidFill>
                  </a:tcPr>
                </a:tc>
                <a:tc>
                  <a:txBody>
                    <a:bodyPr/>
                    <a:lstStyle/>
                    <a:p>
                      <a:r>
                        <a:rPr kumimoji="1" lang="ja-JP" altLang="en-US" sz="1200" dirty="0"/>
                        <a:t>〒</a:t>
                      </a:r>
                    </a:p>
                  </a:txBody>
                  <a:tcPr/>
                </a:tc>
                <a:extLst>
                  <a:ext uri="{0D108BD9-81ED-4DB2-BD59-A6C34878D82A}">
                    <a16:rowId xmlns:a16="http://schemas.microsoft.com/office/drawing/2014/main" val="157399895"/>
                  </a:ext>
                </a:extLst>
              </a:tr>
              <a:tr h="153106">
                <a:tc vMerge="1">
                  <a:txBody>
                    <a:bodyPr/>
                    <a:lstStyle/>
                    <a:p>
                      <a:endParaRPr kumimoji="1" lang="ja-JP" altLang="en-US" sz="1200" dirty="0"/>
                    </a:p>
                  </a:txBody>
                  <a:tcPr/>
                </a:tc>
                <a:tc>
                  <a:txBody>
                    <a:bodyPr/>
                    <a:lstStyle/>
                    <a:p>
                      <a:pPr marL="0" algn="l" defTabSz="914400" rtl="0" eaLnBrk="1" latinLnBrk="0" hangingPunct="1"/>
                      <a:r>
                        <a:rPr kumimoji="1" lang="ja-JP" altLang="en-US" sz="1200" b="1" kern="1200" dirty="0">
                          <a:solidFill>
                            <a:schemeClr val="lt1"/>
                          </a:solidFill>
                          <a:latin typeface="+mn-lt"/>
                          <a:ea typeface="+mn-ea"/>
                          <a:cs typeface="+mn-cs"/>
                        </a:rPr>
                        <a:t>住所</a:t>
                      </a:r>
                    </a:p>
                  </a:txBody>
                  <a:tcPr>
                    <a:solidFill>
                      <a:schemeClr val="accent2"/>
                    </a:solidFill>
                  </a:tcPr>
                </a:tc>
                <a:tc>
                  <a:txBody>
                    <a:bodyPr/>
                    <a:lstStyle/>
                    <a:p>
                      <a:endParaRPr kumimoji="1" lang="ja-JP" altLang="en-US" sz="1200" dirty="0"/>
                    </a:p>
                  </a:txBody>
                  <a:tcPr/>
                </a:tc>
                <a:extLst>
                  <a:ext uri="{0D108BD9-81ED-4DB2-BD59-A6C34878D82A}">
                    <a16:rowId xmlns:a16="http://schemas.microsoft.com/office/drawing/2014/main" val="3265541365"/>
                  </a:ext>
                </a:extLst>
              </a:tr>
              <a:tr h="153106">
                <a:tc gridSpan="2">
                  <a:txBody>
                    <a:bodyPr/>
                    <a:lstStyle/>
                    <a:p>
                      <a:r>
                        <a:rPr kumimoji="1" lang="ja-JP" altLang="en-US" sz="1200" dirty="0"/>
                        <a:t>ウェブサイト</a:t>
                      </a:r>
                      <a:r>
                        <a:rPr kumimoji="1" lang="en-US" altLang="ja-JP" sz="1200" dirty="0"/>
                        <a:t>URL</a:t>
                      </a:r>
                      <a:endParaRPr kumimoji="1" lang="ja-JP" altLang="en-US" sz="1200" dirty="0"/>
                    </a:p>
                  </a:txBody>
                  <a:tcPr/>
                </a:tc>
                <a:tc hMerge="1">
                  <a:txBody>
                    <a:bodyPr/>
                    <a:lstStyle/>
                    <a:p>
                      <a:pPr marL="0" algn="l" defTabSz="914400" rtl="0" eaLnBrk="1" latinLnBrk="0" hangingPunct="1"/>
                      <a:endParaRPr kumimoji="1" lang="ja-JP" altLang="en-US" sz="1200" b="1" kern="1200" dirty="0">
                        <a:solidFill>
                          <a:schemeClr val="lt1"/>
                        </a:solidFill>
                        <a:latin typeface="+mn-lt"/>
                        <a:ea typeface="+mn-ea"/>
                        <a:cs typeface="+mn-cs"/>
                      </a:endParaRPr>
                    </a:p>
                  </a:txBody>
                  <a:tcPr>
                    <a:solidFill>
                      <a:schemeClr val="accent2"/>
                    </a:solidFill>
                  </a:tcPr>
                </a:tc>
                <a:tc>
                  <a:txBody>
                    <a:bodyPr/>
                    <a:lstStyle/>
                    <a:p>
                      <a:endParaRPr kumimoji="1" lang="ja-JP" altLang="en-US" sz="1200" dirty="0"/>
                    </a:p>
                  </a:txBody>
                  <a:tcPr/>
                </a:tc>
                <a:extLst>
                  <a:ext uri="{0D108BD9-81ED-4DB2-BD59-A6C34878D82A}">
                    <a16:rowId xmlns:a16="http://schemas.microsoft.com/office/drawing/2014/main" val="1650552927"/>
                  </a:ext>
                </a:extLst>
              </a:tr>
              <a:tr h="153106">
                <a:tc gridSpan="2">
                  <a:txBody>
                    <a:bodyPr/>
                    <a:lstStyle/>
                    <a:p>
                      <a:r>
                        <a:rPr kumimoji="1" lang="ja-JP" altLang="en-US" sz="1200" dirty="0"/>
                        <a:t>設立年月日</a:t>
                      </a:r>
                    </a:p>
                  </a:txBody>
                  <a:tcPr/>
                </a:tc>
                <a:tc hMerge="1">
                  <a:txBody>
                    <a:bodyPr/>
                    <a:lstStyle/>
                    <a:p>
                      <a:pPr marL="0" algn="l" defTabSz="914400" rtl="0" eaLnBrk="1" latinLnBrk="0" hangingPunct="1"/>
                      <a:endParaRPr kumimoji="1" lang="ja-JP" altLang="en-US" sz="1200" b="1" kern="1200" dirty="0">
                        <a:solidFill>
                          <a:schemeClr val="lt1"/>
                        </a:solidFill>
                        <a:latin typeface="+mn-lt"/>
                        <a:ea typeface="+mn-ea"/>
                        <a:cs typeface="+mn-cs"/>
                      </a:endParaRPr>
                    </a:p>
                  </a:txBody>
                  <a:tcPr>
                    <a:solidFill>
                      <a:schemeClr val="accent2"/>
                    </a:solidFill>
                  </a:tcPr>
                </a:tc>
                <a:tc>
                  <a:txBody>
                    <a:bodyPr/>
                    <a:lstStyle/>
                    <a:p>
                      <a:endParaRPr kumimoji="1" lang="ja-JP" altLang="en-US" sz="1200" dirty="0"/>
                    </a:p>
                  </a:txBody>
                  <a:tcPr/>
                </a:tc>
                <a:extLst>
                  <a:ext uri="{0D108BD9-81ED-4DB2-BD59-A6C34878D82A}">
                    <a16:rowId xmlns:a16="http://schemas.microsoft.com/office/drawing/2014/main" val="1886160321"/>
                  </a:ext>
                </a:extLst>
              </a:tr>
              <a:tr h="153106">
                <a:tc rowSpan="5">
                  <a:txBody>
                    <a:bodyPr/>
                    <a:lstStyle/>
                    <a:p>
                      <a:r>
                        <a:rPr kumimoji="1" lang="ja-JP" altLang="en-US" sz="1200" dirty="0"/>
                        <a:t>連絡担当者</a:t>
                      </a:r>
                    </a:p>
                  </a:txBody>
                  <a:tcPr/>
                </a:tc>
                <a:tc>
                  <a:txBody>
                    <a:bodyPr/>
                    <a:lstStyle/>
                    <a:p>
                      <a:pPr marL="0" algn="l" defTabSz="914400" rtl="0" eaLnBrk="1" latinLnBrk="0" hangingPunct="1"/>
                      <a:r>
                        <a:rPr kumimoji="1" lang="ja-JP" altLang="en-US" sz="1200" b="1" kern="1200" dirty="0">
                          <a:solidFill>
                            <a:schemeClr val="lt1"/>
                          </a:solidFill>
                          <a:latin typeface="+mn-lt"/>
                          <a:ea typeface="+mn-ea"/>
                          <a:cs typeface="+mn-cs"/>
                        </a:rPr>
                        <a:t>氏名</a:t>
                      </a:r>
                    </a:p>
                  </a:txBody>
                  <a:tcPr>
                    <a:solidFill>
                      <a:schemeClr val="accent2"/>
                    </a:solidFill>
                  </a:tcPr>
                </a:tc>
                <a:tc>
                  <a:txBody>
                    <a:bodyPr/>
                    <a:lstStyle/>
                    <a:p>
                      <a:endParaRPr kumimoji="1" lang="ja-JP" altLang="en-US" sz="1200" dirty="0"/>
                    </a:p>
                  </a:txBody>
                  <a:tcPr/>
                </a:tc>
                <a:extLst>
                  <a:ext uri="{0D108BD9-81ED-4DB2-BD59-A6C34878D82A}">
                    <a16:rowId xmlns:a16="http://schemas.microsoft.com/office/drawing/2014/main" val="4047400493"/>
                  </a:ext>
                </a:extLst>
              </a:tr>
              <a:tr h="153106">
                <a:tc vMerge="1">
                  <a:txBody>
                    <a:bodyPr/>
                    <a:lstStyle/>
                    <a:p>
                      <a:endParaRPr kumimoji="1" lang="ja-JP" altLang="en-US"/>
                    </a:p>
                  </a:txBody>
                  <a:tcPr/>
                </a:tc>
                <a:tc>
                  <a:txBody>
                    <a:bodyPr/>
                    <a:lstStyle/>
                    <a:p>
                      <a:pPr marL="0" algn="l" defTabSz="914400" rtl="0" eaLnBrk="1" latinLnBrk="0" hangingPunct="1"/>
                      <a:r>
                        <a:rPr kumimoji="1" lang="en-US" altLang="ja-JP" sz="1200" b="1" kern="1200" dirty="0">
                          <a:solidFill>
                            <a:schemeClr val="lt1"/>
                          </a:solidFill>
                          <a:latin typeface="+mn-lt"/>
                          <a:ea typeface="+mn-ea"/>
                          <a:cs typeface="+mn-cs"/>
                        </a:rPr>
                        <a:t> </a:t>
                      </a:r>
                      <a:r>
                        <a:rPr kumimoji="1" lang="ja-JP" altLang="en-US" sz="1200" b="1" kern="1200" dirty="0">
                          <a:solidFill>
                            <a:schemeClr val="lt1"/>
                          </a:solidFill>
                          <a:latin typeface="+mn-lt"/>
                          <a:ea typeface="+mn-ea"/>
                          <a:cs typeface="+mn-cs"/>
                        </a:rPr>
                        <a:t>（フリガナ）</a:t>
                      </a:r>
                    </a:p>
                  </a:txBody>
                  <a:tcPr>
                    <a:solidFill>
                      <a:schemeClr val="accent2"/>
                    </a:solidFill>
                  </a:tcPr>
                </a:tc>
                <a:tc>
                  <a:txBody>
                    <a:bodyPr/>
                    <a:lstStyle/>
                    <a:p>
                      <a:endParaRPr kumimoji="1" lang="ja-JP" altLang="en-US" sz="1200" dirty="0"/>
                    </a:p>
                  </a:txBody>
                  <a:tcPr/>
                </a:tc>
                <a:extLst>
                  <a:ext uri="{0D108BD9-81ED-4DB2-BD59-A6C34878D82A}">
                    <a16:rowId xmlns:a16="http://schemas.microsoft.com/office/drawing/2014/main" val="3490608878"/>
                  </a:ext>
                </a:extLst>
              </a:tr>
              <a:tr h="153106">
                <a:tc vMerge="1">
                  <a:txBody>
                    <a:bodyPr/>
                    <a:lstStyle/>
                    <a:p>
                      <a:endParaRPr kumimoji="1" lang="ja-JP" altLang="en-US" sz="1200" dirty="0"/>
                    </a:p>
                  </a:txBody>
                  <a:tcPr/>
                </a:tc>
                <a:tc>
                  <a:txBody>
                    <a:bodyPr/>
                    <a:lstStyle/>
                    <a:p>
                      <a:pPr marL="0" algn="l" defTabSz="914400" rtl="0" eaLnBrk="1" latinLnBrk="0" hangingPunct="1"/>
                      <a:r>
                        <a:rPr kumimoji="1" lang="ja-JP" altLang="en-US" sz="1200" b="1" kern="1200" dirty="0">
                          <a:solidFill>
                            <a:schemeClr val="lt1"/>
                          </a:solidFill>
                          <a:latin typeface="+mn-lt"/>
                          <a:ea typeface="+mn-ea"/>
                          <a:cs typeface="+mn-cs"/>
                        </a:rPr>
                        <a:t>部署</a:t>
                      </a:r>
                    </a:p>
                  </a:txBody>
                  <a:tcPr>
                    <a:solidFill>
                      <a:schemeClr val="accent2"/>
                    </a:solidFill>
                  </a:tcPr>
                </a:tc>
                <a:tc>
                  <a:txBody>
                    <a:bodyPr/>
                    <a:lstStyle/>
                    <a:p>
                      <a:endParaRPr kumimoji="1" lang="ja-JP" altLang="en-US" sz="1200" dirty="0"/>
                    </a:p>
                  </a:txBody>
                  <a:tcPr/>
                </a:tc>
                <a:extLst>
                  <a:ext uri="{0D108BD9-81ED-4DB2-BD59-A6C34878D82A}">
                    <a16:rowId xmlns:a16="http://schemas.microsoft.com/office/drawing/2014/main" val="3984786558"/>
                  </a:ext>
                </a:extLst>
              </a:tr>
              <a:tr h="153106">
                <a:tc vMerge="1">
                  <a:txBody>
                    <a:bodyPr/>
                    <a:lstStyle/>
                    <a:p>
                      <a:endParaRPr kumimoji="1" lang="ja-JP" altLang="en-US" sz="1200" dirty="0"/>
                    </a:p>
                  </a:txBody>
                  <a:tcPr/>
                </a:tc>
                <a:tc>
                  <a:txBody>
                    <a:bodyPr/>
                    <a:lstStyle/>
                    <a:p>
                      <a:pPr marL="0" algn="l" defTabSz="914400" rtl="0" eaLnBrk="1" latinLnBrk="0" hangingPunct="1"/>
                      <a:r>
                        <a:rPr kumimoji="1" lang="ja-JP" altLang="en-US" sz="1200" b="1" kern="1200" dirty="0">
                          <a:solidFill>
                            <a:schemeClr val="lt1"/>
                          </a:solidFill>
                          <a:latin typeface="+mn-lt"/>
                          <a:ea typeface="+mn-ea"/>
                          <a:cs typeface="+mn-cs"/>
                        </a:rPr>
                        <a:t>電話番号</a:t>
                      </a:r>
                    </a:p>
                  </a:txBody>
                  <a:tcPr>
                    <a:solidFill>
                      <a:schemeClr val="accent2"/>
                    </a:solidFill>
                  </a:tcPr>
                </a:tc>
                <a:tc>
                  <a:txBody>
                    <a:bodyPr/>
                    <a:lstStyle/>
                    <a:p>
                      <a:endParaRPr kumimoji="1" lang="ja-JP" altLang="en-US" sz="1200" dirty="0"/>
                    </a:p>
                  </a:txBody>
                  <a:tcPr/>
                </a:tc>
                <a:extLst>
                  <a:ext uri="{0D108BD9-81ED-4DB2-BD59-A6C34878D82A}">
                    <a16:rowId xmlns:a16="http://schemas.microsoft.com/office/drawing/2014/main" val="3033556621"/>
                  </a:ext>
                </a:extLst>
              </a:tr>
              <a:tr h="153106">
                <a:tc vMerge="1">
                  <a:txBody>
                    <a:bodyPr/>
                    <a:lstStyle/>
                    <a:p>
                      <a:endParaRPr kumimoji="1" lang="ja-JP" altLang="en-US" sz="1200" dirty="0"/>
                    </a:p>
                  </a:txBody>
                  <a:tcPr/>
                </a:tc>
                <a:tc>
                  <a:txBody>
                    <a:bodyPr/>
                    <a:lstStyle/>
                    <a:p>
                      <a:pPr marL="0" algn="l" defTabSz="914400" rtl="0" eaLnBrk="1" latinLnBrk="0" hangingPunct="1"/>
                      <a:r>
                        <a:rPr kumimoji="1" lang="en-US" altLang="ja-JP" sz="1200" b="1" kern="1200" dirty="0">
                          <a:solidFill>
                            <a:schemeClr val="lt1"/>
                          </a:solidFill>
                          <a:latin typeface="+mn-lt"/>
                          <a:ea typeface="+mn-ea"/>
                          <a:cs typeface="+mn-cs"/>
                        </a:rPr>
                        <a:t>E-mail</a:t>
                      </a:r>
                      <a:endParaRPr kumimoji="1" lang="ja-JP" altLang="en-US" sz="1200" b="1" kern="1200" dirty="0">
                        <a:solidFill>
                          <a:schemeClr val="lt1"/>
                        </a:solidFill>
                        <a:latin typeface="+mn-lt"/>
                        <a:ea typeface="+mn-ea"/>
                        <a:cs typeface="+mn-cs"/>
                      </a:endParaRPr>
                    </a:p>
                  </a:txBody>
                  <a:tcPr>
                    <a:solidFill>
                      <a:schemeClr val="accent2"/>
                    </a:solidFill>
                  </a:tcPr>
                </a:tc>
                <a:tc>
                  <a:txBody>
                    <a:bodyPr/>
                    <a:lstStyle/>
                    <a:p>
                      <a:endParaRPr kumimoji="1" lang="ja-JP" altLang="en-US" sz="1200" dirty="0"/>
                    </a:p>
                  </a:txBody>
                  <a:tcPr/>
                </a:tc>
                <a:extLst>
                  <a:ext uri="{0D108BD9-81ED-4DB2-BD59-A6C34878D82A}">
                    <a16:rowId xmlns:a16="http://schemas.microsoft.com/office/drawing/2014/main" val="1276992518"/>
                  </a:ext>
                </a:extLst>
              </a:tr>
            </a:tbl>
          </a:graphicData>
        </a:graphic>
      </p:graphicFrame>
      <p:sp>
        <p:nvSpPr>
          <p:cNvPr id="7" name="Rectangle 3">
            <a:extLst>
              <a:ext uri="{FF2B5EF4-FFF2-40B4-BE49-F238E27FC236}">
                <a16:creationId xmlns:a16="http://schemas.microsoft.com/office/drawing/2014/main" id="{A74AEA93-A996-4C9A-B223-586C9CD7DC6E}"/>
              </a:ext>
            </a:extLst>
          </p:cNvPr>
          <p:cNvSpPr txBox="1">
            <a:spLocks noChangeArrowheads="1"/>
          </p:cNvSpPr>
          <p:nvPr/>
        </p:nvSpPr>
        <p:spPr bwMode="auto">
          <a:xfrm>
            <a:off x="596898" y="5769666"/>
            <a:ext cx="8503559" cy="174663"/>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177800" indent="-177800" eaLnBrk="1" hangingPunct="1">
              <a:spcBef>
                <a:spcPct val="0"/>
              </a:spcBef>
              <a:buClr>
                <a:srgbClr val="5A5A5A"/>
              </a:buClr>
              <a:buSzPct val="100000"/>
              <a:buFont typeface="Arial" panose="020B0604020202020204" pitchFamily="34" charset="0"/>
              <a:buChar char="•"/>
            </a:pPr>
            <a:r>
              <a:rPr lang="ja-JP" altLang="en-US" sz="1050" kern="0" dirty="0" smtClean="0">
                <a:solidFill>
                  <a:schemeClr val="tx1"/>
                </a:solidFill>
              </a:rPr>
              <a:t>法人</a:t>
            </a:r>
            <a:r>
              <a:rPr lang="ja-JP" altLang="en-US" sz="1050" kern="0" dirty="0">
                <a:solidFill>
                  <a:schemeClr val="tx1"/>
                </a:solidFill>
              </a:rPr>
              <a:t>の</a:t>
            </a:r>
            <a:r>
              <a:rPr lang="ja-JP" altLang="en-US" sz="1050" kern="0" dirty="0" smtClean="0">
                <a:solidFill>
                  <a:schemeClr val="tx1"/>
                </a:solidFill>
              </a:rPr>
              <a:t>種類等に</a:t>
            </a:r>
            <a:r>
              <a:rPr lang="ja-JP" altLang="en-US" sz="1050" kern="0" dirty="0">
                <a:solidFill>
                  <a:schemeClr val="tx1"/>
                </a:solidFill>
              </a:rPr>
              <a:t>より記載が難しい項目については、空欄のまま提出してください。</a:t>
            </a:r>
            <a:endParaRPr lang="en-US" altLang="ja-JP" sz="1050" kern="0" dirty="0">
              <a:solidFill>
                <a:schemeClr val="tx1"/>
              </a:solidFill>
            </a:endParaRPr>
          </a:p>
        </p:txBody>
      </p:sp>
      <p:sp>
        <p:nvSpPr>
          <p:cNvPr id="8" name="Rectangle 3">
            <a:extLst>
              <a:ext uri="{FF2B5EF4-FFF2-40B4-BE49-F238E27FC236}">
                <a16:creationId xmlns:a16="http://schemas.microsoft.com/office/drawing/2014/main" id="{6791E16B-ED09-4F54-B1EF-5CDB5DB05B4A}"/>
              </a:ext>
            </a:extLst>
          </p:cNvPr>
          <p:cNvSpPr txBox="1">
            <a:spLocks noChangeArrowheads="1"/>
          </p:cNvSpPr>
          <p:nvPr/>
        </p:nvSpPr>
        <p:spPr bwMode="auto">
          <a:xfrm>
            <a:off x="406401" y="1263036"/>
            <a:ext cx="9061450" cy="199606"/>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ja-JP" altLang="en-US" sz="1200" b="1" kern="0" dirty="0">
                <a:solidFill>
                  <a:schemeClr val="tx1"/>
                </a:solidFill>
              </a:rPr>
              <a:t>応募にあたり、次の要件を満たしているか、</a:t>
            </a:r>
            <a:r>
              <a:rPr lang="ja-JP" altLang="en-US" sz="1200" b="1" u="sng" kern="0" dirty="0">
                <a:solidFill>
                  <a:schemeClr val="tx1"/>
                </a:solidFill>
              </a:rPr>
              <a:t>チェック欄に「〇」を記入</a:t>
            </a:r>
            <a:r>
              <a:rPr lang="ja-JP" altLang="en-US" sz="1200" b="1" kern="0" dirty="0">
                <a:solidFill>
                  <a:schemeClr val="tx1"/>
                </a:solidFill>
              </a:rPr>
              <a:t>してください。</a:t>
            </a:r>
            <a:endParaRPr lang="en-US" altLang="ja-JP" sz="1200" b="1" kern="0" dirty="0">
              <a:solidFill>
                <a:schemeClr val="tx1"/>
              </a:solidFill>
            </a:endParaRPr>
          </a:p>
        </p:txBody>
      </p:sp>
      <p:graphicFrame>
        <p:nvGraphicFramePr>
          <p:cNvPr id="9" name="表 6">
            <a:extLst>
              <a:ext uri="{FF2B5EF4-FFF2-40B4-BE49-F238E27FC236}">
                <a16:creationId xmlns:a16="http://schemas.microsoft.com/office/drawing/2014/main" id="{E232D276-52CB-4DC8-A61D-42C4117EF984}"/>
              </a:ext>
            </a:extLst>
          </p:cNvPr>
          <p:cNvGraphicFramePr>
            <a:graphicFrameLocks noGrp="1"/>
          </p:cNvGraphicFramePr>
          <p:nvPr>
            <p:extLst>
              <p:ext uri="{D42A27DB-BD31-4B8C-83A1-F6EECF244321}">
                <p14:modId xmlns:p14="http://schemas.microsoft.com/office/powerpoint/2010/main" val="2885914206"/>
              </p:ext>
            </p:extLst>
          </p:nvPr>
        </p:nvGraphicFramePr>
        <p:xfrm>
          <a:off x="406400" y="1561494"/>
          <a:ext cx="8694058" cy="822960"/>
        </p:xfrm>
        <a:graphic>
          <a:graphicData uri="http://schemas.openxmlformats.org/drawingml/2006/table">
            <a:tbl>
              <a:tblPr firstRow="1">
                <a:tableStyleId>{21E4AEA4-8DFA-4A89-87EB-49C32662AFE0}</a:tableStyleId>
              </a:tblPr>
              <a:tblGrid>
                <a:gridCol w="1084474">
                  <a:extLst>
                    <a:ext uri="{9D8B030D-6E8A-4147-A177-3AD203B41FA5}">
                      <a16:colId xmlns:a16="http://schemas.microsoft.com/office/drawing/2014/main" val="747299256"/>
                    </a:ext>
                  </a:extLst>
                </a:gridCol>
                <a:gridCol w="7609584">
                  <a:extLst>
                    <a:ext uri="{9D8B030D-6E8A-4147-A177-3AD203B41FA5}">
                      <a16:colId xmlns:a16="http://schemas.microsoft.com/office/drawing/2014/main" val="2433235477"/>
                    </a:ext>
                  </a:extLst>
                </a:gridCol>
              </a:tblGrid>
              <a:tr h="153889">
                <a:tc>
                  <a:txBody>
                    <a:bodyPr/>
                    <a:lstStyle/>
                    <a:p>
                      <a:pPr algn="ctr"/>
                      <a:r>
                        <a:rPr kumimoji="1" lang="ja-JP" altLang="en-US" sz="1200" dirty="0"/>
                        <a:t>チェック欄</a:t>
                      </a:r>
                    </a:p>
                  </a:txBody>
                  <a:tcPr/>
                </a:tc>
                <a:tc>
                  <a:txBody>
                    <a:bodyPr/>
                    <a:lstStyle/>
                    <a:p>
                      <a:pPr algn="ctr"/>
                      <a:r>
                        <a:rPr kumimoji="1" lang="ja-JP" altLang="en-US" sz="1200" dirty="0"/>
                        <a:t>要件</a:t>
                      </a:r>
                    </a:p>
                  </a:txBody>
                  <a:tcPr/>
                </a:tc>
                <a:extLst>
                  <a:ext uri="{0D108BD9-81ED-4DB2-BD59-A6C34878D82A}">
                    <a16:rowId xmlns:a16="http://schemas.microsoft.com/office/drawing/2014/main" val="1250818858"/>
                  </a:ext>
                </a:extLst>
              </a:tr>
              <a:tr h="153889">
                <a:tc>
                  <a:txBody>
                    <a:bodyPr/>
                    <a:lstStyle/>
                    <a:p>
                      <a:pPr algn="ctr"/>
                      <a:endParaRPr kumimoji="1" lang="ja-JP" altLang="en-US" sz="1200" dirty="0"/>
                    </a:p>
                  </a:txBody>
                  <a:tcPr>
                    <a:solidFill>
                      <a:schemeClr val="accent1">
                        <a:lumMod val="60000"/>
                        <a:lumOff val="40000"/>
                      </a:schemeClr>
                    </a:solidFill>
                  </a:tcPr>
                </a:tc>
                <a:tc>
                  <a:txBody>
                    <a:bodyPr/>
                    <a:lstStyle/>
                    <a:p>
                      <a:r>
                        <a:rPr kumimoji="1" lang="ja-JP" altLang="en-US" sz="1200" dirty="0"/>
                        <a:t>募集要項の内容をすべて確認・理解し、了承をした上で応募します</a:t>
                      </a:r>
                    </a:p>
                  </a:txBody>
                  <a:tcPr/>
                </a:tc>
                <a:extLst>
                  <a:ext uri="{0D108BD9-81ED-4DB2-BD59-A6C34878D82A}">
                    <a16:rowId xmlns:a16="http://schemas.microsoft.com/office/drawing/2014/main" val="1380050978"/>
                  </a:ext>
                </a:extLst>
              </a:tr>
              <a:tr h="153889">
                <a:tc>
                  <a:txBody>
                    <a:bodyPr/>
                    <a:lstStyle/>
                    <a:p>
                      <a:pPr algn="ctr"/>
                      <a:endParaRPr kumimoji="1" lang="ja-JP" altLang="en-US" sz="1200" dirty="0"/>
                    </a:p>
                  </a:txBody>
                  <a:tcPr>
                    <a:solidFill>
                      <a:schemeClr val="accent1">
                        <a:lumMod val="60000"/>
                        <a:lumOff val="40000"/>
                      </a:schemeClr>
                    </a:solidFill>
                  </a:tcPr>
                </a:tc>
                <a:tc>
                  <a:txBody>
                    <a:bodyPr/>
                    <a:lstStyle/>
                    <a:p>
                      <a:r>
                        <a:rPr kumimoji="1" lang="ja-JP" altLang="en-US" sz="1200" dirty="0"/>
                        <a:t>募集要項３</a:t>
                      </a:r>
                      <a:r>
                        <a:rPr kumimoji="1" lang="ja-JP" altLang="en-US" sz="1200" dirty="0" smtClean="0"/>
                        <a:t>（１）</a:t>
                      </a:r>
                      <a:r>
                        <a:rPr kumimoji="1" lang="ja-JP" altLang="en-US" sz="1200" dirty="0"/>
                        <a:t>の</a:t>
                      </a:r>
                      <a:r>
                        <a:rPr kumimoji="1" lang="ja-JP" altLang="en-US" sz="1200" dirty="0" smtClean="0"/>
                        <a:t>応募要件をすべてを</a:t>
                      </a:r>
                      <a:r>
                        <a:rPr kumimoji="1" lang="ja-JP" altLang="en-US" sz="1200" dirty="0"/>
                        <a:t>満たしています</a:t>
                      </a:r>
                    </a:p>
                  </a:txBody>
                  <a:tcPr/>
                </a:tc>
                <a:extLst>
                  <a:ext uri="{0D108BD9-81ED-4DB2-BD59-A6C34878D82A}">
                    <a16:rowId xmlns:a16="http://schemas.microsoft.com/office/drawing/2014/main" val="1689474731"/>
                  </a:ext>
                </a:extLst>
              </a:tr>
            </a:tbl>
          </a:graphicData>
        </a:graphic>
      </p:graphicFrame>
    </p:spTree>
    <p:extLst>
      <p:ext uri="{BB962C8B-B14F-4D97-AF65-F5344CB8AC3E}">
        <p14:creationId xmlns:p14="http://schemas.microsoft.com/office/powerpoint/2010/main" val="36924052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DC68E4B-8737-4C3D-AF07-1043BBDB68D6}"/>
              </a:ext>
            </a:extLst>
          </p:cNvPr>
          <p:cNvSpPr>
            <a:spLocks noGrp="1"/>
          </p:cNvSpPr>
          <p:nvPr>
            <p:ph type="title"/>
          </p:nvPr>
        </p:nvSpPr>
        <p:spPr/>
        <p:txBody>
          <a:bodyPr/>
          <a:lstStyle/>
          <a:p>
            <a:r>
              <a:rPr kumimoji="1" lang="ja-JP" altLang="en-US" dirty="0" smtClean="0"/>
              <a:t>２</a:t>
            </a:r>
            <a:r>
              <a:rPr lang="ja-JP" altLang="en-US" dirty="0"/>
              <a:t>　</a:t>
            </a:r>
            <a:r>
              <a:rPr lang="ja-JP" altLang="en-US" dirty="0" smtClean="0"/>
              <a:t>介護</a:t>
            </a:r>
            <a:r>
              <a:rPr kumimoji="1" lang="ja-JP" altLang="en-US" dirty="0" smtClean="0"/>
              <a:t>ロボット</a:t>
            </a:r>
            <a:r>
              <a:rPr kumimoji="1" lang="ja-JP" altLang="en-US" dirty="0"/>
              <a:t>等</a:t>
            </a:r>
            <a:r>
              <a:rPr kumimoji="1" lang="ja-JP" altLang="en-US" dirty="0" smtClean="0"/>
              <a:t>の</a:t>
            </a:r>
            <a:r>
              <a:rPr kumimoji="1" lang="ja-JP" altLang="en-US" dirty="0" smtClean="0">
                <a:solidFill>
                  <a:schemeClr val="tx1"/>
                </a:solidFill>
              </a:rPr>
              <a:t>試験導</a:t>
            </a:r>
            <a:r>
              <a:rPr kumimoji="1" lang="ja-JP" altLang="en-US" dirty="0" smtClean="0"/>
              <a:t>入を</a:t>
            </a:r>
            <a:r>
              <a:rPr kumimoji="1" lang="ja-JP" altLang="en-US" dirty="0"/>
              <a:t>希望</a:t>
            </a:r>
            <a:r>
              <a:rPr kumimoji="1" lang="ja-JP" altLang="en-US" dirty="0" smtClean="0"/>
              <a:t>する</a:t>
            </a:r>
            <a:r>
              <a:rPr lang="ja-JP" altLang="en-US" dirty="0"/>
              <a:t>事業所</a:t>
            </a:r>
            <a:endParaRPr kumimoji="1" lang="ja-JP" altLang="en-US" dirty="0"/>
          </a:p>
        </p:txBody>
      </p:sp>
      <p:graphicFrame>
        <p:nvGraphicFramePr>
          <p:cNvPr id="3" name="表 4">
            <a:extLst>
              <a:ext uri="{FF2B5EF4-FFF2-40B4-BE49-F238E27FC236}">
                <a16:creationId xmlns:a16="http://schemas.microsoft.com/office/drawing/2014/main" id="{7352450C-DF95-460D-BDCF-5DDE6440D589}"/>
              </a:ext>
            </a:extLst>
          </p:cNvPr>
          <p:cNvGraphicFramePr>
            <a:graphicFrameLocks noGrp="1"/>
          </p:cNvGraphicFramePr>
          <p:nvPr>
            <p:extLst>
              <p:ext uri="{D42A27DB-BD31-4B8C-83A1-F6EECF244321}">
                <p14:modId xmlns:p14="http://schemas.microsoft.com/office/powerpoint/2010/main" val="789575248"/>
              </p:ext>
            </p:extLst>
          </p:nvPr>
        </p:nvGraphicFramePr>
        <p:xfrm>
          <a:off x="406400" y="1227666"/>
          <a:ext cx="8694057" cy="3017520"/>
        </p:xfrm>
        <a:graphic>
          <a:graphicData uri="http://schemas.openxmlformats.org/drawingml/2006/table">
            <a:tbl>
              <a:tblPr firstCol="1">
                <a:tableStyleId>{21E4AEA4-8DFA-4A89-87EB-49C32662AFE0}</a:tableStyleId>
              </a:tblPr>
              <a:tblGrid>
                <a:gridCol w="1064070">
                  <a:extLst>
                    <a:ext uri="{9D8B030D-6E8A-4147-A177-3AD203B41FA5}">
                      <a16:colId xmlns:a16="http://schemas.microsoft.com/office/drawing/2014/main" val="1714642985"/>
                    </a:ext>
                  </a:extLst>
                </a:gridCol>
                <a:gridCol w="1263205">
                  <a:extLst>
                    <a:ext uri="{9D8B030D-6E8A-4147-A177-3AD203B41FA5}">
                      <a16:colId xmlns:a16="http://schemas.microsoft.com/office/drawing/2014/main" val="85969130"/>
                    </a:ext>
                  </a:extLst>
                </a:gridCol>
                <a:gridCol w="6366782">
                  <a:extLst>
                    <a:ext uri="{9D8B030D-6E8A-4147-A177-3AD203B41FA5}">
                      <a16:colId xmlns:a16="http://schemas.microsoft.com/office/drawing/2014/main" val="2585763277"/>
                    </a:ext>
                  </a:extLst>
                </a:gridCol>
              </a:tblGrid>
              <a:tr h="153106">
                <a:tc gridSpan="2">
                  <a:txBody>
                    <a:bodyPr/>
                    <a:lstStyle/>
                    <a:p>
                      <a:r>
                        <a:rPr kumimoji="1" lang="ja-JP" altLang="en-US" sz="1200" dirty="0" smtClean="0"/>
                        <a:t>事業所名</a:t>
                      </a:r>
                      <a:endParaRPr kumimoji="1" lang="ja-JP" altLang="en-US" sz="1200" dirty="0"/>
                    </a:p>
                  </a:txBody>
                  <a:tcPr/>
                </a:tc>
                <a:tc hMerge="1">
                  <a:txBody>
                    <a:bodyPr/>
                    <a:lstStyle/>
                    <a:p>
                      <a:endParaRPr kumimoji="1" lang="ja-JP" altLang="en-US"/>
                    </a:p>
                  </a:txBody>
                  <a:tcPr/>
                </a:tc>
                <a:tc>
                  <a:txBody>
                    <a:bodyPr/>
                    <a:lstStyle/>
                    <a:p>
                      <a:endParaRPr kumimoji="1" lang="ja-JP" altLang="en-US" sz="1200"/>
                    </a:p>
                  </a:txBody>
                  <a:tcPr/>
                </a:tc>
                <a:extLst>
                  <a:ext uri="{0D108BD9-81ED-4DB2-BD59-A6C34878D82A}">
                    <a16:rowId xmlns:a16="http://schemas.microsoft.com/office/drawing/2014/main" val="2326333312"/>
                  </a:ext>
                </a:extLst>
              </a:tr>
              <a:tr h="153106">
                <a:tc rowSpan="2">
                  <a:txBody>
                    <a:bodyPr/>
                    <a:lstStyle/>
                    <a:p>
                      <a:r>
                        <a:rPr kumimoji="1" lang="ja-JP" altLang="en-US" sz="1200" dirty="0"/>
                        <a:t>本社所在地</a:t>
                      </a:r>
                    </a:p>
                  </a:txBody>
                  <a:tcPr/>
                </a:tc>
                <a:tc>
                  <a:txBody>
                    <a:bodyPr/>
                    <a:lstStyle/>
                    <a:p>
                      <a:r>
                        <a:rPr kumimoji="1" lang="ja-JP" altLang="en-US" sz="1200" b="1" kern="1200">
                          <a:solidFill>
                            <a:schemeClr val="lt1"/>
                          </a:solidFill>
                          <a:latin typeface="+mn-lt"/>
                          <a:ea typeface="+mn-ea"/>
                          <a:cs typeface="+mn-cs"/>
                        </a:rPr>
                        <a:t>郵便番号</a:t>
                      </a:r>
                      <a:endParaRPr kumimoji="1" lang="ja-JP" altLang="en-US"/>
                    </a:p>
                  </a:txBody>
                  <a:tcPr>
                    <a:solidFill>
                      <a:schemeClr val="accent2"/>
                    </a:solidFill>
                  </a:tcPr>
                </a:tc>
                <a:tc>
                  <a:txBody>
                    <a:bodyPr/>
                    <a:lstStyle/>
                    <a:p>
                      <a:r>
                        <a:rPr kumimoji="1" lang="ja-JP" altLang="en-US" sz="1200" dirty="0"/>
                        <a:t>〒</a:t>
                      </a:r>
                    </a:p>
                  </a:txBody>
                  <a:tcPr/>
                </a:tc>
                <a:extLst>
                  <a:ext uri="{0D108BD9-81ED-4DB2-BD59-A6C34878D82A}">
                    <a16:rowId xmlns:a16="http://schemas.microsoft.com/office/drawing/2014/main" val="157399895"/>
                  </a:ext>
                </a:extLst>
              </a:tr>
              <a:tr h="153106">
                <a:tc vMerge="1">
                  <a:txBody>
                    <a:bodyPr/>
                    <a:lstStyle/>
                    <a:p>
                      <a:endParaRPr kumimoji="1" lang="ja-JP" altLang="en-US" sz="1200" dirty="0"/>
                    </a:p>
                  </a:txBody>
                  <a:tcPr/>
                </a:tc>
                <a:tc>
                  <a:txBody>
                    <a:bodyPr/>
                    <a:lstStyle/>
                    <a:p>
                      <a:r>
                        <a:rPr kumimoji="1" lang="ja-JP" altLang="en-US" sz="1200" b="1" kern="1200" dirty="0">
                          <a:solidFill>
                            <a:schemeClr val="lt1"/>
                          </a:solidFill>
                          <a:latin typeface="+mn-lt"/>
                          <a:ea typeface="+mn-ea"/>
                          <a:cs typeface="+mn-cs"/>
                        </a:rPr>
                        <a:t>住所</a:t>
                      </a:r>
                      <a:endParaRPr kumimoji="1" lang="ja-JP" altLang="en-US" dirty="0"/>
                    </a:p>
                  </a:txBody>
                  <a:tcPr>
                    <a:solidFill>
                      <a:schemeClr val="accent2"/>
                    </a:solidFill>
                  </a:tcPr>
                </a:tc>
                <a:tc>
                  <a:txBody>
                    <a:bodyPr/>
                    <a:lstStyle/>
                    <a:p>
                      <a:endParaRPr kumimoji="1" lang="ja-JP" altLang="en-US" sz="1200" dirty="0"/>
                    </a:p>
                  </a:txBody>
                  <a:tcPr/>
                </a:tc>
                <a:extLst>
                  <a:ext uri="{0D108BD9-81ED-4DB2-BD59-A6C34878D82A}">
                    <a16:rowId xmlns:a16="http://schemas.microsoft.com/office/drawing/2014/main" val="3265541365"/>
                  </a:ext>
                </a:extLst>
              </a:tr>
              <a:tr h="153106">
                <a:tc gridSpan="2">
                  <a:txBody>
                    <a:bodyPr/>
                    <a:lstStyle/>
                    <a:p>
                      <a:r>
                        <a:rPr kumimoji="1" lang="ja-JP" altLang="en-US" sz="1200" dirty="0" smtClean="0"/>
                        <a:t>事業所の種類・形態</a:t>
                      </a:r>
                      <a:r>
                        <a:rPr kumimoji="1" lang="en-US" altLang="ja-JP" sz="1200" dirty="0"/>
                        <a:t/>
                      </a:r>
                      <a:br>
                        <a:rPr kumimoji="1" lang="en-US" altLang="ja-JP" sz="1200" dirty="0"/>
                      </a:br>
                      <a:r>
                        <a:rPr kumimoji="1" lang="ja-JP" altLang="en-US" sz="900" dirty="0"/>
                        <a:t>（例</a:t>
                      </a:r>
                      <a:r>
                        <a:rPr kumimoji="1" lang="ja-JP" altLang="en-US" sz="900" dirty="0" smtClean="0"/>
                        <a:t>：介護老人福祉施設、通所介護、訪問介護等）</a:t>
                      </a:r>
                      <a:endParaRPr kumimoji="1" lang="ja-JP" altLang="en-US" sz="900" dirty="0"/>
                    </a:p>
                  </a:txBody>
                  <a:tcPr/>
                </a:tc>
                <a:tc hMerge="1">
                  <a:txBody>
                    <a:bodyPr/>
                    <a:lstStyle/>
                    <a:p>
                      <a:endParaRPr kumimoji="1" lang="ja-JP" altLang="en-US"/>
                    </a:p>
                  </a:txBody>
                  <a:tcPr/>
                </a:tc>
                <a:tc>
                  <a:txBody>
                    <a:bodyPr/>
                    <a:lstStyle/>
                    <a:p>
                      <a:endParaRPr kumimoji="1" lang="ja-JP" altLang="en-US" sz="1200" dirty="0"/>
                    </a:p>
                  </a:txBody>
                  <a:tcPr/>
                </a:tc>
                <a:extLst>
                  <a:ext uri="{0D108BD9-81ED-4DB2-BD59-A6C34878D82A}">
                    <a16:rowId xmlns:a16="http://schemas.microsoft.com/office/drawing/2014/main" val="1546820891"/>
                  </a:ext>
                </a:extLst>
              </a:tr>
              <a:tr h="153106">
                <a:tc gridSpan="2">
                  <a:txBody>
                    <a:bodyPr/>
                    <a:lstStyle/>
                    <a:p>
                      <a:r>
                        <a:rPr kumimoji="1" lang="ja-JP" altLang="en-US" sz="1200" dirty="0"/>
                        <a:t>開設年月日</a:t>
                      </a:r>
                    </a:p>
                  </a:txBody>
                  <a:tcPr/>
                </a:tc>
                <a:tc hMerge="1">
                  <a:txBody>
                    <a:bodyPr/>
                    <a:lstStyle/>
                    <a:p>
                      <a:endParaRPr kumimoji="1" lang="ja-JP" altLang="en-US"/>
                    </a:p>
                  </a:txBody>
                  <a:tcPr/>
                </a:tc>
                <a:tc>
                  <a:txBody>
                    <a:bodyPr/>
                    <a:lstStyle/>
                    <a:p>
                      <a:endParaRPr kumimoji="1" lang="ja-JP" altLang="en-US" sz="1200" dirty="0"/>
                    </a:p>
                  </a:txBody>
                  <a:tcPr/>
                </a:tc>
                <a:extLst>
                  <a:ext uri="{0D108BD9-81ED-4DB2-BD59-A6C34878D82A}">
                    <a16:rowId xmlns:a16="http://schemas.microsoft.com/office/drawing/2014/main" val="1886160321"/>
                  </a:ext>
                </a:extLst>
              </a:tr>
              <a:tr h="153106">
                <a:tc gridSpan="2">
                  <a:txBody>
                    <a:bodyPr/>
                    <a:lstStyle/>
                    <a:p>
                      <a:r>
                        <a:rPr kumimoji="1" lang="ja-JP" altLang="en-US" sz="1200" dirty="0" smtClean="0"/>
                        <a:t>職員数</a:t>
                      </a:r>
                      <a:endParaRPr kumimoji="1" lang="ja-JP" altLang="en-US" sz="1200" dirty="0"/>
                    </a:p>
                  </a:txBody>
                  <a:tcPr/>
                </a:tc>
                <a:tc hMerge="1">
                  <a:txBody>
                    <a:bodyPr/>
                    <a:lstStyle/>
                    <a:p>
                      <a:endParaRPr kumimoji="1" lang="ja-JP" altLang="en-US"/>
                    </a:p>
                  </a:txBody>
                  <a:tcPr/>
                </a:tc>
                <a:tc>
                  <a:txBody>
                    <a:bodyPr/>
                    <a:lstStyle/>
                    <a:p>
                      <a:r>
                        <a:rPr kumimoji="1" lang="ja-JP" altLang="en-US" sz="1200" dirty="0"/>
                        <a:t>　　　　　　　　　　　　　人　　（うち</a:t>
                      </a:r>
                      <a:r>
                        <a:rPr kumimoji="1" lang="ja-JP" altLang="en-US" sz="1200" dirty="0" smtClean="0"/>
                        <a:t>、パート・アルバイト数：</a:t>
                      </a:r>
                      <a:r>
                        <a:rPr kumimoji="1" lang="ja-JP" altLang="en-US" sz="1200" dirty="0"/>
                        <a:t>　　　　　人）</a:t>
                      </a:r>
                    </a:p>
                  </a:txBody>
                  <a:tcPr/>
                </a:tc>
                <a:extLst>
                  <a:ext uri="{0D108BD9-81ED-4DB2-BD59-A6C34878D82A}">
                    <a16:rowId xmlns:a16="http://schemas.microsoft.com/office/drawing/2014/main" val="3170263061"/>
                  </a:ext>
                </a:extLst>
              </a:tr>
              <a:tr h="153106">
                <a:tc gridSpan="2">
                  <a:txBody>
                    <a:bodyPr/>
                    <a:lstStyle/>
                    <a:p>
                      <a:r>
                        <a:rPr kumimoji="1" lang="ja-JP" altLang="en-US" sz="1200" dirty="0" smtClean="0"/>
                        <a:t>定員数</a:t>
                      </a:r>
                      <a:endParaRPr kumimoji="1" lang="ja-JP" altLang="en-US" sz="1200" dirty="0"/>
                    </a:p>
                  </a:txBody>
                  <a:tcPr/>
                </a:tc>
                <a:tc hMerge="1">
                  <a:txBody>
                    <a:bodyPr/>
                    <a:lstStyle/>
                    <a:p>
                      <a:endParaRPr kumimoji="1" lang="ja-JP" altLang="en-US"/>
                    </a:p>
                  </a:txBody>
                  <a:tcPr/>
                </a:tc>
                <a:tc>
                  <a:txBody>
                    <a:bodyPr/>
                    <a:lstStyle/>
                    <a:p>
                      <a:r>
                        <a:rPr kumimoji="1" lang="ja-JP" altLang="en-US" sz="1200" dirty="0" smtClean="0"/>
                        <a:t>　　　　　　　　　　　　　人</a:t>
                      </a:r>
                      <a:endParaRPr kumimoji="1" lang="ja-JP" altLang="en-US" sz="1200" dirty="0"/>
                    </a:p>
                  </a:txBody>
                  <a:tcPr/>
                </a:tc>
                <a:extLst>
                  <a:ext uri="{0D108BD9-81ED-4DB2-BD59-A6C34878D82A}">
                    <a16:rowId xmlns:a16="http://schemas.microsoft.com/office/drawing/2014/main" val="2384373478"/>
                  </a:ext>
                </a:extLst>
              </a:tr>
              <a:tr h="153106">
                <a:tc gridSpan="2">
                  <a:txBody>
                    <a:bodyPr/>
                    <a:lstStyle/>
                    <a:p>
                      <a:r>
                        <a:rPr kumimoji="1" lang="ja-JP" altLang="en-US" sz="1200" dirty="0" smtClean="0"/>
                        <a:t>利用者数</a:t>
                      </a:r>
                      <a:endParaRPr kumimoji="1" lang="ja-JP" altLang="en-US" sz="1200" dirty="0"/>
                    </a:p>
                  </a:txBody>
                  <a:tcPr/>
                </a:tc>
                <a:tc hMerge="1">
                  <a:txBody>
                    <a:bodyPr/>
                    <a:lstStyle/>
                    <a:p>
                      <a:endParaRPr kumimoji="1" lang="ja-JP" altLang="en-US"/>
                    </a:p>
                  </a:txBody>
                  <a:tcPr/>
                </a:tc>
                <a:tc>
                  <a:txBody>
                    <a:bodyPr/>
                    <a:lstStyle/>
                    <a:p>
                      <a:r>
                        <a:rPr kumimoji="1" lang="ja-JP" altLang="en-US" sz="1200" dirty="0" smtClean="0"/>
                        <a:t>　　　　　　　　　　　　　人</a:t>
                      </a:r>
                      <a:endParaRPr kumimoji="1" lang="ja-JP" altLang="en-US" sz="1200" dirty="0"/>
                    </a:p>
                  </a:txBody>
                  <a:tcPr/>
                </a:tc>
                <a:extLst>
                  <a:ext uri="{0D108BD9-81ED-4DB2-BD59-A6C34878D82A}">
                    <a16:rowId xmlns:a16="http://schemas.microsoft.com/office/drawing/2014/main" val="2083523735"/>
                  </a:ext>
                </a:extLst>
              </a:tr>
              <a:tr h="153106">
                <a:tc gridSpan="2">
                  <a:txBody>
                    <a:bodyPr/>
                    <a:lstStyle/>
                    <a:p>
                      <a:r>
                        <a:rPr kumimoji="1" lang="ja-JP" altLang="en-US" sz="1200" dirty="0" smtClean="0"/>
                        <a:t>事業所の</a:t>
                      </a:r>
                      <a:r>
                        <a:rPr kumimoji="1" lang="ja-JP" altLang="en-US" sz="1200" dirty="0"/>
                        <a:t>面積</a:t>
                      </a:r>
                      <a:endParaRPr kumimoji="1" lang="en-US" altLang="ja-JP" sz="1200" dirty="0"/>
                    </a:p>
                    <a:p>
                      <a:r>
                        <a:rPr kumimoji="1" lang="en-US" altLang="ja-JP" sz="900" dirty="0"/>
                        <a:t>※</a:t>
                      </a:r>
                      <a:r>
                        <a:rPr kumimoji="1" lang="ja-JP" altLang="en-US" sz="900" dirty="0"/>
                        <a:t>複数階層</a:t>
                      </a:r>
                      <a:r>
                        <a:rPr kumimoji="1" lang="ja-JP" altLang="en-US" sz="900" dirty="0" smtClean="0"/>
                        <a:t>の事業所は</a:t>
                      </a:r>
                      <a:r>
                        <a:rPr kumimoji="1" lang="ja-JP" altLang="en-US" sz="900" dirty="0"/>
                        <a:t>、階層数、各階層</a:t>
                      </a:r>
                      <a:r>
                        <a:rPr kumimoji="1" lang="en-US" altLang="ja-JP" sz="900" dirty="0"/>
                        <a:t/>
                      </a:r>
                      <a:br>
                        <a:rPr kumimoji="1" lang="en-US" altLang="ja-JP" sz="900" dirty="0"/>
                      </a:br>
                      <a:r>
                        <a:rPr kumimoji="1" lang="ja-JP" altLang="en-US" sz="900" dirty="0"/>
                        <a:t>　 （フロア）の面積も併せて記載してください。</a:t>
                      </a:r>
                    </a:p>
                  </a:txBody>
                  <a:tcPr/>
                </a:tc>
                <a:tc hMerge="1">
                  <a:txBody>
                    <a:bodyPr/>
                    <a:lstStyle/>
                    <a:p>
                      <a:endParaRPr kumimoji="1" lang="ja-JP" altLang="en-US"/>
                    </a:p>
                  </a:txBody>
                  <a:tcPr/>
                </a:tc>
                <a:tc>
                  <a:txBody>
                    <a:bodyPr/>
                    <a:lstStyle/>
                    <a:p>
                      <a:r>
                        <a:rPr kumimoji="1" lang="ja-JP" altLang="en-US" sz="1200" dirty="0"/>
                        <a:t>　　　　　　　　　　　　　㎡</a:t>
                      </a:r>
                    </a:p>
                  </a:txBody>
                  <a:tcPr/>
                </a:tc>
                <a:extLst>
                  <a:ext uri="{0D108BD9-81ED-4DB2-BD59-A6C34878D82A}">
                    <a16:rowId xmlns:a16="http://schemas.microsoft.com/office/drawing/2014/main" val="4275265018"/>
                  </a:ext>
                </a:extLst>
              </a:tr>
            </a:tbl>
          </a:graphicData>
        </a:graphic>
      </p:graphicFrame>
      <p:sp>
        <p:nvSpPr>
          <p:cNvPr id="6" name="Rectangle 3">
            <a:extLst>
              <a:ext uri="{FF2B5EF4-FFF2-40B4-BE49-F238E27FC236}">
                <a16:creationId xmlns:a16="http://schemas.microsoft.com/office/drawing/2014/main" id="{C51075CE-2622-4FD8-8D34-2755F8652EAA}"/>
              </a:ext>
            </a:extLst>
          </p:cNvPr>
          <p:cNvSpPr txBox="1">
            <a:spLocks noChangeArrowheads="1"/>
          </p:cNvSpPr>
          <p:nvPr/>
        </p:nvSpPr>
        <p:spPr bwMode="auto">
          <a:xfrm>
            <a:off x="596898" y="4370437"/>
            <a:ext cx="8503559" cy="193899"/>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177800" indent="-177800" eaLnBrk="1" hangingPunct="1">
              <a:spcBef>
                <a:spcPct val="0"/>
              </a:spcBef>
              <a:buClr>
                <a:srgbClr val="5A5A5A"/>
              </a:buClr>
              <a:buSzPct val="100000"/>
              <a:buFont typeface="Arial" panose="020B0604020202020204" pitchFamily="34" charset="0"/>
              <a:buChar char="•"/>
            </a:pPr>
            <a:r>
              <a:rPr lang="ja-JP" altLang="en-US" sz="1050" kern="0" dirty="0">
                <a:solidFill>
                  <a:schemeClr val="tx1"/>
                </a:solidFill>
              </a:rPr>
              <a:t>複数</a:t>
            </a:r>
            <a:r>
              <a:rPr lang="ja-JP" altLang="en-US" sz="1050" kern="0" dirty="0" smtClean="0">
                <a:solidFill>
                  <a:schemeClr val="tx1"/>
                </a:solidFill>
              </a:rPr>
              <a:t>の</a:t>
            </a:r>
            <a:r>
              <a:rPr lang="ja-JP" altLang="en-US" sz="1050" kern="0" dirty="0">
                <a:solidFill>
                  <a:schemeClr val="tx1"/>
                </a:solidFill>
              </a:rPr>
              <a:t>事業所</a:t>
            </a:r>
            <a:r>
              <a:rPr lang="ja-JP" altLang="en-US" sz="1050" kern="0" dirty="0" smtClean="0">
                <a:solidFill>
                  <a:schemeClr val="tx1"/>
                </a:solidFill>
              </a:rPr>
              <a:t>で</a:t>
            </a:r>
            <a:r>
              <a:rPr lang="ja-JP" altLang="en-US" sz="1050" kern="0" dirty="0">
                <a:solidFill>
                  <a:schemeClr val="tx1"/>
                </a:solidFill>
              </a:rPr>
              <a:t>応募する場合、適宜、表を追加してください。</a:t>
            </a:r>
            <a:endParaRPr lang="en-US" altLang="ja-JP" sz="1050" kern="0" dirty="0">
              <a:solidFill>
                <a:schemeClr val="tx1"/>
              </a:solidFill>
            </a:endParaRPr>
          </a:p>
        </p:txBody>
      </p:sp>
    </p:spTree>
    <p:extLst>
      <p:ext uri="{BB962C8B-B14F-4D97-AF65-F5344CB8AC3E}">
        <p14:creationId xmlns:p14="http://schemas.microsoft.com/office/powerpoint/2010/main" val="32390418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1C6032D-CDA7-46CE-BB5B-A799B815CC21}"/>
              </a:ext>
            </a:extLst>
          </p:cNvPr>
          <p:cNvSpPr>
            <a:spLocks noGrp="1"/>
          </p:cNvSpPr>
          <p:nvPr>
            <p:ph type="title"/>
          </p:nvPr>
        </p:nvSpPr>
        <p:spPr/>
        <p:txBody>
          <a:bodyPr/>
          <a:lstStyle/>
          <a:p>
            <a:r>
              <a:rPr kumimoji="1" lang="ja-JP" altLang="en-US" dirty="0" smtClean="0"/>
              <a:t>３</a:t>
            </a:r>
            <a:r>
              <a:rPr lang="ja-JP" altLang="en-US" dirty="0"/>
              <a:t>　</a:t>
            </a:r>
            <a:r>
              <a:rPr kumimoji="1" lang="ja-JP" altLang="en-US" dirty="0" smtClean="0"/>
              <a:t>介護事業所で解決したい課題・介護ロボット</a:t>
            </a:r>
            <a:r>
              <a:rPr kumimoji="1" lang="ja-JP" altLang="en-US" dirty="0"/>
              <a:t>等</a:t>
            </a:r>
            <a:r>
              <a:rPr kumimoji="1" lang="ja-JP" altLang="en-US" dirty="0" smtClean="0"/>
              <a:t>の</a:t>
            </a:r>
            <a:r>
              <a:rPr lang="ja-JP" altLang="en-US" dirty="0" smtClean="0"/>
              <a:t>導入</a:t>
            </a:r>
            <a:r>
              <a:rPr kumimoji="1" lang="ja-JP" altLang="en-US" dirty="0" smtClean="0"/>
              <a:t>目的</a:t>
            </a:r>
            <a:endParaRPr kumimoji="1" lang="ja-JP" altLang="en-US" dirty="0"/>
          </a:p>
        </p:txBody>
      </p:sp>
      <p:graphicFrame>
        <p:nvGraphicFramePr>
          <p:cNvPr id="3" name="表 3">
            <a:extLst>
              <a:ext uri="{FF2B5EF4-FFF2-40B4-BE49-F238E27FC236}">
                <a16:creationId xmlns:a16="http://schemas.microsoft.com/office/drawing/2014/main" id="{A1C413AF-3547-4D56-916E-B35052C9A92A}"/>
              </a:ext>
            </a:extLst>
          </p:cNvPr>
          <p:cNvGraphicFramePr>
            <a:graphicFrameLocks noGrp="1"/>
          </p:cNvGraphicFramePr>
          <p:nvPr>
            <p:extLst>
              <p:ext uri="{D42A27DB-BD31-4B8C-83A1-F6EECF244321}">
                <p14:modId xmlns:p14="http://schemas.microsoft.com/office/powerpoint/2010/main" val="1862625977"/>
              </p:ext>
            </p:extLst>
          </p:nvPr>
        </p:nvGraphicFramePr>
        <p:xfrm>
          <a:off x="406400" y="1856486"/>
          <a:ext cx="8775700" cy="3383280"/>
        </p:xfrm>
        <a:graphic>
          <a:graphicData uri="http://schemas.openxmlformats.org/drawingml/2006/table">
            <a:tbl>
              <a:tblPr firstRow="1" firstCol="1">
                <a:tableStyleId>{21E4AEA4-8DFA-4A89-87EB-49C32662AFE0}</a:tableStyleId>
              </a:tblPr>
              <a:tblGrid>
                <a:gridCol w="1273892">
                  <a:extLst>
                    <a:ext uri="{9D8B030D-6E8A-4147-A177-3AD203B41FA5}">
                      <a16:colId xmlns:a16="http://schemas.microsoft.com/office/drawing/2014/main" val="2600697696"/>
                    </a:ext>
                  </a:extLst>
                </a:gridCol>
                <a:gridCol w="7501808">
                  <a:extLst>
                    <a:ext uri="{9D8B030D-6E8A-4147-A177-3AD203B41FA5}">
                      <a16:colId xmlns:a16="http://schemas.microsoft.com/office/drawing/2014/main" val="3855353946"/>
                    </a:ext>
                  </a:extLst>
                </a:gridCol>
              </a:tblGrid>
              <a:tr h="171027">
                <a:tc gridSpan="2">
                  <a:txBody>
                    <a:bodyPr/>
                    <a:lstStyle/>
                    <a:p>
                      <a:pPr algn="ctr"/>
                      <a:r>
                        <a:rPr kumimoji="1" lang="ja-JP" altLang="en-US" sz="1200" dirty="0" smtClean="0"/>
                        <a:t>課題・目的１</a:t>
                      </a:r>
                      <a:endParaRPr kumimoji="1" lang="ja-JP" altLang="en-US" sz="1200" dirty="0"/>
                    </a:p>
                  </a:txBody>
                  <a:tcPr/>
                </a:tc>
                <a:tc hMerge="1">
                  <a:txBody>
                    <a:bodyPr/>
                    <a:lstStyle/>
                    <a:p>
                      <a:pPr marL="171450" indent="-171450">
                        <a:buFont typeface="Arial" panose="020B0604020202020204" pitchFamily="34" charset="0"/>
                        <a:buChar char="•"/>
                      </a:pPr>
                      <a:endParaRPr kumimoji="1" lang="ja-JP" altLang="en-US" sz="1200" dirty="0"/>
                    </a:p>
                  </a:txBody>
                  <a:tcPr/>
                </a:tc>
                <a:extLst>
                  <a:ext uri="{0D108BD9-81ED-4DB2-BD59-A6C34878D82A}">
                    <a16:rowId xmlns:a16="http://schemas.microsoft.com/office/drawing/2014/main" val="854392211"/>
                  </a:ext>
                </a:extLst>
              </a:tr>
              <a:tr h="171027">
                <a:tc>
                  <a:txBody>
                    <a:bodyPr/>
                    <a:lstStyle/>
                    <a:p>
                      <a:r>
                        <a:rPr kumimoji="1" lang="ja-JP" altLang="en-US" sz="1200" smtClean="0"/>
                        <a:t>解決したい課題</a:t>
                      </a:r>
                      <a:endParaRPr kumimoji="1" lang="en-US" altLang="ja-JP" sz="1200" dirty="0"/>
                    </a:p>
                  </a:txBody>
                  <a:tcPr/>
                </a:tc>
                <a:tc>
                  <a:txBody>
                    <a:bodyPr/>
                    <a:lstStyle/>
                    <a:p>
                      <a:r>
                        <a:rPr kumimoji="1" lang="ja-JP" altLang="en-US" sz="1200" dirty="0" smtClean="0">
                          <a:solidFill>
                            <a:srgbClr val="FF0000"/>
                          </a:solidFill>
                        </a:rPr>
                        <a:t>（記入例）１　夜勤職員の業務負荷軽減</a:t>
                      </a:r>
                      <a:endParaRPr kumimoji="1" lang="en-US" altLang="ja-JP" sz="1200" dirty="0" smtClean="0">
                        <a:solidFill>
                          <a:srgbClr val="FF0000"/>
                        </a:solidFill>
                      </a:endParaRPr>
                    </a:p>
                    <a:p>
                      <a:endParaRPr kumimoji="1" lang="en-US" altLang="ja-JP" sz="1200" dirty="0" smtClean="0"/>
                    </a:p>
                  </a:txBody>
                  <a:tcPr/>
                </a:tc>
                <a:extLst>
                  <a:ext uri="{0D108BD9-81ED-4DB2-BD59-A6C34878D82A}">
                    <a16:rowId xmlns:a16="http://schemas.microsoft.com/office/drawing/2014/main" val="4011393190"/>
                  </a:ext>
                </a:extLst>
              </a:tr>
              <a:tr h="171027">
                <a:tc>
                  <a:txBody>
                    <a:bodyPr/>
                    <a:lstStyle/>
                    <a:p>
                      <a:r>
                        <a:rPr kumimoji="1" lang="ja-JP" altLang="en-US" sz="1200" smtClean="0"/>
                        <a:t>課題の具体的な内容</a:t>
                      </a:r>
                      <a:endParaRPr kumimoji="1" lang="ja-JP" altLang="en-US" sz="1200" dirty="0"/>
                    </a:p>
                  </a:txBody>
                  <a:tcPr/>
                </a:tc>
                <a:tc>
                  <a:txBody>
                    <a:bodyPr/>
                    <a:lstStyle/>
                    <a:p>
                      <a:r>
                        <a:rPr kumimoji="1" lang="ja-JP" altLang="en-US" sz="1200" dirty="0" smtClean="0">
                          <a:solidFill>
                            <a:srgbClr val="FF0000"/>
                          </a:solidFill>
                        </a:rPr>
                        <a:t>（記入例） 夜間の定時巡視に毎日○名体制で△回実施している。本業務の効率化・省人化を図り、定時巡視業務を□割削減したい。</a:t>
                      </a:r>
                      <a:r>
                        <a:rPr kumimoji="1" lang="en-US" altLang="ja-JP" sz="1200" dirty="0" smtClean="0">
                          <a:solidFill>
                            <a:srgbClr val="FF0000"/>
                          </a:solidFill>
                        </a:rPr>
                        <a:t/>
                      </a:r>
                      <a:br>
                        <a:rPr kumimoji="1" lang="en-US" altLang="ja-JP" sz="1200" dirty="0" smtClean="0">
                          <a:solidFill>
                            <a:srgbClr val="FF0000"/>
                          </a:solidFill>
                        </a:rPr>
                      </a:br>
                      <a:r>
                        <a:rPr kumimoji="1" lang="en-US" altLang="ja-JP" sz="1200" dirty="0" smtClean="0">
                          <a:solidFill>
                            <a:srgbClr val="FF0000"/>
                          </a:solidFill>
                        </a:rPr>
                        <a:t>※</a:t>
                      </a:r>
                      <a:r>
                        <a:rPr kumimoji="1" lang="ja-JP" altLang="en-US" sz="1200" dirty="0" smtClean="0">
                          <a:solidFill>
                            <a:srgbClr val="FF0000"/>
                          </a:solidFill>
                        </a:rPr>
                        <a:t>誰の、どのような課題か、具体的に記載をしてください。</a:t>
                      </a:r>
                      <a:endParaRPr kumimoji="1" lang="en-US" altLang="ja-JP" sz="1200" dirty="0" smtClean="0"/>
                    </a:p>
                    <a:p>
                      <a:pPr marL="171450" indent="-171450">
                        <a:buFont typeface="Arial" panose="020B0604020202020204" pitchFamily="34" charset="0"/>
                        <a:buChar char="•"/>
                      </a:pPr>
                      <a:r>
                        <a:rPr kumimoji="1" lang="en-US" altLang="ja-JP" sz="1200" dirty="0" smtClean="0"/>
                        <a:t>XXX</a:t>
                      </a:r>
                    </a:p>
                    <a:p>
                      <a:pPr marL="171450" indent="-171450">
                        <a:buFont typeface="Arial" panose="020B0604020202020204" pitchFamily="34" charset="0"/>
                        <a:buChar char="•"/>
                      </a:pPr>
                      <a:r>
                        <a:rPr kumimoji="1" lang="en-US" altLang="ja-JP" sz="1200" dirty="0" smtClean="0"/>
                        <a:t>XXX</a:t>
                      </a:r>
                    </a:p>
                    <a:p>
                      <a:pPr marL="0" indent="0">
                        <a:buFont typeface="Arial" panose="020B0604020202020204" pitchFamily="34" charset="0"/>
                        <a:buNone/>
                      </a:pPr>
                      <a:endParaRPr kumimoji="1" lang="ja-JP" altLang="en-US" sz="1200" dirty="0"/>
                    </a:p>
                  </a:txBody>
                  <a:tcPr/>
                </a:tc>
                <a:extLst>
                  <a:ext uri="{0D108BD9-81ED-4DB2-BD59-A6C34878D82A}">
                    <a16:rowId xmlns:a16="http://schemas.microsoft.com/office/drawing/2014/main" val="2649251419"/>
                  </a:ext>
                </a:extLst>
              </a:tr>
              <a:tr h="171027">
                <a:tc>
                  <a:txBody>
                    <a:bodyPr/>
                    <a:lstStyle/>
                    <a:p>
                      <a:r>
                        <a:rPr kumimoji="1" lang="ja-JP" altLang="en-US" sz="1200" dirty="0" smtClean="0"/>
                        <a:t>介護ロボット等の導入目的</a:t>
                      </a:r>
                      <a:endParaRPr kumimoji="1" lang="ja-JP" altLang="en-US" sz="1200" dirty="0"/>
                    </a:p>
                  </a:txBody>
                  <a:tcPr/>
                </a:tc>
                <a:tc>
                  <a:txBody>
                    <a:bodyPr/>
                    <a:lstStyle/>
                    <a:p>
                      <a:pPr marL="0" indent="0">
                        <a:buFont typeface="Arial" panose="020B0604020202020204" pitchFamily="34" charset="0"/>
                        <a:buNone/>
                      </a:pPr>
                      <a:r>
                        <a:rPr kumimoji="1" lang="ja-JP" altLang="en-US" sz="1200" dirty="0">
                          <a:solidFill>
                            <a:srgbClr val="FF0000"/>
                          </a:solidFill>
                        </a:rPr>
                        <a:t>（記入例） </a:t>
                      </a:r>
                      <a:r>
                        <a:rPr kumimoji="1" lang="ja-JP" altLang="en-US" sz="1200" dirty="0" smtClean="0">
                          <a:solidFill>
                            <a:srgbClr val="FF0000"/>
                          </a:solidFill>
                        </a:rPr>
                        <a:t>スタッフの業務</a:t>
                      </a:r>
                      <a:r>
                        <a:rPr kumimoji="1" lang="ja-JP" altLang="en-US" sz="1200" dirty="0">
                          <a:solidFill>
                            <a:srgbClr val="FF0000"/>
                          </a:solidFill>
                        </a:rPr>
                        <a:t>の負荷を</a:t>
                      </a:r>
                      <a:r>
                        <a:rPr kumimoji="1" lang="ja-JP" altLang="en-US" sz="1200" dirty="0" smtClean="0">
                          <a:solidFill>
                            <a:srgbClr val="FF0000"/>
                          </a:solidFill>
                        </a:rPr>
                        <a:t>軽減すること</a:t>
                      </a:r>
                      <a:r>
                        <a:rPr kumimoji="1" lang="ja-JP" altLang="en-US" sz="1200" dirty="0">
                          <a:solidFill>
                            <a:srgbClr val="FF0000"/>
                          </a:solidFill>
                        </a:rPr>
                        <a:t>で</a:t>
                      </a:r>
                      <a:r>
                        <a:rPr kumimoji="1" lang="ja-JP" altLang="en-US" sz="1200" dirty="0" smtClean="0">
                          <a:solidFill>
                            <a:srgbClr val="FF0000"/>
                          </a:solidFill>
                        </a:rPr>
                        <a:t>、利用者に対するケア業務や利用者とのコミュニケーションに充てる時間を増大させる。</a:t>
                      </a:r>
                      <a:endParaRPr kumimoji="1" lang="en-US" altLang="ja-JP" sz="1200" dirty="0"/>
                    </a:p>
                    <a:p>
                      <a:pPr marL="171450" indent="-171450">
                        <a:buFont typeface="Arial" panose="020B0604020202020204" pitchFamily="34" charset="0"/>
                        <a:buChar char="•"/>
                      </a:pPr>
                      <a:r>
                        <a:rPr kumimoji="1" lang="en-US" altLang="ja-JP" sz="1200" dirty="0"/>
                        <a:t>XXX</a:t>
                      </a:r>
                    </a:p>
                    <a:p>
                      <a:pPr marL="171450" indent="-171450">
                        <a:buFont typeface="Arial" panose="020B0604020202020204" pitchFamily="34" charset="0"/>
                        <a:buChar char="•"/>
                      </a:pPr>
                      <a:r>
                        <a:rPr kumimoji="1" lang="en-US" altLang="ja-JP" sz="1200" dirty="0"/>
                        <a:t>XXX</a:t>
                      </a:r>
                      <a:endParaRPr kumimoji="1" lang="ja-JP" altLang="en-US" sz="1200" dirty="0"/>
                    </a:p>
                  </a:txBody>
                  <a:tcPr/>
                </a:tc>
                <a:extLst>
                  <a:ext uri="{0D108BD9-81ED-4DB2-BD59-A6C34878D82A}">
                    <a16:rowId xmlns:a16="http://schemas.microsoft.com/office/drawing/2014/main" val="1667623431"/>
                  </a:ext>
                </a:extLst>
              </a:tr>
              <a:tr h="171027">
                <a:tc>
                  <a:txBody>
                    <a:bodyPr/>
                    <a:lstStyle/>
                    <a:p>
                      <a:r>
                        <a:rPr kumimoji="1" lang="ja-JP" altLang="en-US" sz="1200" dirty="0"/>
                        <a:t>目指す施設の姿</a:t>
                      </a:r>
                    </a:p>
                  </a:txBody>
                  <a:tcPr/>
                </a:tc>
                <a:tc>
                  <a:txBody>
                    <a:bodyPr/>
                    <a:lstStyle/>
                    <a:p>
                      <a:r>
                        <a:rPr kumimoji="1" lang="ja-JP" altLang="en-US" sz="1200" dirty="0">
                          <a:solidFill>
                            <a:srgbClr val="FF0000"/>
                          </a:solidFill>
                        </a:rPr>
                        <a:t>（記入例） 削減できた工数を接客や新たな企画立案に係る業務に振り向け、施設の魅力を高めたい</a:t>
                      </a:r>
                      <a:endParaRPr kumimoji="1" lang="en-US" altLang="ja-JP" sz="1200" dirty="0"/>
                    </a:p>
                    <a:p>
                      <a:pPr marL="171450" indent="-171450">
                        <a:buFont typeface="Arial" panose="020B0604020202020204" pitchFamily="34" charset="0"/>
                        <a:buChar char="•"/>
                      </a:pPr>
                      <a:r>
                        <a:rPr kumimoji="1" lang="en-US" altLang="ja-JP" sz="1200" dirty="0"/>
                        <a:t>XXX</a:t>
                      </a:r>
                    </a:p>
                    <a:p>
                      <a:pPr marL="171450" indent="-171450">
                        <a:buFont typeface="Arial" panose="020B0604020202020204" pitchFamily="34" charset="0"/>
                        <a:buChar char="•"/>
                      </a:pPr>
                      <a:r>
                        <a:rPr kumimoji="1" lang="en-US" altLang="ja-JP" sz="1200" dirty="0"/>
                        <a:t>XXX</a:t>
                      </a:r>
                      <a:endParaRPr kumimoji="1" lang="ja-JP" altLang="en-US" sz="1200" dirty="0"/>
                    </a:p>
                  </a:txBody>
                  <a:tcPr/>
                </a:tc>
                <a:extLst>
                  <a:ext uri="{0D108BD9-81ED-4DB2-BD59-A6C34878D82A}">
                    <a16:rowId xmlns:a16="http://schemas.microsoft.com/office/drawing/2014/main" val="2416194959"/>
                  </a:ext>
                </a:extLst>
              </a:tr>
            </a:tbl>
          </a:graphicData>
        </a:graphic>
      </p:graphicFrame>
      <p:graphicFrame>
        <p:nvGraphicFramePr>
          <p:cNvPr id="6" name="表 3">
            <a:extLst>
              <a:ext uri="{FF2B5EF4-FFF2-40B4-BE49-F238E27FC236}">
                <a16:creationId xmlns:a16="http://schemas.microsoft.com/office/drawing/2014/main" id="{0A2AF4C7-D12F-4509-99C8-3444EBA0C52B}"/>
              </a:ext>
            </a:extLst>
          </p:cNvPr>
          <p:cNvGraphicFramePr>
            <a:graphicFrameLocks noGrp="1"/>
          </p:cNvGraphicFramePr>
          <p:nvPr>
            <p:extLst>
              <p:ext uri="{D42A27DB-BD31-4B8C-83A1-F6EECF244321}">
                <p14:modId xmlns:p14="http://schemas.microsoft.com/office/powerpoint/2010/main" val="4009660098"/>
              </p:ext>
            </p:extLst>
          </p:nvPr>
        </p:nvGraphicFramePr>
        <p:xfrm>
          <a:off x="422275" y="4600919"/>
          <a:ext cx="8775700" cy="1645920"/>
        </p:xfrm>
        <a:graphic>
          <a:graphicData uri="http://schemas.openxmlformats.org/drawingml/2006/table">
            <a:tbl>
              <a:tblPr firstRow="1" firstCol="1">
                <a:tableStyleId>{21E4AEA4-8DFA-4A89-87EB-49C32662AFE0}</a:tableStyleId>
              </a:tblPr>
              <a:tblGrid>
                <a:gridCol w="1273892">
                  <a:extLst>
                    <a:ext uri="{9D8B030D-6E8A-4147-A177-3AD203B41FA5}">
                      <a16:colId xmlns:a16="http://schemas.microsoft.com/office/drawing/2014/main" val="2600697696"/>
                    </a:ext>
                  </a:extLst>
                </a:gridCol>
                <a:gridCol w="7501808">
                  <a:extLst>
                    <a:ext uri="{9D8B030D-6E8A-4147-A177-3AD203B41FA5}">
                      <a16:colId xmlns:a16="http://schemas.microsoft.com/office/drawing/2014/main" val="3855353946"/>
                    </a:ext>
                  </a:extLst>
                </a:gridCol>
              </a:tblGrid>
              <a:tr h="0">
                <a:tc gridSpan="2">
                  <a:txBody>
                    <a:bodyPr/>
                    <a:lstStyle/>
                    <a:p>
                      <a:pPr algn="ctr"/>
                      <a:r>
                        <a:rPr kumimoji="1" lang="ja-JP" altLang="en-US" sz="1200" dirty="0" smtClean="0"/>
                        <a:t>課題・目的２</a:t>
                      </a:r>
                      <a:endParaRPr kumimoji="1" lang="ja-JP" altLang="en-US" sz="1200" dirty="0"/>
                    </a:p>
                  </a:txBody>
                  <a:tcPr/>
                </a:tc>
                <a:tc hMerge="1">
                  <a:txBody>
                    <a:bodyPr/>
                    <a:lstStyle/>
                    <a:p>
                      <a:pPr marL="171450" indent="-171450">
                        <a:buFont typeface="Arial" panose="020B0604020202020204" pitchFamily="34" charset="0"/>
                        <a:buChar char="•"/>
                      </a:pPr>
                      <a:endParaRPr kumimoji="1" lang="ja-JP" altLang="en-US" sz="1200" dirty="0"/>
                    </a:p>
                  </a:txBody>
                  <a:tcPr/>
                </a:tc>
                <a:extLst>
                  <a:ext uri="{0D108BD9-81ED-4DB2-BD59-A6C34878D82A}">
                    <a16:rowId xmlns:a16="http://schemas.microsoft.com/office/drawing/2014/main" val="4129749602"/>
                  </a:ext>
                </a:extLst>
              </a:tr>
              <a:tr h="171027">
                <a:tc>
                  <a:txBody>
                    <a:bodyPr/>
                    <a:lstStyle/>
                    <a:p>
                      <a:r>
                        <a:rPr kumimoji="1" lang="ja-JP" altLang="en-US" sz="1200" smtClean="0"/>
                        <a:t>解決したい課題</a:t>
                      </a:r>
                      <a:endParaRPr kumimoji="1" lang="en-US" altLang="ja-JP" sz="1200" dirty="0"/>
                    </a:p>
                  </a:txBody>
                  <a:tcPr/>
                </a:tc>
                <a:tc>
                  <a:txBody>
                    <a:bodyPr/>
                    <a:lstStyle/>
                    <a:p>
                      <a:pPr marL="171450" indent="-171450">
                        <a:buFont typeface="Arial" panose="020B0604020202020204" pitchFamily="34" charset="0"/>
                        <a:buChar char="•"/>
                      </a:pPr>
                      <a:r>
                        <a:rPr kumimoji="1" lang="en-US" altLang="ja-JP" sz="1200" dirty="0"/>
                        <a:t>XXX</a:t>
                      </a:r>
                    </a:p>
                    <a:p>
                      <a:pPr marL="171450" indent="-171450">
                        <a:buFont typeface="Arial" panose="020B0604020202020204" pitchFamily="34" charset="0"/>
                        <a:buChar char="•"/>
                      </a:pPr>
                      <a:r>
                        <a:rPr kumimoji="1" lang="en-US" altLang="ja-JP" sz="1200" dirty="0"/>
                        <a:t>XXX</a:t>
                      </a:r>
                      <a:endParaRPr kumimoji="1" lang="ja-JP" altLang="en-US" sz="1200" dirty="0"/>
                    </a:p>
                  </a:txBody>
                  <a:tcPr/>
                </a:tc>
                <a:extLst>
                  <a:ext uri="{0D108BD9-81ED-4DB2-BD59-A6C34878D82A}">
                    <a16:rowId xmlns:a16="http://schemas.microsoft.com/office/drawing/2014/main" val="1667623431"/>
                  </a:ext>
                </a:extLst>
              </a:tr>
              <a:tr h="171027">
                <a:tc>
                  <a:txBody>
                    <a:bodyPr/>
                    <a:lstStyle/>
                    <a:p>
                      <a:r>
                        <a:rPr kumimoji="1" lang="ja-JP" altLang="en-US" sz="1200" smtClean="0"/>
                        <a:t>課題の具体的な内容</a:t>
                      </a:r>
                      <a:endParaRPr kumimoji="1" lang="ja-JP" altLang="en-US" sz="1200" dirty="0"/>
                    </a:p>
                  </a:txBody>
                  <a:tcPr/>
                </a:tc>
                <a:tc>
                  <a:txBody>
                    <a:bodyPr/>
                    <a:lstStyle/>
                    <a:p>
                      <a:pPr marL="171450" indent="-171450">
                        <a:buFont typeface="Arial" panose="020B0604020202020204" pitchFamily="34" charset="0"/>
                        <a:buChar char="•"/>
                      </a:pPr>
                      <a:r>
                        <a:rPr kumimoji="1" lang="en-US" altLang="ja-JP" sz="1200" dirty="0"/>
                        <a:t>XXX</a:t>
                      </a:r>
                    </a:p>
                    <a:p>
                      <a:pPr marL="171450" indent="-171450">
                        <a:buFont typeface="Arial" panose="020B0604020202020204" pitchFamily="34" charset="0"/>
                        <a:buChar char="•"/>
                      </a:pPr>
                      <a:r>
                        <a:rPr kumimoji="1" lang="en-US" altLang="ja-JP" sz="1200" dirty="0"/>
                        <a:t>XXX</a:t>
                      </a:r>
                    </a:p>
                  </a:txBody>
                  <a:tcPr/>
                </a:tc>
                <a:extLst>
                  <a:ext uri="{0D108BD9-81ED-4DB2-BD59-A6C34878D82A}">
                    <a16:rowId xmlns:a16="http://schemas.microsoft.com/office/drawing/2014/main" val="2963437166"/>
                  </a:ext>
                </a:extLst>
              </a:tr>
              <a:tr h="171027">
                <a:tc>
                  <a:txBody>
                    <a:bodyPr/>
                    <a:lstStyle/>
                    <a:p>
                      <a:r>
                        <a:rPr kumimoji="1" lang="ja-JP" altLang="en-US" sz="1200" dirty="0" smtClean="0"/>
                        <a:t>介護ロボット等の導入目的</a:t>
                      </a:r>
                      <a:endParaRPr kumimoji="1" lang="ja-JP" altLang="en-US" sz="1200" dirty="0"/>
                    </a:p>
                  </a:txBody>
                  <a:tcPr/>
                </a:tc>
                <a:tc>
                  <a:txBody>
                    <a:bodyPr/>
                    <a:lstStyle/>
                    <a:p>
                      <a:pPr marL="171450" indent="-171450">
                        <a:buFont typeface="Arial" panose="020B0604020202020204" pitchFamily="34" charset="0"/>
                        <a:buChar char="•"/>
                      </a:pPr>
                      <a:r>
                        <a:rPr kumimoji="1" lang="en-US" altLang="ja-JP" sz="1200" dirty="0"/>
                        <a:t>XXX</a:t>
                      </a:r>
                    </a:p>
                    <a:p>
                      <a:pPr marL="171450" indent="-171450">
                        <a:buFont typeface="Arial" panose="020B0604020202020204" pitchFamily="34" charset="0"/>
                        <a:buChar char="•"/>
                      </a:pPr>
                      <a:r>
                        <a:rPr kumimoji="1" lang="en-US" altLang="ja-JP" sz="1200" dirty="0"/>
                        <a:t>XXX</a:t>
                      </a:r>
                      <a:endParaRPr kumimoji="1" lang="ja-JP" altLang="en-US" sz="1200" dirty="0"/>
                    </a:p>
                  </a:txBody>
                  <a:tcPr/>
                </a:tc>
                <a:extLst>
                  <a:ext uri="{0D108BD9-81ED-4DB2-BD59-A6C34878D82A}">
                    <a16:rowId xmlns:a16="http://schemas.microsoft.com/office/drawing/2014/main" val="2416194959"/>
                  </a:ext>
                </a:extLst>
              </a:tr>
            </a:tbl>
          </a:graphicData>
        </a:graphic>
      </p:graphicFrame>
      <p:sp>
        <p:nvSpPr>
          <p:cNvPr id="8" name="Rectangle 3">
            <a:extLst>
              <a:ext uri="{FF2B5EF4-FFF2-40B4-BE49-F238E27FC236}">
                <a16:creationId xmlns:a16="http://schemas.microsoft.com/office/drawing/2014/main" id="{274E8222-77E0-4119-8C19-D7603A0F2FB3}"/>
              </a:ext>
            </a:extLst>
          </p:cNvPr>
          <p:cNvSpPr txBox="1">
            <a:spLocks noChangeArrowheads="1"/>
          </p:cNvSpPr>
          <p:nvPr/>
        </p:nvSpPr>
        <p:spPr bwMode="auto">
          <a:xfrm>
            <a:off x="596899" y="6264180"/>
            <a:ext cx="8503559" cy="38779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177800" indent="-177800" eaLnBrk="1" hangingPunct="1">
              <a:spcBef>
                <a:spcPct val="0"/>
              </a:spcBef>
              <a:buClr>
                <a:srgbClr val="5A5A5A"/>
              </a:buClr>
              <a:buSzPct val="100000"/>
              <a:buFont typeface="Arial" panose="020B0604020202020204" pitchFamily="34" charset="0"/>
              <a:buChar char="•"/>
            </a:pPr>
            <a:r>
              <a:rPr lang="ja-JP" altLang="en-US" sz="1050" kern="0" dirty="0">
                <a:solidFill>
                  <a:schemeClr val="tx1"/>
                </a:solidFill>
              </a:rPr>
              <a:t>必要に応じて、適宜、表を追加してください。</a:t>
            </a:r>
            <a:endParaRPr lang="en-US" altLang="ja-JP" sz="1050" kern="0" dirty="0">
              <a:solidFill>
                <a:schemeClr val="tx1"/>
              </a:solidFill>
            </a:endParaRPr>
          </a:p>
          <a:p>
            <a:pPr marL="177800" indent="-177800" eaLnBrk="1" hangingPunct="1">
              <a:spcBef>
                <a:spcPct val="0"/>
              </a:spcBef>
              <a:buClr>
                <a:srgbClr val="5A5A5A"/>
              </a:buClr>
              <a:buSzPct val="100000"/>
              <a:buFont typeface="Arial" panose="020B0604020202020204" pitchFamily="34" charset="0"/>
              <a:buChar char="•"/>
            </a:pPr>
            <a:r>
              <a:rPr lang="ja-JP" altLang="en-US" sz="1050" kern="0" dirty="0">
                <a:solidFill>
                  <a:schemeClr val="tx1"/>
                </a:solidFill>
              </a:rPr>
              <a:t>複数</a:t>
            </a:r>
            <a:r>
              <a:rPr lang="ja-JP" altLang="en-US" sz="1050" kern="0" dirty="0" smtClean="0">
                <a:solidFill>
                  <a:schemeClr val="tx1"/>
                </a:solidFill>
              </a:rPr>
              <a:t>の事業所で</a:t>
            </a:r>
            <a:r>
              <a:rPr lang="ja-JP" altLang="en-US" sz="1050" kern="0" dirty="0">
                <a:solidFill>
                  <a:schemeClr val="tx1"/>
                </a:solidFill>
              </a:rPr>
              <a:t>応募する場合</a:t>
            </a:r>
            <a:r>
              <a:rPr lang="ja-JP" altLang="en-US" sz="1050" kern="0" dirty="0" smtClean="0">
                <a:solidFill>
                  <a:schemeClr val="tx1"/>
                </a:solidFill>
              </a:rPr>
              <a:t>、</a:t>
            </a:r>
            <a:r>
              <a:rPr lang="ja-JP" altLang="en-US" sz="1050" kern="0" dirty="0">
                <a:solidFill>
                  <a:schemeClr val="tx1"/>
                </a:solidFill>
              </a:rPr>
              <a:t>ど</a:t>
            </a:r>
            <a:r>
              <a:rPr lang="ja-JP" altLang="en-US" sz="1050" kern="0" dirty="0" smtClean="0">
                <a:solidFill>
                  <a:schemeClr val="tx1"/>
                </a:solidFill>
              </a:rPr>
              <a:t>の</a:t>
            </a:r>
            <a:r>
              <a:rPr lang="ja-JP" altLang="en-US" sz="1050" kern="0" dirty="0">
                <a:solidFill>
                  <a:schemeClr val="tx1"/>
                </a:solidFill>
              </a:rPr>
              <a:t>事業所</a:t>
            </a:r>
            <a:r>
              <a:rPr lang="ja-JP" altLang="en-US" sz="1050" kern="0" dirty="0" smtClean="0">
                <a:solidFill>
                  <a:schemeClr val="tx1"/>
                </a:solidFill>
              </a:rPr>
              <a:t>に</a:t>
            </a:r>
            <a:r>
              <a:rPr lang="ja-JP" altLang="en-US" sz="1050" kern="0" dirty="0">
                <a:solidFill>
                  <a:schemeClr val="tx1"/>
                </a:solidFill>
              </a:rPr>
              <a:t>関する記述</a:t>
            </a:r>
            <a:r>
              <a:rPr lang="ja-JP" altLang="en-US" sz="1050" kern="0" dirty="0" smtClean="0">
                <a:solidFill>
                  <a:schemeClr val="tx1"/>
                </a:solidFill>
              </a:rPr>
              <a:t>か分かる</a:t>
            </a:r>
            <a:r>
              <a:rPr lang="ja-JP" altLang="en-US" sz="1050" kern="0" dirty="0">
                <a:solidFill>
                  <a:schemeClr val="tx1"/>
                </a:solidFill>
              </a:rPr>
              <a:t>ように記載してください。</a:t>
            </a:r>
          </a:p>
        </p:txBody>
      </p:sp>
      <p:sp>
        <p:nvSpPr>
          <p:cNvPr id="7" name="Rectangle 3">
            <a:extLst>
              <a:ext uri="{FF2B5EF4-FFF2-40B4-BE49-F238E27FC236}">
                <a16:creationId xmlns:a16="http://schemas.microsoft.com/office/drawing/2014/main" id="{FFDE864F-5828-47B5-8A53-EAF0E937DEF6}"/>
              </a:ext>
            </a:extLst>
          </p:cNvPr>
          <p:cNvSpPr txBox="1">
            <a:spLocks noChangeArrowheads="1"/>
          </p:cNvSpPr>
          <p:nvPr/>
        </p:nvSpPr>
        <p:spPr bwMode="auto">
          <a:xfrm>
            <a:off x="406400" y="1270327"/>
            <a:ext cx="9061450" cy="44319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ja-JP" altLang="en-US" sz="1200" b="1" kern="0" dirty="0" smtClean="0">
                <a:solidFill>
                  <a:schemeClr val="tx1"/>
                </a:solidFill>
              </a:rPr>
              <a:t>応募申請書作成要領別表から解決したい課題を選択し対応する「番号」及び「主な課題」を記載してください。</a:t>
            </a:r>
            <a:endParaRPr lang="en-US" altLang="ja-JP" sz="1200" b="1" kern="0" dirty="0" smtClean="0">
              <a:solidFill>
                <a:schemeClr val="tx1"/>
              </a:solidFill>
            </a:endParaRPr>
          </a:p>
          <a:p>
            <a:pPr marL="0" indent="0" eaLnBrk="1" hangingPunct="1">
              <a:spcBef>
                <a:spcPct val="0"/>
              </a:spcBef>
              <a:buClr>
                <a:srgbClr val="5A5A5A"/>
              </a:buClr>
              <a:buSzPct val="100000"/>
              <a:buFont typeface="Wingdings" pitchFamily="2" charset="2"/>
              <a:buNone/>
            </a:pPr>
            <a:r>
              <a:rPr lang="ja-JP" altLang="en-US" sz="1200" b="1" kern="0" dirty="0" smtClean="0">
                <a:solidFill>
                  <a:schemeClr val="tx1"/>
                </a:solidFill>
              </a:rPr>
              <a:t>また、選択した課題について事業所の状況を踏まえ具体的に記載してください。</a:t>
            </a:r>
            <a:endParaRPr lang="en-US" altLang="ja-JP" sz="1200" b="1" kern="0" dirty="0">
              <a:solidFill>
                <a:schemeClr val="tx1"/>
              </a:solidFill>
            </a:endParaRPr>
          </a:p>
        </p:txBody>
      </p:sp>
    </p:spTree>
    <p:extLst>
      <p:ext uri="{BB962C8B-B14F-4D97-AF65-F5344CB8AC3E}">
        <p14:creationId xmlns:p14="http://schemas.microsoft.com/office/powerpoint/2010/main" val="33253176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1C6032D-CDA7-46CE-BB5B-A799B815CC21}"/>
              </a:ext>
            </a:extLst>
          </p:cNvPr>
          <p:cNvSpPr>
            <a:spLocks noGrp="1"/>
          </p:cNvSpPr>
          <p:nvPr>
            <p:ph type="title"/>
          </p:nvPr>
        </p:nvSpPr>
        <p:spPr/>
        <p:txBody>
          <a:bodyPr/>
          <a:lstStyle/>
          <a:p>
            <a:r>
              <a:rPr kumimoji="1" lang="ja-JP" altLang="en-US" dirty="0" smtClean="0"/>
              <a:t>４</a:t>
            </a:r>
            <a:r>
              <a:rPr lang="ja-JP" altLang="en-US" dirty="0"/>
              <a:t>　</a:t>
            </a:r>
            <a:r>
              <a:rPr kumimoji="1" lang="ja-JP" altLang="en-US" dirty="0" smtClean="0"/>
              <a:t>介護ロボット</a:t>
            </a:r>
            <a:r>
              <a:rPr kumimoji="1" lang="ja-JP" altLang="en-US" dirty="0">
                <a:solidFill>
                  <a:schemeClr val="tx1"/>
                </a:solidFill>
              </a:rPr>
              <a:t>等</a:t>
            </a:r>
            <a:r>
              <a:rPr kumimoji="1" lang="ja-JP" altLang="en-US" dirty="0" smtClean="0">
                <a:solidFill>
                  <a:schemeClr val="tx1"/>
                </a:solidFill>
              </a:rPr>
              <a:t>の試験</a:t>
            </a:r>
            <a:r>
              <a:rPr kumimoji="1" lang="ja-JP" altLang="en-US" dirty="0" smtClean="0"/>
              <a:t>導入・</a:t>
            </a:r>
            <a:r>
              <a:rPr lang="ja-JP" altLang="en-US" dirty="0" smtClean="0"/>
              <a:t>効果</a:t>
            </a:r>
            <a:r>
              <a:rPr lang="ja-JP" altLang="en-US" dirty="0"/>
              <a:t>検証</a:t>
            </a:r>
            <a:r>
              <a:rPr kumimoji="1" lang="ja-JP" altLang="en-US" dirty="0" smtClean="0"/>
              <a:t>の</a:t>
            </a:r>
            <a:r>
              <a:rPr kumimoji="1" lang="ja-JP" altLang="en-US" dirty="0"/>
              <a:t>実施体制</a:t>
            </a:r>
          </a:p>
        </p:txBody>
      </p:sp>
      <p:sp>
        <p:nvSpPr>
          <p:cNvPr id="4" name="Rectangle 3">
            <a:extLst>
              <a:ext uri="{FF2B5EF4-FFF2-40B4-BE49-F238E27FC236}">
                <a16:creationId xmlns:a16="http://schemas.microsoft.com/office/drawing/2014/main" id="{5FFF1CC2-8DC8-4534-A97F-8B8DA06BD4D1}"/>
              </a:ext>
            </a:extLst>
          </p:cNvPr>
          <p:cNvSpPr txBox="1">
            <a:spLocks noChangeArrowheads="1"/>
          </p:cNvSpPr>
          <p:nvPr/>
        </p:nvSpPr>
        <p:spPr bwMode="auto">
          <a:xfrm>
            <a:off x="406401" y="1212236"/>
            <a:ext cx="9061450" cy="221599"/>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ja-JP" altLang="en-US" sz="1200" b="1" kern="0" dirty="0" smtClean="0">
                <a:solidFill>
                  <a:schemeClr val="tx1"/>
                </a:solidFill>
              </a:rPr>
              <a:t>事業所に</a:t>
            </a:r>
            <a:r>
              <a:rPr lang="ja-JP" altLang="en-US" sz="1200" b="1" kern="0" dirty="0">
                <a:solidFill>
                  <a:schemeClr val="tx1"/>
                </a:solidFill>
              </a:rPr>
              <a:t>おける本事業の実施体制（担当者名／役職など）、各メンバーの役割分担を記載してください。</a:t>
            </a:r>
            <a:endParaRPr lang="en-US" altLang="ja-JP" sz="1200" b="1" kern="0" dirty="0">
              <a:solidFill>
                <a:schemeClr val="tx1"/>
              </a:solidFill>
            </a:endParaRPr>
          </a:p>
        </p:txBody>
      </p:sp>
      <p:sp>
        <p:nvSpPr>
          <p:cNvPr id="10" name="正方形/長方形 9">
            <a:extLst>
              <a:ext uri="{FF2B5EF4-FFF2-40B4-BE49-F238E27FC236}">
                <a16:creationId xmlns:a16="http://schemas.microsoft.com/office/drawing/2014/main" id="{E6A7CF97-4513-46B3-81D3-2C95EBCBAE15}"/>
              </a:ext>
            </a:extLst>
          </p:cNvPr>
          <p:cNvSpPr/>
          <p:nvPr/>
        </p:nvSpPr>
        <p:spPr bwMode="auto">
          <a:xfrm>
            <a:off x="406400" y="2851803"/>
            <a:ext cx="2426912" cy="1005604"/>
          </a:xfrm>
          <a:prstGeom prst="rect">
            <a:avLst/>
          </a:prstGeom>
          <a:noFill/>
          <a:ln w="12700" cap="flat" cmpd="sng" algn="ctr">
            <a:solidFill>
              <a:schemeClr val="tx1">
                <a:lumMod val="50000"/>
                <a:lumOff val="50000"/>
              </a:schemeClr>
            </a:solidFill>
            <a:prstDash val="solid"/>
            <a:round/>
            <a:headEnd type="none" w="med" len="med"/>
            <a:tailEnd type="none" w="med" len="med"/>
          </a:ln>
          <a:effectLst/>
        </p:spPr>
        <p:txBody>
          <a:bodyPr vert="horz" wrap="square" lIns="72000" tIns="18000" rIns="36000" bIns="18000" numCol="1" rtlCol="0" anchor="ctr" anchorCtr="0" compatLnSpc="1">
            <a:prstTxWarp prst="textNoShape">
              <a:avLst/>
            </a:prstTxWarp>
          </a:bodyPr>
          <a:lstStyle/>
          <a:p>
            <a:pPr marL="0" marR="0" indent="0" algn="l"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ja-JP" altLang="en-US" sz="1200" dirty="0">
                <a:solidFill>
                  <a:srgbClr val="FF0000"/>
                </a:solidFill>
                <a:latin typeface="Arial" panose="020B0604020202020204" pitchFamily="34" charset="0"/>
                <a:ea typeface="ＭＳ Ｐゴシック" panose="020B0600070205080204" pitchFamily="50" charset="-128"/>
              </a:rPr>
              <a:t>本事業のプロジェクトリーダー</a:t>
            </a:r>
            <a:r>
              <a:rPr lang="en-US" altLang="ja-JP" sz="1200" dirty="0">
                <a:solidFill>
                  <a:srgbClr val="FF0000"/>
                </a:solidFill>
                <a:latin typeface="Arial" panose="020B0604020202020204" pitchFamily="34" charset="0"/>
                <a:ea typeface="ＭＳ Ｐゴシック" panose="020B0600070205080204" pitchFamily="50" charset="-128"/>
              </a:rPr>
              <a:t/>
            </a:r>
            <a:br>
              <a:rPr lang="en-US" altLang="ja-JP" sz="1200" dirty="0">
                <a:solidFill>
                  <a:srgbClr val="FF0000"/>
                </a:solidFill>
                <a:latin typeface="Arial" panose="020B0604020202020204" pitchFamily="34" charset="0"/>
                <a:ea typeface="ＭＳ Ｐゴシック" panose="020B0600070205080204" pitchFamily="50" charset="-128"/>
              </a:rPr>
            </a:br>
            <a:r>
              <a:rPr lang="en-US" altLang="ja-JP" sz="1200" dirty="0">
                <a:solidFill>
                  <a:srgbClr val="FF0000"/>
                </a:solidFill>
                <a:latin typeface="Arial" panose="020B0604020202020204" pitchFamily="34" charset="0"/>
                <a:ea typeface="ＭＳ Ｐゴシック" panose="020B0600070205080204" pitchFamily="50" charset="-128"/>
              </a:rPr>
              <a:t>XXXX</a:t>
            </a:r>
            <a:r>
              <a:rPr lang="ja-JP" altLang="en-US" sz="1200" dirty="0">
                <a:solidFill>
                  <a:srgbClr val="FF0000"/>
                </a:solidFill>
                <a:latin typeface="Arial" panose="020B0604020202020204" pitchFamily="34" charset="0"/>
                <a:ea typeface="ＭＳ Ｐゴシック" panose="020B0600070205080204" pitchFamily="50" charset="-128"/>
              </a:rPr>
              <a:t>　施設長</a:t>
            </a:r>
            <a:endParaRPr lang="en-US" altLang="ja-JP" sz="1200" dirty="0">
              <a:solidFill>
                <a:srgbClr val="FF0000"/>
              </a:solidFill>
              <a:latin typeface="Arial" panose="020B0604020202020204" pitchFamily="34" charset="0"/>
              <a:ea typeface="ＭＳ Ｐゴシック" panose="020B0600070205080204" pitchFamily="50" charset="-128"/>
            </a:endParaRPr>
          </a:p>
          <a:p>
            <a:pPr algn="l"/>
            <a:r>
              <a:rPr lang="ja-JP" altLang="en-US" sz="1200" dirty="0">
                <a:solidFill>
                  <a:srgbClr val="FF0000"/>
                </a:solidFill>
                <a:latin typeface="Arial" panose="020B0604020202020204" pitchFamily="34" charset="0"/>
                <a:ea typeface="ＭＳ Ｐゴシック" panose="020B0600070205080204" pitchFamily="50" charset="-128"/>
              </a:rPr>
              <a:t>＜役割＞</a:t>
            </a:r>
            <a:r>
              <a:rPr lang="ja-JP" altLang="en-US" sz="1200" dirty="0" smtClean="0">
                <a:solidFill>
                  <a:srgbClr val="FF0000"/>
                </a:solidFill>
                <a:latin typeface="Arial" panose="020B0604020202020204" pitchFamily="34" charset="0"/>
                <a:ea typeface="ＭＳ Ｐゴシック" panose="020B0600070205080204" pitchFamily="50" charset="-128"/>
              </a:rPr>
              <a:t>本事業の</a:t>
            </a:r>
            <a:r>
              <a:rPr lang="ja-JP" altLang="en-US" sz="1200" dirty="0">
                <a:solidFill>
                  <a:srgbClr val="FF0000"/>
                </a:solidFill>
                <a:latin typeface="Arial" panose="020B0604020202020204" pitchFamily="34" charset="0"/>
                <a:ea typeface="ＭＳ Ｐゴシック" panose="020B0600070205080204" pitchFamily="50" charset="-128"/>
              </a:rPr>
              <a:t>企画</a:t>
            </a:r>
            <a:r>
              <a:rPr lang="ja-JP" altLang="en-US" sz="1200" dirty="0" smtClean="0">
                <a:solidFill>
                  <a:srgbClr val="FF0000"/>
                </a:solidFill>
                <a:latin typeface="Arial" panose="020B0604020202020204" pitchFamily="34" charset="0"/>
                <a:ea typeface="ＭＳ Ｐゴシック" panose="020B0600070205080204" pitchFamily="50" charset="-128"/>
              </a:rPr>
              <a:t>・実施</a:t>
            </a:r>
            <a:r>
              <a:rPr lang="ja-JP" altLang="en-US" sz="1200" dirty="0">
                <a:solidFill>
                  <a:srgbClr val="FF0000"/>
                </a:solidFill>
                <a:latin typeface="Arial" panose="020B0604020202020204" pitchFamily="34" charset="0"/>
                <a:ea typeface="ＭＳ Ｐゴシック" panose="020B0600070205080204" pitchFamily="50" charset="-128"/>
              </a:rPr>
              <a:t>等の全体統括</a:t>
            </a:r>
            <a:endParaRPr lang="en-US" altLang="ja-JP" sz="1200" dirty="0">
              <a:solidFill>
                <a:srgbClr val="FF0000"/>
              </a:solidFill>
              <a:latin typeface="Arial" panose="020B0604020202020204" pitchFamily="34" charset="0"/>
              <a:ea typeface="ＭＳ Ｐゴシック" panose="020B0600070205080204" pitchFamily="50" charset="-128"/>
            </a:endParaRPr>
          </a:p>
        </p:txBody>
      </p:sp>
      <p:sp>
        <p:nvSpPr>
          <p:cNvPr id="11" name="正方形/長方形 10">
            <a:extLst>
              <a:ext uri="{FF2B5EF4-FFF2-40B4-BE49-F238E27FC236}">
                <a16:creationId xmlns:a16="http://schemas.microsoft.com/office/drawing/2014/main" id="{FFE76C2A-A55B-4684-8723-1B5039D9D02D}"/>
              </a:ext>
            </a:extLst>
          </p:cNvPr>
          <p:cNvSpPr/>
          <p:nvPr/>
        </p:nvSpPr>
        <p:spPr bwMode="auto">
          <a:xfrm>
            <a:off x="3708399" y="4014544"/>
            <a:ext cx="5552104" cy="1005841"/>
          </a:xfrm>
          <a:prstGeom prst="rect">
            <a:avLst/>
          </a:prstGeom>
          <a:noFill/>
          <a:ln w="12700" cap="flat" cmpd="sng" algn="ctr">
            <a:solidFill>
              <a:schemeClr val="tx1">
                <a:lumMod val="50000"/>
                <a:lumOff val="50000"/>
              </a:schemeClr>
            </a:solidFill>
            <a:prstDash val="solid"/>
            <a:round/>
            <a:headEnd type="none" w="med" len="med"/>
            <a:tailEnd type="none" w="med" len="med"/>
          </a:ln>
          <a:effectLst/>
        </p:spPr>
        <p:txBody>
          <a:bodyPr vert="horz" wrap="square" lIns="72000" tIns="18000" rIns="36000" bIns="18000" numCol="1" rtlCol="0" anchor="ctr" anchorCtr="0" compatLnSpc="1">
            <a:prstTxWarp prst="textNoShape">
              <a:avLst/>
            </a:prstTxWarp>
          </a:bodyPr>
          <a:lstStyle/>
          <a:p>
            <a:pPr marL="0" marR="0" indent="0" algn="l"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ja-JP" altLang="en-US" sz="1200" b="0" i="0" u="none" strike="noStrike" cap="none" normalizeH="0" baseline="0" dirty="0">
                <a:ln>
                  <a:noFill/>
                </a:ln>
                <a:solidFill>
                  <a:srgbClr val="FF0000"/>
                </a:solidFill>
                <a:effectLst/>
                <a:latin typeface="Arial" panose="020B0604020202020204" pitchFamily="34" charset="0"/>
                <a:ea typeface="ＭＳ Ｐゴシック" panose="020B0600070205080204" pitchFamily="50" charset="-128"/>
              </a:rPr>
              <a:t>本事業では△△を担当</a:t>
            </a:r>
            <a:r>
              <a:rPr lang="en-US" altLang="ja-JP" sz="1200" dirty="0">
                <a:solidFill>
                  <a:srgbClr val="FF0000"/>
                </a:solidFill>
                <a:latin typeface="Arial" panose="020B0604020202020204" pitchFamily="34" charset="0"/>
                <a:ea typeface="ＭＳ Ｐゴシック" panose="020B0600070205080204" pitchFamily="50" charset="-128"/>
              </a:rPr>
              <a:t/>
            </a:r>
            <a:br>
              <a:rPr lang="en-US" altLang="ja-JP" sz="1200" dirty="0">
                <a:solidFill>
                  <a:srgbClr val="FF0000"/>
                </a:solidFill>
                <a:latin typeface="Arial" panose="020B0604020202020204" pitchFamily="34" charset="0"/>
                <a:ea typeface="ＭＳ Ｐゴシック" panose="020B0600070205080204" pitchFamily="50" charset="-128"/>
              </a:rPr>
            </a:br>
            <a:r>
              <a:rPr lang="en-US" altLang="ja-JP" sz="1200" dirty="0">
                <a:solidFill>
                  <a:srgbClr val="FF0000"/>
                </a:solidFill>
                <a:latin typeface="Arial" panose="020B0604020202020204" pitchFamily="34" charset="0"/>
                <a:ea typeface="ＭＳ Ｐゴシック" panose="020B0600070205080204" pitchFamily="50" charset="-128"/>
              </a:rPr>
              <a:t>XXXX</a:t>
            </a:r>
            <a:r>
              <a:rPr lang="ja-JP" altLang="en-US" sz="1200" dirty="0">
                <a:solidFill>
                  <a:srgbClr val="FF0000"/>
                </a:solidFill>
                <a:latin typeface="Arial" panose="020B0604020202020204" pitchFamily="34" charset="0"/>
                <a:ea typeface="ＭＳ Ｐゴシック" panose="020B0600070205080204" pitchFamily="50" charset="-128"/>
              </a:rPr>
              <a:t>　部門副担当</a:t>
            </a:r>
            <a:endParaRPr lang="en-US" altLang="ja-JP" sz="1200" dirty="0">
              <a:solidFill>
                <a:srgbClr val="FF0000"/>
              </a:solidFill>
              <a:latin typeface="Arial" panose="020B0604020202020204" pitchFamily="34" charset="0"/>
              <a:ea typeface="ＭＳ Ｐゴシック" panose="020B0600070205080204" pitchFamily="50" charset="-128"/>
            </a:endParaRPr>
          </a:p>
          <a:p>
            <a:pPr algn="l"/>
            <a:r>
              <a:rPr lang="ja-JP" altLang="en-US" sz="1200" dirty="0">
                <a:solidFill>
                  <a:srgbClr val="FF0000"/>
                </a:solidFill>
                <a:latin typeface="Arial" panose="020B0604020202020204" pitchFamily="34" charset="0"/>
                <a:ea typeface="ＭＳ Ｐゴシック" panose="020B0600070205080204" pitchFamily="50" charset="-128"/>
              </a:rPr>
              <a:t>＜役割</a:t>
            </a:r>
            <a:r>
              <a:rPr lang="ja-JP" altLang="en-US" sz="1200" dirty="0" smtClean="0">
                <a:solidFill>
                  <a:srgbClr val="FF0000"/>
                </a:solidFill>
                <a:latin typeface="Arial" panose="020B0604020202020204" pitchFamily="34" charset="0"/>
                <a:ea typeface="ＭＳ Ｐゴシック" panose="020B0600070205080204" pitchFamily="50" charset="-128"/>
              </a:rPr>
              <a:t>＞導入する介護ロボット</a:t>
            </a:r>
            <a:r>
              <a:rPr lang="ja-JP" altLang="en-US" sz="1200" dirty="0">
                <a:solidFill>
                  <a:srgbClr val="FF0000"/>
                </a:solidFill>
                <a:latin typeface="Arial" panose="020B0604020202020204" pitchFamily="34" charset="0"/>
                <a:ea typeface="ＭＳ Ｐゴシック" panose="020B0600070205080204" pitchFamily="50" charset="-128"/>
              </a:rPr>
              <a:t>等の運用の円滑化を目的と</a:t>
            </a:r>
            <a:r>
              <a:rPr lang="ja-JP" altLang="en-US" sz="1200" dirty="0" smtClean="0">
                <a:solidFill>
                  <a:srgbClr val="FF0000"/>
                </a:solidFill>
                <a:latin typeface="Arial" panose="020B0604020202020204" pitchFamily="34" charset="0"/>
                <a:ea typeface="ＭＳ Ｐゴシック" panose="020B0600070205080204" pitchFamily="50" charset="-128"/>
              </a:rPr>
              <a:t>した現場</a:t>
            </a:r>
            <a:r>
              <a:rPr lang="ja-JP" altLang="en-US" sz="1200" dirty="0">
                <a:solidFill>
                  <a:srgbClr val="FF0000"/>
                </a:solidFill>
                <a:latin typeface="Arial" panose="020B0604020202020204" pitchFamily="34" charset="0"/>
                <a:ea typeface="ＭＳ Ｐゴシック" panose="020B0600070205080204" pitchFamily="50" charset="-128"/>
              </a:rPr>
              <a:t>スタッフ向けの研修の企画・実施</a:t>
            </a:r>
            <a:endParaRPr lang="en-US" altLang="ja-JP" sz="1200" dirty="0">
              <a:solidFill>
                <a:srgbClr val="FF0000"/>
              </a:solidFill>
              <a:latin typeface="Arial" panose="020B0604020202020204" pitchFamily="34" charset="0"/>
              <a:ea typeface="ＭＳ Ｐゴシック" panose="020B0600070205080204" pitchFamily="50" charset="-128"/>
            </a:endParaRPr>
          </a:p>
        </p:txBody>
      </p:sp>
      <p:sp>
        <p:nvSpPr>
          <p:cNvPr id="12" name="正方形/長方形 11">
            <a:extLst>
              <a:ext uri="{FF2B5EF4-FFF2-40B4-BE49-F238E27FC236}">
                <a16:creationId xmlns:a16="http://schemas.microsoft.com/office/drawing/2014/main" id="{B941E9C2-0595-4D4F-A54C-4354859290CC}"/>
              </a:ext>
            </a:extLst>
          </p:cNvPr>
          <p:cNvSpPr/>
          <p:nvPr/>
        </p:nvSpPr>
        <p:spPr bwMode="auto">
          <a:xfrm>
            <a:off x="3708399" y="2851566"/>
            <a:ext cx="5552104" cy="1005841"/>
          </a:xfrm>
          <a:prstGeom prst="rect">
            <a:avLst/>
          </a:prstGeom>
          <a:noFill/>
          <a:ln w="12700" cap="flat" cmpd="sng" algn="ctr">
            <a:solidFill>
              <a:schemeClr val="tx1">
                <a:lumMod val="50000"/>
                <a:lumOff val="50000"/>
              </a:schemeClr>
            </a:solidFill>
            <a:prstDash val="solid"/>
            <a:round/>
            <a:headEnd type="none" w="med" len="med"/>
            <a:tailEnd type="none" w="med" len="med"/>
          </a:ln>
          <a:effectLst/>
        </p:spPr>
        <p:txBody>
          <a:bodyPr vert="horz" wrap="square" lIns="72000" tIns="18000" rIns="36000" bIns="18000" numCol="1" rtlCol="0" anchor="ctr" anchorCtr="0" compatLnSpc="1">
            <a:prstTxWarp prst="textNoShape">
              <a:avLst/>
            </a:prstTxWarp>
          </a:bodyPr>
          <a:lstStyle/>
          <a:p>
            <a:pPr marL="0" marR="0" indent="0" algn="l"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ja-JP" altLang="en-US" sz="1200" dirty="0">
                <a:solidFill>
                  <a:srgbClr val="FF0000"/>
                </a:solidFill>
                <a:latin typeface="Arial" panose="020B0604020202020204" pitchFamily="34" charset="0"/>
                <a:ea typeface="ＭＳ Ｐゴシック" panose="020B0600070205080204" pitchFamily="50" charset="-128"/>
              </a:rPr>
              <a:t>本事業では○○を担当</a:t>
            </a:r>
            <a:r>
              <a:rPr lang="en-US" altLang="ja-JP" sz="1200" dirty="0">
                <a:solidFill>
                  <a:srgbClr val="FF0000"/>
                </a:solidFill>
                <a:latin typeface="Arial" panose="020B0604020202020204" pitchFamily="34" charset="0"/>
                <a:ea typeface="ＭＳ Ｐゴシック" panose="020B0600070205080204" pitchFamily="50" charset="-128"/>
              </a:rPr>
              <a:t/>
            </a:r>
            <a:br>
              <a:rPr lang="en-US" altLang="ja-JP" sz="1200" dirty="0">
                <a:solidFill>
                  <a:srgbClr val="FF0000"/>
                </a:solidFill>
                <a:latin typeface="Arial" panose="020B0604020202020204" pitchFamily="34" charset="0"/>
                <a:ea typeface="ＭＳ Ｐゴシック" panose="020B0600070205080204" pitchFamily="50" charset="-128"/>
              </a:rPr>
            </a:br>
            <a:r>
              <a:rPr lang="en-US" altLang="ja-JP" sz="1200" dirty="0">
                <a:solidFill>
                  <a:srgbClr val="FF0000"/>
                </a:solidFill>
                <a:latin typeface="Arial" panose="020B0604020202020204" pitchFamily="34" charset="0"/>
                <a:ea typeface="ＭＳ Ｐゴシック" panose="020B0600070205080204" pitchFamily="50" charset="-128"/>
              </a:rPr>
              <a:t>XXXX</a:t>
            </a:r>
            <a:r>
              <a:rPr lang="ja-JP" altLang="en-US" sz="1200" dirty="0">
                <a:solidFill>
                  <a:srgbClr val="FF0000"/>
                </a:solidFill>
                <a:latin typeface="Arial" panose="020B0604020202020204" pitchFamily="34" charset="0"/>
                <a:ea typeface="ＭＳ Ｐゴシック" panose="020B0600070205080204" pitchFamily="50" charset="-128"/>
              </a:rPr>
              <a:t>　部門担当長</a:t>
            </a:r>
            <a:endParaRPr lang="en-US" altLang="ja-JP" sz="1200" dirty="0">
              <a:solidFill>
                <a:srgbClr val="FF0000"/>
              </a:solidFill>
              <a:latin typeface="Arial" panose="020B0604020202020204" pitchFamily="34" charset="0"/>
              <a:ea typeface="ＭＳ Ｐゴシック" panose="020B0600070205080204" pitchFamily="50" charset="-128"/>
            </a:endParaRPr>
          </a:p>
          <a:p>
            <a:pPr algn="l"/>
            <a:r>
              <a:rPr lang="ja-JP" altLang="en-US" sz="1200" dirty="0">
                <a:solidFill>
                  <a:srgbClr val="FF0000"/>
                </a:solidFill>
                <a:latin typeface="Arial" panose="020B0604020202020204" pitchFamily="34" charset="0"/>
                <a:ea typeface="ＭＳ Ｐゴシック" panose="020B0600070205080204" pitchFamily="50" charset="-128"/>
              </a:rPr>
              <a:t>＜役割</a:t>
            </a:r>
            <a:r>
              <a:rPr lang="ja-JP" altLang="en-US" sz="1200" dirty="0" smtClean="0">
                <a:solidFill>
                  <a:srgbClr val="FF0000"/>
                </a:solidFill>
                <a:latin typeface="Arial" panose="020B0604020202020204" pitchFamily="34" charset="0"/>
                <a:ea typeface="ＭＳ Ｐゴシック" panose="020B0600070205080204" pitchFamily="50" charset="-128"/>
              </a:rPr>
              <a:t>＞県等との連絡調整、効果検証期間中の進捗管理</a:t>
            </a:r>
            <a:endParaRPr lang="en-US" altLang="ja-JP" sz="1200" dirty="0">
              <a:solidFill>
                <a:srgbClr val="FF0000"/>
              </a:solidFill>
              <a:latin typeface="Arial" panose="020B0604020202020204" pitchFamily="34" charset="0"/>
              <a:ea typeface="ＭＳ Ｐゴシック" panose="020B0600070205080204" pitchFamily="50" charset="-128"/>
            </a:endParaRPr>
          </a:p>
        </p:txBody>
      </p:sp>
      <p:graphicFrame>
        <p:nvGraphicFramePr>
          <p:cNvPr id="16" name="表 16">
            <a:extLst>
              <a:ext uri="{FF2B5EF4-FFF2-40B4-BE49-F238E27FC236}">
                <a16:creationId xmlns:a16="http://schemas.microsoft.com/office/drawing/2014/main" id="{3F6D2C1A-136E-49EB-9B8A-742BA0AD0EAB}"/>
              </a:ext>
            </a:extLst>
          </p:cNvPr>
          <p:cNvGraphicFramePr>
            <a:graphicFrameLocks noGrp="1"/>
          </p:cNvGraphicFramePr>
          <p:nvPr>
            <p:extLst>
              <p:ext uri="{D42A27DB-BD31-4B8C-83A1-F6EECF244321}">
                <p14:modId xmlns:p14="http://schemas.microsoft.com/office/powerpoint/2010/main" val="1424964741"/>
              </p:ext>
            </p:extLst>
          </p:nvPr>
        </p:nvGraphicFramePr>
        <p:xfrm>
          <a:off x="406401" y="1541699"/>
          <a:ext cx="8854102" cy="1005840"/>
        </p:xfrm>
        <a:graphic>
          <a:graphicData uri="http://schemas.openxmlformats.org/drawingml/2006/table">
            <a:tbl>
              <a:tblPr>
                <a:tableStyleId>{21E4AEA4-8DFA-4A89-87EB-49C32662AFE0}</a:tableStyleId>
              </a:tblPr>
              <a:tblGrid>
                <a:gridCol w="8854102">
                  <a:extLst>
                    <a:ext uri="{9D8B030D-6E8A-4147-A177-3AD203B41FA5}">
                      <a16:colId xmlns:a16="http://schemas.microsoft.com/office/drawing/2014/main" val="3736332730"/>
                    </a:ext>
                  </a:extLst>
                </a:gridCol>
              </a:tblGrid>
              <a:tr h="0">
                <a:tc>
                  <a:txBody>
                    <a:bodyPr/>
                    <a:lstStyle/>
                    <a:p>
                      <a:pPr marL="0" indent="0">
                        <a:buFont typeface="Arial" panose="020B0604020202020204" pitchFamily="34" charset="0"/>
                        <a:buNone/>
                      </a:pPr>
                      <a:r>
                        <a:rPr kumimoji="1" lang="ja-JP" altLang="en-US" sz="1200" dirty="0">
                          <a:solidFill>
                            <a:srgbClr val="FF0000"/>
                          </a:solidFill>
                        </a:rPr>
                        <a:t>（記入例</a:t>
                      </a:r>
                      <a:r>
                        <a:rPr kumimoji="1" lang="ja-JP" altLang="en-US" sz="1200" dirty="0" smtClean="0">
                          <a:solidFill>
                            <a:srgbClr val="FF0000"/>
                          </a:solidFill>
                        </a:rPr>
                        <a:t>）介護ロボット</a:t>
                      </a:r>
                      <a:r>
                        <a:rPr kumimoji="1" lang="ja-JP" altLang="en-US" sz="1200" dirty="0">
                          <a:solidFill>
                            <a:srgbClr val="FF0000"/>
                          </a:solidFill>
                        </a:rPr>
                        <a:t>等の</a:t>
                      </a:r>
                      <a:r>
                        <a:rPr kumimoji="1" lang="ja-JP" altLang="en-US" sz="1200" dirty="0" smtClean="0">
                          <a:solidFill>
                            <a:srgbClr val="FF0000"/>
                          </a:solidFill>
                        </a:rPr>
                        <a:t>導入・効果検証に</a:t>
                      </a:r>
                      <a:r>
                        <a:rPr kumimoji="1" lang="en-US" altLang="ja-JP" sz="1200" dirty="0">
                          <a:solidFill>
                            <a:srgbClr val="FF0000"/>
                          </a:solidFill>
                        </a:rPr>
                        <a:t>XX</a:t>
                      </a:r>
                      <a:r>
                        <a:rPr kumimoji="1" lang="ja-JP" altLang="en-US" sz="1200" dirty="0">
                          <a:solidFill>
                            <a:srgbClr val="FF0000"/>
                          </a:solidFill>
                        </a:rPr>
                        <a:t>名のスタッフが関わり、プロジェクトリーダーは</a:t>
                      </a:r>
                      <a:r>
                        <a:rPr kumimoji="1" lang="en-US" altLang="ja-JP" sz="1200" dirty="0">
                          <a:solidFill>
                            <a:srgbClr val="FF0000"/>
                          </a:solidFill>
                        </a:rPr>
                        <a:t>XX</a:t>
                      </a:r>
                      <a:r>
                        <a:rPr kumimoji="1" lang="ja-JP" altLang="en-US" sz="1200" dirty="0">
                          <a:solidFill>
                            <a:srgbClr val="FF0000"/>
                          </a:solidFill>
                        </a:rPr>
                        <a:t>が務める。</a:t>
                      </a:r>
                      <a:r>
                        <a:rPr kumimoji="1" lang="en-US" altLang="ja-JP" sz="1200" dirty="0">
                          <a:solidFill>
                            <a:srgbClr val="FF0000"/>
                          </a:solidFill>
                        </a:rPr>
                        <a:t/>
                      </a:r>
                      <a:br>
                        <a:rPr kumimoji="1" lang="en-US" altLang="ja-JP" sz="1200" dirty="0">
                          <a:solidFill>
                            <a:srgbClr val="FF0000"/>
                          </a:solidFill>
                        </a:rPr>
                      </a:br>
                      <a:r>
                        <a:rPr kumimoji="1" lang="ja-JP" altLang="en-US" sz="1200" dirty="0">
                          <a:solidFill>
                            <a:srgbClr val="FF0000"/>
                          </a:solidFill>
                        </a:rPr>
                        <a:t>　　　　　　</a:t>
                      </a:r>
                      <a:r>
                        <a:rPr kumimoji="1" lang="en-US" altLang="ja-JP" sz="1200" dirty="0">
                          <a:solidFill>
                            <a:srgbClr val="FF0000"/>
                          </a:solidFill>
                        </a:rPr>
                        <a:t>XX</a:t>
                      </a:r>
                      <a:r>
                        <a:rPr kumimoji="1" lang="ja-JP" altLang="en-US" sz="1200" dirty="0">
                          <a:solidFill>
                            <a:srgbClr val="FF0000"/>
                          </a:solidFill>
                        </a:rPr>
                        <a:t>は施設内で</a:t>
                      </a:r>
                      <a:r>
                        <a:rPr kumimoji="1" lang="en-US" altLang="ja-JP" sz="1200" dirty="0">
                          <a:solidFill>
                            <a:srgbClr val="FF0000"/>
                          </a:solidFill>
                        </a:rPr>
                        <a:t>XX</a:t>
                      </a:r>
                      <a:r>
                        <a:rPr kumimoji="1" lang="ja-JP" altLang="en-US" sz="1200" dirty="0">
                          <a:solidFill>
                            <a:srgbClr val="FF0000"/>
                          </a:solidFill>
                        </a:rPr>
                        <a:t>の業務の責任者・リーダーを担当しており、今後のロボット等の導入（実装）検討を主導する中心者である。</a:t>
                      </a:r>
                      <a:endParaRPr kumimoji="1" lang="en-US" altLang="ja-JP" sz="1200" dirty="0">
                        <a:solidFill>
                          <a:srgbClr val="FF0000"/>
                        </a:solidFill>
                      </a:endParaRPr>
                    </a:p>
                    <a:p>
                      <a:pPr marL="0" indent="0">
                        <a:buFont typeface="Arial" panose="020B0604020202020204" pitchFamily="34" charset="0"/>
                        <a:buNone/>
                      </a:pPr>
                      <a:endParaRPr kumimoji="1" lang="en-US" altLang="ja-JP" sz="1200" dirty="0"/>
                    </a:p>
                    <a:p>
                      <a:pPr marL="171450" indent="-171450">
                        <a:buFont typeface="Arial" panose="020B0604020202020204" pitchFamily="34" charset="0"/>
                        <a:buChar char="•"/>
                      </a:pPr>
                      <a:r>
                        <a:rPr kumimoji="1" lang="en-US" altLang="ja-JP" sz="1200" dirty="0"/>
                        <a:t>XXXX</a:t>
                      </a:r>
                    </a:p>
                    <a:p>
                      <a:pPr marL="171450" indent="-171450">
                        <a:buFont typeface="Arial" panose="020B0604020202020204" pitchFamily="34" charset="0"/>
                        <a:buChar char="•"/>
                      </a:pPr>
                      <a:r>
                        <a:rPr kumimoji="1" lang="en-US" altLang="ja-JP" sz="1200" dirty="0"/>
                        <a:t>XXXX</a:t>
                      </a:r>
                      <a:endParaRPr kumimoji="1" lang="ja-JP" altLang="en-US" sz="1200" dirty="0"/>
                    </a:p>
                  </a:txBody>
                  <a:tcPr/>
                </a:tc>
                <a:extLst>
                  <a:ext uri="{0D108BD9-81ED-4DB2-BD59-A6C34878D82A}">
                    <a16:rowId xmlns:a16="http://schemas.microsoft.com/office/drawing/2014/main" val="2263883458"/>
                  </a:ext>
                </a:extLst>
              </a:tr>
            </a:tbl>
          </a:graphicData>
        </a:graphic>
      </p:graphicFrame>
      <p:sp>
        <p:nvSpPr>
          <p:cNvPr id="19" name="正方形/長方形 18">
            <a:extLst>
              <a:ext uri="{FF2B5EF4-FFF2-40B4-BE49-F238E27FC236}">
                <a16:creationId xmlns:a16="http://schemas.microsoft.com/office/drawing/2014/main" id="{9C00A340-B757-4C59-95C8-35435A0DA591}"/>
              </a:ext>
            </a:extLst>
          </p:cNvPr>
          <p:cNvSpPr/>
          <p:nvPr/>
        </p:nvSpPr>
        <p:spPr bwMode="auto">
          <a:xfrm>
            <a:off x="3708399" y="5227213"/>
            <a:ext cx="5552104" cy="1005841"/>
          </a:xfrm>
          <a:prstGeom prst="rect">
            <a:avLst/>
          </a:prstGeom>
          <a:noFill/>
          <a:ln w="12700" cap="flat" cmpd="sng" algn="ctr">
            <a:solidFill>
              <a:schemeClr val="tx1">
                <a:lumMod val="50000"/>
                <a:lumOff val="50000"/>
              </a:schemeClr>
            </a:solidFill>
            <a:prstDash val="solid"/>
            <a:round/>
            <a:headEnd type="none" w="med" len="med"/>
            <a:tailEnd type="none" w="med" len="med"/>
          </a:ln>
          <a:effectLst/>
        </p:spPr>
        <p:txBody>
          <a:bodyPr vert="horz" wrap="square" lIns="72000" tIns="18000" rIns="36000" bIns="18000" numCol="1" rtlCol="0" anchor="ctr" anchorCtr="0" compatLnSpc="1">
            <a:prstTxWarp prst="textNoShape">
              <a:avLst/>
            </a:prstTxWarp>
          </a:bodyPr>
          <a:lstStyle/>
          <a:p>
            <a:pPr marL="0" marR="0" indent="0" algn="l"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ja-JP" altLang="en-US" sz="1200" b="0" i="0" u="none" strike="noStrike" cap="none" normalizeH="0" baseline="0" dirty="0">
                <a:ln>
                  <a:noFill/>
                </a:ln>
                <a:solidFill>
                  <a:srgbClr val="FF0000"/>
                </a:solidFill>
                <a:effectLst/>
                <a:latin typeface="Arial" panose="020B0604020202020204" pitchFamily="34" charset="0"/>
                <a:ea typeface="ＭＳ Ｐゴシック" panose="020B0600070205080204" pitchFamily="50" charset="-128"/>
              </a:rPr>
              <a:t>本事業では△△を担当</a:t>
            </a:r>
            <a:r>
              <a:rPr lang="en-US" altLang="ja-JP" sz="1200" dirty="0">
                <a:solidFill>
                  <a:srgbClr val="FF0000"/>
                </a:solidFill>
                <a:latin typeface="Arial" panose="020B0604020202020204" pitchFamily="34" charset="0"/>
                <a:ea typeface="ＭＳ Ｐゴシック" panose="020B0600070205080204" pitchFamily="50" charset="-128"/>
              </a:rPr>
              <a:t/>
            </a:r>
            <a:br>
              <a:rPr lang="en-US" altLang="ja-JP" sz="1200" dirty="0">
                <a:solidFill>
                  <a:srgbClr val="FF0000"/>
                </a:solidFill>
                <a:latin typeface="Arial" panose="020B0604020202020204" pitchFamily="34" charset="0"/>
                <a:ea typeface="ＭＳ Ｐゴシック" panose="020B0600070205080204" pitchFamily="50" charset="-128"/>
              </a:rPr>
            </a:br>
            <a:r>
              <a:rPr lang="en-US" altLang="ja-JP" sz="1200" dirty="0">
                <a:solidFill>
                  <a:srgbClr val="FF0000"/>
                </a:solidFill>
                <a:latin typeface="Arial" panose="020B0604020202020204" pitchFamily="34" charset="0"/>
                <a:ea typeface="ＭＳ Ｐゴシック" panose="020B0600070205080204" pitchFamily="50" charset="-128"/>
              </a:rPr>
              <a:t>XXXX</a:t>
            </a:r>
            <a:r>
              <a:rPr lang="ja-JP" altLang="en-US" sz="1200" dirty="0">
                <a:solidFill>
                  <a:srgbClr val="FF0000"/>
                </a:solidFill>
                <a:latin typeface="Arial" panose="020B0604020202020204" pitchFamily="34" charset="0"/>
                <a:ea typeface="ＭＳ Ｐゴシック" panose="020B0600070205080204" pitchFamily="50" charset="-128"/>
              </a:rPr>
              <a:t>　担当</a:t>
            </a:r>
            <a:endParaRPr lang="en-US" altLang="ja-JP" sz="1200" dirty="0">
              <a:solidFill>
                <a:srgbClr val="FF0000"/>
              </a:solidFill>
              <a:latin typeface="Arial" panose="020B0604020202020204" pitchFamily="34" charset="0"/>
              <a:ea typeface="ＭＳ Ｐゴシック" panose="020B0600070205080204" pitchFamily="50" charset="-128"/>
            </a:endParaRPr>
          </a:p>
          <a:p>
            <a:pPr algn="l"/>
            <a:r>
              <a:rPr lang="ja-JP" altLang="en-US" sz="1200" dirty="0">
                <a:solidFill>
                  <a:srgbClr val="FF0000"/>
                </a:solidFill>
                <a:latin typeface="Arial" panose="020B0604020202020204" pitchFamily="34" charset="0"/>
                <a:ea typeface="ＭＳ Ｐゴシック" panose="020B0600070205080204" pitchFamily="50" charset="-128"/>
              </a:rPr>
              <a:t>＜役割</a:t>
            </a:r>
            <a:r>
              <a:rPr lang="ja-JP" altLang="en-US" sz="1200" dirty="0" smtClean="0">
                <a:solidFill>
                  <a:srgbClr val="FF0000"/>
                </a:solidFill>
                <a:latin typeface="Arial" panose="020B0604020202020204" pitchFamily="34" charset="0"/>
                <a:ea typeface="ＭＳ Ｐゴシック" panose="020B0600070205080204" pitchFamily="50" charset="-128"/>
              </a:rPr>
              <a:t>＞介護ロボット</a:t>
            </a:r>
            <a:r>
              <a:rPr lang="ja-JP" altLang="en-US" sz="1200" dirty="0">
                <a:solidFill>
                  <a:srgbClr val="FF0000"/>
                </a:solidFill>
                <a:latin typeface="Arial" panose="020B0604020202020204" pitchFamily="34" charset="0"/>
                <a:ea typeface="ＭＳ Ｐゴシック" panose="020B0600070205080204" pitchFamily="50" charset="-128"/>
              </a:rPr>
              <a:t>等の</a:t>
            </a:r>
            <a:r>
              <a:rPr lang="ja-JP" altLang="en-US" sz="1200" dirty="0" smtClean="0">
                <a:solidFill>
                  <a:srgbClr val="FF0000"/>
                </a:solidFill>
                <a:latin typeface="Arial" panose="020B0604020202020204" pitchFamily="34" charset="0"/>
                <a:ea typeface="ＭＳ Ｐゴシック" panose="020B0600070205080204" pitchFamily="50" charset="-128"/>
              </a:rPr>
              <a:t>導入・効果検証に</a:t>
            </a:r>
            <a:r>
              <a:rPr lang="ja-JP" altLang="en-US" sz="1200" dirty="0">
                <a:solidFill>
                  <a:srgbClr val="FF0000"/>
                </a:solidFill>
                <a:latin typeface="Arial" panose="020B0604020202020204" pitchFamily="34" charset="0"/>
                <a:ea typeface="ＭＳ Ｐゴシック" panose="020B0600070205080204" pitchFamily="50" charset="-128"/>
              </a:rPr>
              <a:t>あたり、事前</a:t>
            </a:r>
            <a:r>
              <a:rPr lang="ja-JP" altLang="en-US" sz="1200" dirty="0" smtClean="0">
                <a:solidFill>
                  <a:srgbClr val="FF0000"/>
                </a:solidFill>
                <a:latin typeface="Arial" panose="020B0604020202020204" pitchFamily="34" charset="0"/>
                <a:ea typeface="ＭＳ Ｐゴシック" panose="020B0600070205080204" pitchFamily="50" charset="-128"/>
              </a:rPr>
              <a:t>に</a:t>
            </a:r>
            <a:r>
              <a:rPr lang="ja-JP" altLang="en-US" sz="1200" dirty="0">
                <a:solidFill>
                  <a:srgbClr val="FF0000"/>
                </a:solidFill>
                <a:latin typeface="Arial" panose="020B0604020202020204" pitchFamily="34" charset="0"/>
                <a:ea typeface="ＭＳ Ｐゴシック" panose="020B0600070205080204" pitchFamily="50" charset="-128"/>
              </a:rPr>
              <a:t>利用者</a:t>
            </a:r>
            <a:r>
              <a:rPr lang="ja-JP" altLang="en-US" sz="1200" dirty="0" smtClean="0">
                <a:solidFill>
                  <a:srgbClr val="FF0000"/>
                </a:solidFill>
                <a:latin typeface="Arial" panose="020B0604020202020204" pitchFamily="34" charset="0"/>
                <a:ea typeface="ＭＳ Ｐゴシック" panose="020B0600070205080204" pitchFamily="50" charset="-128"/>
              </a:rPr>
              <a:t>へ</a:t>
            </a:r>
            <a:r>
              <a:rPr lang="ja-JP" altLang="en-US" sz="1200" dirty="0">
                <a:solidFill>
                  <a:srgbClr val="FF0000"/>
                </a:solidFill>
                <a:latin typeface="Arial" panose="020B0604020202020204" pitchFamily="34" charset="0"/>
                <a:ea typeface="ＭＳ Ｐゴシック" panose="020B0600070205080204" pitchFamily="50" charset="-128"/>
              </a:rPr>
              <a:t>の周知を企画・実施</a:t>
            </a:r>
            <a:endParaRPr lang="en-US" altLang="ja-JP" sz="1200" dirty="0">
              <a:solidFill>
                <a:srgbClr val="FF0000"/>
              </a:solidFill>
              <a:latin typeface="Arial" panose="020B0604020202020204" pitchFamily="34" charset="0"/>
              <a:ea typeface="ＭＳ Ｐゴシック" panose="020B0600070205080204" pitchFamily="50" charset="-128"/>
            </a:endParaRPr>
          </a:p>
        </p:txBody>
      </p:sp>
      <p:cxnSp>
        <p:nvCxnSpPr>
          <p:cNvPr id="21" name="直線コネクタ 20">
            <a:extLst>
              <a:ext uri="{FF2B5EF4-FFF2-40B4-BE49-F238E27FC236}">
                <a16:creationId xmlns:a16="http://schemas.microsoft.com/office/drawing/2014/main" id="{B73451A1-AC8A-4DAD-A244-BC2411EE46DF}"/>
              </a:ext>
            </a:extLst>
          </p:cNvPr>
          <p:cNvCxnSpPr>
            <a:cxnSpLocks/>
            <a:stCxn id="10" idx="3"/>
            <a:endCxn id="12" idx="1"/>
          </p:cNvCxnSpPr>
          <p:nvPr/>
        </p:nvCxnSpPr>
        <p:spPr bwMode="auto">
          <a:xfrm flipV="1">
            <a:off x="2833312" y="3354487"/>
            <a:ext cx="875087" cy="118"/>
          </a:xfrm>
          <a:prstGeom prst="line">
            <a:avLst/>
          </a:prstGeom>
          <a:solidFill>
            <a:schemeClr val="accent1"/>
          </a:solidFill>
          <a:ln w="12700" cap="flat" cmpd="sng" algn="ctr">
            <a:solidFill>
              <a:schemeClr val="bg2"/>
            </a:solidFill>
            <a:prstDash val="solid"/>
            <a:round/>
            <a:headEnd type="none" w="med" len="med"/>
            <a:tailEnd type="none" w="med" len="med"/>
          </a:ln>
          <a:effectLst/>
        </p:spPr>
      </p:cxnSp>
      <p:cxnSp>
        <p:nvCxnSpPr>
          <p:cNvPr id="22" name="直線コネクタ 21">
            <a:extLst>
              <a:ext uri="{FF2B5EF4-FFF2-40B4-BE49-F238E27FC236}">
                <a16:creationId xmlns:a16="http://schemas.microsoft.com/office/drawing/2014/main" id="{5085E3A7-10FC-4610-8845-19A21F56DB86}"/>
              </a:ext>
            </a:extLst>
          </p:cNvPr>
          <p:cNvCxnSpPr>
            <a:cxnSpLocks/>
          </p:cNvCxnSpPr>
          <p:nvPr/>
        </p:nvCxnSpPr>
        <p:spPr bwMode="auto">
          <a:xfrm>
            <a:off x="3087312" y="3354605"/>
            <a:ext cx="0" cy="2375528"/>
          </a:xfrm>
          <a:prstGeom prst="line">
            <a:avLst/>
          </a:prstGeom>
          <a:solidFill>
            <a:schemeClr val="accent1"/>
          </a:solidFill>
          <a:ln w="12700" cap="flat" cmpd="sng" algn="ctr">
            <a:solidFill>
              <a:schemeClr val="bg2"/>
            </a:solidFill>
            <a:prstDash val="solid"/>
            <a:round/>
            <a:headEnd type="none" w="med" len="med"/>
            <a:tailEnd type="none" w="med" len="med"/>
          </a:ln>
          <a:effectLst/>
        </p:spPr>
      </p:cxnSp>
      <p:cxnSp>
        <p:nvCxnSpPr>
          <p:cNvPr id="25" name="直線コネクタ 24">
            <a:extLst>
              <a:ext uri="{FF2B5EF4-FFF2-40B4-BE49-F238E27FC236}">
                <a16:creationId xmlns:a16="http://schemas.microsoft.com/office/drawing/2014/main" id="{8541436E-D28B-4408-A097-F4CDAC48FB66}"/>
              </a:ext>
            </a:extLst>
          </p:cNvPr>
          <p:cNvCxnSpPr>
            <a:cxnSpLocks/>
          </p:cNvCxnSpPr>
          <p:nvPr/>
        </p:nvCxnSpPr>
        <p:spPr bwMode="auto">
          <a:xfrm>
            <a:off x="3087312" y="4525756"/>
            <a:ext cx="621088" cy="0"/>
          </a:xfrm>
          <a:prstGeom prst="line">
            <a:avLst/>
          </a:prstGeom>
          <a:solidFill>
            <a:schemeClr val="accent1"/>
          </a:solidFill>
          <a:ln w="12700" cap="flat" cmpd="sng" algn="ctr">
            <a:solidFill>
              <a:schemeClr val="bg2"/>
            </a:solidFill>
            <a:prstDash val="solid"/>
            <a:round/>
            <a:headEnd type="none" w="med" len="med"/>
            <a:tailEnd type="none" w="med" len="med"/>
          </a:ln>
          <a:effectLst/>
        </p:spPr>
      </p:cxnSp>
      <p:cxnSp>
        <p:nvCxnSpPr>
          <p:cNvPr id="27" name="直線コネクタ 26">
            <a:extLst>
              <a:ext uri="{FF2B5EF4-FFF2-40B4-BE49-F238E27FC236}">
                <a16:creationId xmlns:a16="http://schemas.microsoft.com/office/drawing/2014/main" id="{B67C3B83-64B7-4D23-A5B7-F04F79E7C28F}"/>
              </a:ext>
            </a:extLst>
          </p:cNvPr>
          <p:cNvCxnSpPr>
            <a:cxnSpLocks/>
          </p:cNvCxnSpPr>
          <p:nvPr/>
        </p:nvCxnSpPr>
        <p:spPr bwMode="auto">
          <a:xfrm>
            <a:off x="3087312" y="5738319"/>
            <a:ext cx="621088" cy="0"/>
          </a:xfrm>
          <a:prstGeom prst="line">
            <a:avLst/>
          </a:prstGeom>
          <a:solidFill>
            <a:schemeClr val="accent1"/>
          </a:solidFill>
          <a:ln w="12700" cap="flat" cmpd="sng" algn="ctr">
            <a:solidFill>
              <a:schemeClr val="bg2"/>
            </a:solidFill>
            <a:prstDash val="solid"/>
            <a:round/>
            <a:headEnd type="none" w="med" len="med"/>
            <a:tailEnd type="none" w="med" len="med"/>
          </a:ln>
          <a:effectLst/>
        </p:spPr>
      </p:cxnSp>
      <p:sp>
        <p:nvSpPr>
          <p:cNvPr id="13" name="Rectangle 3">
            <a:extLst>
              <a:ext uri="{FF2B5EF4-FFF2-40B4-BE49-F238E27FC236}">
                <a16:creationId xmlns:a16="http://schemas.microsoft.com/office/drawing/2014/main" id="{61FFFAD9-1B4E-4EA5-B3A5-333E3802AE92}"/>
              </a:ext>
            </a:extLst>
          </p:cNvPr>
          <p:cNvSpPr txBox="1">
            <a:spLocks noChangeArrowheads="1"/>
          </p:cNvSpPr>
          <p:nvPr/>
        </p:nvSpPr>
        <p:spPr bwMode="auto">
          <a:xfrm>
            <a:off x="596899" y="6530320"/>
            <a:ext cx="8503559" cy="193899"/>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177800" indent="-177800" eaLnBrk="1" hangingPunct="1">
              <a:spcBef>
                <a:spcPct val="0"/>
              </a:spcBef>
              <a:buClr>
                <a:srgbClr val="5A5A5A"/>
              </a:buClr>
              <a:buSzPct val="100000"/>
              <a:buFont typeface="Arial" panose="020B0604020202020204" pitchFamily="34" charset="0"/>
              <a:buChar char="•"/>
            </a:pPr>
            <a:r>
              <a:rPr lang="ja-JP" altLang="en-US" sz="1050" kern="0" dirty="0">
                <a:solidFill>
                  <a:schemeClr val="tx1"/>
                </a:solidFill>
              </a:rPr>
              <a:t>複数</a:t>
            </a:r>
            <a:r>
              <a:rPr lang="ja-JP" altLang="en-US" sz="1050" kern="0" dirty="0" smtClean="0">
                <a:solidFill>
                  <a:schemeClr val="tx1"/>
                </a:solidFill>
              </a:rPr>
              <a:t>の</a:t>
            </a:r>
            <a:r>
              <a:rPr lang="ja-JP" altLang="en-US" sz="1050" kern="0" dirty="0">
                <a:solidFill>
                  <a:schemeClr val="tx1"/>
                </a:solidFill>
              </a:rPr>
              <a:t>事業所</a:t>
            </a:r>
            <a:r>
              <a:rPr lang="ja-JP" altLang="en-US" sz="1050" kern="0" dirty="0" smtClean="0">
                <a:solidFill>
                  <a:schemeClr val="tx1"/>
                </a:solidFill>
              </a:rPr>
              <a:t>で</a:t>
            </a:r>
            <a:r>
              <a:rPr lang="ja-JP" altLang="en-US" sz="1050" kern="0" dirty="0">
                <a:solidFill>
                  <a:schemeClr val="tx1"/>
                </a:solidFill>
              </a:rPr>
              <a:t>応募する場合、適宜、スライドを追加してください。</a:t>
            </a:r>
            <a:endParaRPr lang="en-US" altLang="ja-JP" sz="1050" kern="0" dirty="0">
              <a:solidFill>
                <a:schemeClr val="tx1"/>
              </a:solidFill>
            </a:endParaRPr>
          </a:p>
        </p:txBody>
      </p:sp>
    </p:spTree>
    <p:extLst>
      <p:ext uri="{BB962C8B-B14F-4D97-AF65-F5344CB8AC3E}">
        <p14:creationId xmlns:p14="http://schemas.microsoft.com/office/powerpoint/2010/main" val="4527859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03B0AAB-7662-4714-AB84-69E1AB3E7B0B}"/>
              </a:ext>
            </a:extLst>
          </p:cNvPr>
          <p:cNvSpPr>
            <a:spLocks noGrp="1"/>
          </p:cNvSpPr>
          <p:nvPr>
            <p:ph type="title"/>
          </p:nvPr>
        </p:nvSpPr>
        <p:spPr/>
        <p:txBody>
          <a:bodyPr/>
          <a:lstStyle/>
          <a:p>
            <a:pPr>
              <a:tabLst>
                <a:tab pos="1706563" algn="l"/>
              </a:tabLst>
            </a:pPr>
            <a:r>
              <a:rPr kumimoji="1" lang="ja-JP" altLang="en-US" dirty="0" smtClean="0"/>
              <a:t>５</a:t>
            </a:r>
            <a:r>
              <a:rPr lang="ja-JP" altLang="en-US" dirty="0"/>
              <a:t>　</a:t>
            </a:r>
            <a:r>
              <a:rPr kumimoji="1" lang="ja-JP" altLang="en-US" dirty="0" smtClean="0"/>
              <a:t>介護ロボット</a:t>
            </a:r>
            <a:r>
              <a:rPr kumimoji="1" lang="ja-JP" altLang="en-US" dirty="0"/>
              <a:t>等</a:t>
            </a:r>
            <a:r>
              <a:rPr kumimoji="1" lang="ja-JP" altLang="en-US" dirty="0" smtClean="0"/>
              <a:t>の活用状況</a:t>
            </a:r>
            <a:r>
              <a:rPr kumimoji="1" lang="ja-JP" altLang="en-US" dirty="0" smtClean="0">
                <a:solidFill>
                  <a:schemeClr val="tx1"/>
                </a:solidFill>
              </a:rPr>
              <a:t>、試験導入</a:t>
            </a:r>
            <a:r>
              <a:rPr lang="ja-JP" altLang="en-US" dirty="0" smtClean="0"/>
              <a:t>・効果検証</a:t>
            </a:r>
            <a:r>
              <a:rPr lang="ja-JP" altLang="en-US" dirty="0"/>
              <a:t>の</a:t>
            </a:r>
            <a:r>
              <a:rPr kumimoji="1" lang="ja-JP" altLang="en-US" dirty="0" smtClean="0"/>
              <a:t>実施環境等</a:t>
            </a:r>
            <a:endParaRPr kumimoji="1" lang="ja-JP" altLang="en-US" dirty="0"/>
          </a:p>
        </p:txBody>
      </p:sp>
      <p:graphicFrame>
        <p:nvGraphicFramePr>
          <p:cNvPr id="7" name="表 6">
            <a:extLst>
              <a:ext uri="{FF2B5EF4-FFF2-40B4-BE49-F238E27FC236}">
                <a16:creationId xmlns:a16="http://schemas.microsoft.com/office/drawing/2014/main" id="{A0EF9342-EAFB-4CAA-85C9-31E20A163861}"/>
              </a:ext>
            </a:extLst>
          </p:cNvPr>
          <p:cNvGraphicFramePr>
            <a:graphicFrameLocks noGrp="1"/>
          </p:cNvGraphicFramePr>
          <p:nvPr>
            <p:extLst>
              <p:ext uri="{D42A27DB-BD31-4B8C-83A1-F6EECF244321}">
                <p14:modId xmlns:p14="http://schemas.microsoft.com/office/powerpoint/2010/main" val="3319182897"/>
              </p:ext>
            </p:extLst>
          </p:nvPr>
        </p:nvGraphicFramePr>
        <p:xfrm>
          <a:off x="406401" y="1421926"/>
          <a:ext cx="8889999" cy="4572000"/>
        </p:xfrm>
        <a:graphic>
          <a:graphicData uri="http://schemas.openxmlformats.org/drawingml/2006/table">
            <a:tbl>
              <a:tblPr firstCol="1">
                <a:tableStyleId>{21E4AEA4-8DFA-4A89-87EB-49C32662AFE0}</a:tableStyleId>
              </a:tblPr>
              <a:tblGrid>
                <a:gridCol w="1199443">
                  <a:extLst>
                    <a:ext uri="{9D8B030D-6E8A-4147-A177-3AD203B41FA5}">
                      <a16:colId xmlns:a16="http://schemas.microsoft.com/office/drawing/2014/main" val="389080856"/>
                    </a:ext>
                  </a:extLst>
                </a:gridCol>
                <a:gridCol w="1063185">
                  <a:extLst>
                    <a:ext uri="{9D8B030D-6E8A-4147-A177-3AD203B41FA5}">
                      <a16:colId xmlns:a16="http://schemas.microsoft.com/office/drawing/2014/main" val="1447766476"/>
                    </a:ext>
                  </a:extLst>
                </a:gridCol>
                <a:gridCol w="6627371">
                  <a:extLst>
                    <a:ext uri="{9D8B030D-6E8A-4147-A177-3AD203B41FA5}">
                      <a16:colId xmlns:a16="http://schemas.microsoft.com/office/drawing/2014/main" val="2292107644"/>
                    </a:ext>
                  </a:extLst>
                </a:gridCol>
              </a:tblGrid>
              <a:tr h="0">
                <a:tc rowSpan="3">
                  <a:txBody>
                    <a:bodyPr/>
                    <a:lstStyle/>
                    <a:p>
                      <a:r>
                        <a:rPr kumimoji="1" lang="ja-JP" altLang="en-US" sz="1200" strike="noStrike" baseline="0" dirty="0" smtClean="0"/>
                        <a:t>（</a:t>
                      </a:r>
                      <a:r>
                        <a:rPr kumimoji="1" lang="ja-JP" altLang="en-US" sz="1200" b="1" strike="noStrike" baseline="0" dirty="0" smtClean="0">
                          <a:solidFill>
                            <a:schemeClr val="bg1"/>
                          </a:solidFill>
                        </a:rPr>
                        <a:t>現在活用中</a:t>
                      </a:r>
                      <a:r>
                        <a:rPr kumimoji="1" lang="ja-JP" altLang="en-US" sz="1200" strike="noStrike" baseline="0" dirty="0" smtClean="0"/>
                        <a:t>の介護ロボット等がある場合）</a:t>
                      </a:r>
                      <a:endParaRPr kumimoji="1" lang="en-US" altLang="ja-JP" sz="1200" strike="noStrike" baseline="0" dirty="0" smtClean="0"/>
                    </a:p>
                    <a:p>
                      <a:r>
                        <a:rPr kumimoji="1" lang="ja-JP" altLang="en-US" sz="1200" strike="noStrike" baseline="0" dirty="0" smtClean="0"/>
                        <a:t>介護ロボット</a:t>
                      </a:r>
                      <a:r>
                        <a:rPr kumimoji="1" lang="ja-JP" altLang="en-US" sz="1200" strike="noStrike" baseline="0" dirty="0"/>
                        <a:t>等</a:t>
                      </a:r>
                      <a:r>
                        <a:rPr kumimoji="1" lang="ja-JP" altLang="en-US" sz="1200" strike="noStrike" baseline="0" dirty="0" smtClean="0"/>
                        <a:t>の活用状況</a:t>
                      </a:r>
                      <a:endParaRPr kumimoji="1" lang="en-US" altLang="ja-JP" sz="1200" strike="noStrike" baseline="0" dirty="0" smtClean="0"/>
                    </a:p>
                    <a:p>
                      <a:r>
                        <a:rPr kumimoji="1" lang="en-US" altLang="ja-JP" sz="1200" u="sng" strike="noStrike" baseline="0" dirty="0" smtClean="0"/>
                        <a:t>※</a:t>
                      </a:r>
                      <a:r>
                        <a:rPr kumimoji="1" lang="ja-JP" altLang="en-US" sz="1200" u="sng" strike="noStrike" baseline="0" dirty="0" smtClean="0"/>
                        <a:t>業務支援システムを含む</a:t>
                      </a:r>
                      <a:endParaRPr kumimoji="1" lang="ja-JP" altLang="en-US" sz="1200" u="sng" strike="noStrike" baseline="0" dirty="0"/>
                    </a:p>
                  </a:txBody>
                  <a:tcPr/>
                </a:tc>
                <a:tc>
                  <a:txBody>
                    <a:bodyPr/>
                    <a:lstStyle/>
                    <a:p>
                      <a:pPr marL="0" algn="l" defTabSz="914400" rtl="0" eaLnBrk="1" latinLnBrk="0" hangingPunct="1"/>
                      <a:r>
                        <a:rPr kumimoji="1" lang="ja-JP" altLang="en-US" sz="1200" b="1" strike="noStrike" kern="1200" baseline="0" dirty="0" smtClean="0">
                          <a:solidFill>
                            <a:schemeClr val="lt1"/>
                          </a:solidFill>
                          <a:latin typeface="+mn-lt"/>
                          <a:ea typeface="+mn-ea"/>
                          <a:cs typeface="+mn-cs"/>
                        </a:rPr>
                        <a:t>機器名（メーカー名）</a:t>
                      </a:r>
                      <a:endParaRPr kumimoji="1" lang="ja-JP" altLang="en-US" sz="1200" b="1" strike="noStrike" kern="1200" baseline="0" dirty="0">
                        <a:solidFill>
                          <a:schemeClr val="lt1"/>
                        </a:solidFill>
                        <a:latin typeface="+mn-lt"/>
                        <a:ea typeface="+mn-ea"/>
                        <a:cs typeface="+mn-cs"/>
                      </a:endParaRPr>
                    </a:p>
                  </a:txBody>
                  <a:tcPr>
                    <a:solidFill>
                      <a:schemeClr val="accent2"/>
                    </a:solidFill>
                  </a:tcPr>
                </a:tc>
                <a:tc>
                  <a:txBody>
                    <a:bodyPr/>
                    <a:lstStyle/>
                    <a:p>
                      <a:r>
                        <a:rPr kumimoji="1" lang="ja-JP" altLang="en-US" sz="1200" strike="noStrike" baseline="0" dirty="0">
                          <a:solidFill>
                            <a:srgbClr val="FF0000"/>
                          </a:solidFill>
                        </a:rPr>
                        <a:t>（記入例</a:t>
                      </a:r>
                      <a:r>
                        <a:rPr kumimoji="1" lang="ja-JP" altLang="en-US" sz="1200" strike="noStrike" baseline="0" dirty="0" smtClean="0">
                          <a:solidFill>
                            <a:srgbClr val="FF0000"/>
                          </a:solidFill>
                        </a:rPr>
                        <a:t>）腰補助用マッスルスーツ（イノフィス）</a:t>
                      </a:r>
                      <a:endParaRPr kumimoji="1" lang="en-US" altLang="ja-JP" sz="1200" strike="noStrike" baseline="0" dirty="0" smtClean="0">
                        <a:solidFill>
                          <a:srgbClr val="FF0000"/>
                        </a:solidFill>
                      </a:endParaRPr>
                    </a:p>
                    <a:p>
                      <a:pPr marL="171450" indent="-171450">
                        <a:buFont typeface="Arial" panose="020B0604020202020204" pitchFamily="34" charset="0"/>
                        <a:buChar char="•"/>
                      </a:pPr>
                      <a:r>
                        <a:rPr kumimoji="1" lang="en-US" altLang="ja-JP" sz="1200" strike="noStrike" baseline="0" dirty="0" smtClean="0"/>
                        <a:t>XXX</a:t>
                      </a:r>
                      <a:endParaRPr kumimoji="1" lang="ja-JP" altLang="en-US" sz="1200" strike="noStrike" baseline="0" dirty="0"/>
                    </a:p>
                  </a:txBody>
                  <a:tcPr/>
                </a:tc>
                <a:extLst>
                  <a:ext uri="{0D108BD9-81ED-4DB2-BD59-A6C34878D82A}">
                    <a16:rowId xmlns:a16="http://schemas.microsoft.com/office/drawing/2014/main" val="245908089"/>
                  </a:ext>
                </a:extLst>
              </a:tr>
              <a:tr h="0">
                <a:tc vMerge="1">
                  <a:txBody>
                    <a:bodyPr/>
                    <a:lstStyle/>
                    <a:p>
                      <a:endParaRPr kumimoji="1" lang="ja-JP" altLang="en-US"/>
                    </a:p>
                  </a:txBody>
                  <a:tcPr/>
                </a:tc>
                <a:tc>
                  <a:txBody>
                    <a:bodyPr/>
                    <a:lstStyle/>
                    <a:p>
                      <a:pPr marL="0" algn="l" defTabSz="914400" rtl="0" eaLnBrk="1" latinLnBrk="0" hangingPunct="1"/>
                      <a:r>
                        <a:rPr kumimoji="1" lang="ja-JP" altLang="en-US" sz="1200" b="1" strike="noStrike" kern="1200" baseline="0" dirty="0" smtClean="0">
                          <a:solidFill>
                            <a:schemeClr val="lt1"/>
                          </a:solidFill>
                          <a:latin typeface="+mn-lt"/>
                          <a:ea typeface="+mn-ea"/>
                          <a:cs typeface="+mn-cs"/>
                        </a:rPr>
                        <a:t>活用状況・活用頻度</a:t>
                      </a:r>
                      <a:endParaRPr kumimoji="1" lang="ja-JP" altLang="en-US" sz="1200" b="1" strike="noStrike" kern="1200" baseline="0" dirty="0">
                        <a:solidFill>
                          <a:schemeClr val="lt1"/>
                        </a:solidFill>
                        <a:latin typeface="+mn-lt"/>
                        <a:ea typeface="+mn-ea"/>
                        <a:cs typeface="+mn-cs"/>
                      </a:endParaRPr>
                    </a:p>
                  </a:txBody>
                  <a:tcPr>
                    <a:solidFill>
                      <a:schemeClr val="accent2"/>
                    </a:solidFill>
                  </a:tcPr>
                </a:tc>
                <a:tc>
                  <a:txBody>
                    <a:bodyPr/>
                    <a:lstStyle/>
                    <a:p>
                      <a:pPr marL="0" indent="0">
                        <a:buFont typeface="Arial" panose="020B0604020202020204" pitchFamily="34" charset="0"/>
                        <a:buNone/>
                      </a:pPr>
                      <a:r>
                        <a:rPr kumimoji="1" lang="ja-JP" altLang="en-US" sz="1200" strike="noStrike" baseline="0" dirty="0">
                          <a:solidFill>
                            <a:srgbClr val="FF0000"/>
                          </a:solidFill>
                        </a:rPr>
                        <a:t>（記入例</a:t>
                      </a:r>
                      <a:r>
                        <a:rPr kumimoji="1" lang="ja-JP" altLang="en-US" sz="1200" strike="noStrike" baseline="0" dirty="0" smtClean="0">
                          <a:solidFill>
                            <a:srgbClr val="FF0000"/>
                          </a:solidFill>
                        </a:rPr>
                        <a:t>）利用者の移乗時に装着して、１日１回程度の使用</a:t>
                      </a:r>
                      <a:endParaRPr kumimoji="1" lang="en-US" altLang="ja-JP" sz="1200" strike="noStrike" baseline="0" dirty="0">
                        <a:solidFill>
                          <a:srgbClr val="FF0000"/>
                        </a:solidFill>
                      </a:endParaRPr>
                    </a:p>
                    <a:p>
                      <a:pPr marL="171450" indent="-171450">
                        <a:buFont typeface="Arial" panose="020B0604020202020204" pitchFamily="34" charset="0"/>
                        <a:buChar char="•"/>
                      </a:pPr>
                      <a:r>
                        <a:rPr kumimoji="1" lang="en-US" altLang="ja-JP" sz="1200" strike="noStrike" baseline="0" dirty="0"/>
                        <a:t>XXX</a:t>
                      </a:r>
                      <a:endParaRPr kumimoji="1" lang="ja-JP" altLang="en-US" sz="1200" strike="noStrike" baseline="0" dirty="0"/>
                    </a:p>
                  </a:txBody>
                  <a:tcPr/>
                </a:tc>
                <a:extLst>
                  <a:ext uri="{0D108BD9-81ED-4DB2-BD59-A6C34878D82A}">
                    <a16:rowId xmlns:a16="http://schemas.microsoft.com/office/drawing/2014/main" val="858155962"/>
                  </a:ext>
                </a:extLst>
              </a:tr>
              <a:tr h="0">
                <a:tc vMerge="1">
                  <a:txBody>
                    <a:bodyPr/>
                    <a:lstStyle/>
                    <a:p>
                      <a:endParaRPr kumimoji="1" lang="ja-JP" altLang="en-US" sz="1200" dirty="0"/>
                    </a:p>
                  </a:txBody>
                  <a:tcPr/>
                </a:tc>
                <a:tc>
                  <a:txBody>
                    <a:bodyPr/>
                    <a:lstStyle/>
                    <a:p>
                      <a:r>
                        <a:rPr kumimoji="1" lang="ja-JP" altLang="en-US" sz="1200" b="1" strike="noStrike" kern="1200" baseline="0" dirty="0" smtClean="0">
                          <a:solidFill>
                            <a:schemeClr val="lt1"/>
                          </a:solidFill>
                          <a:latin typeface="+mn-lt"/>
                          <a:ea typeface="+mn-ea"/>
                          <a:cs typeface="+mn-cs"/>
                        </a:rPr>
                        <a:t>活用に係る課題</a:t>
                      </a:r>
                      <a:endParaRPr kumimoji="1" lang="ja-JP" altLang="en-US" strike="noStrike" baseline="0" dirty="0"/>
                    </a:p>
                  </a:txBody>
                  <a:tcPr>
                    <a:solidFill>
                      <a:schemeClr val="accent2"/>
                    </a:solidFill>
                  </a:tcPr>
                </a:tc>
                <a:tc>
                  <a:txBody>
                    <a:bodyPr/>
                    <a:lstStyle/>
                    <a:p>
                      <a:r>
                        <a:rPr kumimoji="1" lang="ja-JP" altLang="en-US" sz="1200" strike="noStrike" baseline="0" dirty="0">
                          <a:solidFill>
                            <a:srgbClr val="FF0000"/>
                          </a:solidFill>
                        </a:rPr>
                        <a:t>（記入例</a:t>
                      </a:r>
                      <a:r>
                        <a:rPr kumimoji="1" lang="ja-JP" altLang="en-US" sz="1200" strike="noStrike" baseline="0" dirty="0" smtClean="0">
                          <a:solidFill>
                            <a:srgbClr val="FF0000"/>
                          </a:solidFill>
                        </a:rPr>
                        <a:t>）装着に時間と手間がかかり、現場スタッフが使いたがらない</a:t>
                      </a:r>
                      <a:endParaRPr kumimoji="1" lang="en-US" altLang="ja-JP" sz="1200" strike="noStrike" baseline="0" dirty="0">
                        <a:solidFill>
                          <a:srgbClr val="FF0000"/>
                        </a:solidFill>
                      </a:endParaRPr>
                    </a:p>
                    <a:p>
                      <a:pPr marL="171450" indent="-171450">
                        <a:buFont typeface="Arial" panose="020B0604020202020204" pitchFamily="34" charset="0"/>
                        <a:buChar char="•"/>
                      </a:pPr>
                      <a:r>
                        <a:rPr kumimoji="1" lang="en-US" altLang="ja-JP" sz="1200" strike="noStrike" baseline="0" dirty="0"/>
                        <a:t>XXX</a:t>
                      </a:r>
                      <a:endParaRPr kumimoji="1" lang="ja-JP" altLang="en-US" sz="1200" strike="noStrike" baseline="0" dirty="0"/>
                    </a:p>
                  </a:txBody>
                  <a:tcPr/>
                </a:tc>
                <a:extLst>
                  <a:ext uri="{0D108BD9-81ED-4DB2-BD59-A6C34878D82A}">
                    <a16:rowId xmlns:a16="http://schemas.microsoft.com/office/drawing/2014/main" val="3794272216"/>
                  </a:ext>
                </a:extLst>
              </a:tr>
              <a:tr h="0">
                <a:tc rowSpan="4">
                  <a:txBody>
                    <a:bodyPr/>
                    <a:lstStyle/>
                    <a:p>
                      <a:r>
                        <a:rPr kumimoji="1" lang="ja-JP" altLang="en-US" sz="1200" dirty="0" smtClean="0"/>
                        <a:t>介護ロボット</a:t>
                      </a:r>
                      <a:r>
                        <a:rPr kumimoji="1" lang="ja-JP" altLang="en-US" sz="1200" dirty="0"/>
                        <a:t>等</a:t>
                      </a:r>
                      <a:r>
                        <a:rPr kumimoji="1" lang="ja-JP" altLang="en-US" sz="1200" dirty="0" smtClean="0"/>
                        <a:t>の設置</a:t>
                      </a:r>
                      <a:r>
                        <a:rPr kumimoji="1" lang="ja-JP" altLang="en-US" sz="1200" dirty="0"/>
                        <a:t>・活用</a:t>
                      </a:r>
                      <a:r>
                        <a:rPr kumimoji="1" lang="ja-JP" altLang="en-US" sz="1200" dirty="0" smtClean="0"/>
                        <a:t>場所のイメージ</a:t>
                      </a:r>
                      <a:endParaRPr kumimoji="1" lang="ja-JP" altLang="en-US" sz="1200" dirty="0"/>
                    </a:p>
                  </a:txBody>
                  <a:tcPr/>
                </a:tc>
                <a:tc>
                  <a:txBody>
                    <a:bodyPr/>
                    <a:lstStyle/>
                    <a:p>
                      <a:pPr marL="0" algn="l" defTabSz="914400" rtl="0" eaLnBrk="1" latinLnBrk="0" hangingPunct="1"/>
                      <a:r>
                        <a:rPr kumimoji="1" lang="ja-JP" altLang="en-US" sz="1200" b="1" kern="1200" dirty="0">
                          <a:solidFill>
                            <a:schemeClr val="lt1"/>
                          </a:solidFill>
                          <a:latin typeface="+mn-lt"/>
                          <a:ea typeface="+mn-ea"/>
                          <a:cs typeface="+mn-cs"/>
                        </a:rPr>
                        <a:t>設置・活用</a:t>
                      </a:r>
                      <a:endParaRPr kumimoji="1" lang="en-US" altLang="ja-JP" sz="1200" b="1" kern="1200" dirty="0">
                        <a:solidFill>
                          <a:schemeClr val="lt1"/>
                        </a:solidFill>
                        <a:latin typeface="+mn-lt"/>
                        <a:ea typeface="+mn-ea"/>
                        <a:cs typeface="+mn-cs"/>
                      </a:endParaRPr>
                    </a:p>
                    <a:p>
                      <a:pPr marL="0" algn="l" defTabSz="914400" rtl="0" eaLnBrk="1" latinLnBrk="0" hangingPunct="1"/>
                      <a:r>
                        <a:rPr kumimoji="1" lang="ja-JP" altLang="en-US" sz="1200" b="1" kern="1200" dirty="0" smtClean="0">
                          <a:solidFill>
                            <a:schemeClr val="lt1"/>
                          </a:solidFill>
                          <a:latin typeface="+mn-lt"/>
                          <a:ea typeface="+mn-ea"/>
                          <a:cs typeface="+mn-cs"/>
                        </a:rPr>
                        <a:t>希望</a:t>
                      </a:r>
                      <a:endParaRPr kumimoji="1" lang="ja-JP" altLang="en-US" sz="1200" b="1" kern="1200" dirty="0">
                        <a:solidFill>
                          <a:schemeClr val="lt1"/>
                        </a:solidFill>
                        <a:latin typeface="+mn-lt"/>
                        <a:ea typeface="+mn-ea"/>
                        <a:cs typeface="+mn-cs"/>
                      </a:endParaRPr>
                    </a:p>
                  </a:txBody>
                  <a:tcPr>
                    <a:solidFill>
                      <a:schemeClr val="accent2"/>
                    </a:solidFill>
                  </a:tcPr>
                </a:tc>
                <a:tc>
                  <a:txBody>
                    <a:bodyPr/>
                    <a:lstStyle/>
                    <a:p>
                      <a:r>
                        <a:rPr kumimoji="1" lang="ja-JP" altLang="en-US" sz="1200" dirty="0">
                          <a:solidFill>
                            <a:srgbClr val="FF0000"/>
                          </a:solidFill>
                        </a:rPr>
                        <a:t>（記入例</a:t>
                      </a:r>
                      <a:r>
                        <a:rPr kumimoji="1" lang="ja-JP" altLang="en-US" sz="1200" dirty="0" smtClean="0">
                          <a:solidFill>
                            <a:srgbClr val="FF0000"/>
                          </a:solidFill>
                        </a:rPr>
                        <a:t>）施設内の○○の利用者の居室を対象として、全△床にベッドセンサー等を設置し、訪室回数の削減に活用したい。</a:t>
                      </a:r>
                      <a:endParaRPr kumimoji="1" lang="en-US" altLang="ja-JP" sz="1200" dirty="0" smtClean="0">
                        <a:solidFill>
                          <a:srgbClr val="FF0000"/>
                        </a:solidFill>
                      </a:endParaRPr>
                    </a:p>
                    <a:p>
                      <a:pPr marL="171450" indent="-171450">
                        <a:buFont typeface="Arial" panose="020B0604020202020204" pitchFamily="34" charset="0"/>
                        <a:buChar char="•"/>
                      </a:pPr>
                      <a:r>
                        <a:rPr kumimoji="1" lang="en-US" altLang="ja-JP" sz="1200" dirty="0" smtClean="0"/>
                        <a:t>XXX</a:t>
                      </a:r>
                      <a:endParaRPr kumimoji="1" lang="en-US" altLang="ja-JP" sz="1200" dirty="0"/>
                    </a:p>
                  </a:txBody>
                  <a:tcPr/>
                </a:tc>
                <a:extLst>
                  <a:ext uri="{0D108BD9-81ED-4DB2-BD59-A6C34878D82A}">
                    <a16:rowId xmlns:a16="http://schemas.microsoft.com/office/drawing/2014/main" val="1425222370"/>
                  </a:ext>
                </a:extLst>
              </a:tr>
              <a:tr h="0">
                <a:tc vMerge="1">
                  <a:txBody>
                    <a:bodyPr/>
                    <a:lstStyle/>
                    <a:p>
                      <a:endParaRPr kumimoji="1" lang="ja-JP" altLang="en-US"/>
                    </a:p>
                  </a:txBody>
                  <a:tcPr/>
                </a:tc>
                <a:tc>
                  <a:txBody>
                    <a:bodyPr/>
                    <a:lstStyle/>
                    <a:p>
                      <a:pPr marL="0" algn="l" defTabSz="914400" rtl="0" eaLnBrk="1" latinLnBrk="0" hangingPunct="1"/>
                      <a:r>
                        <a:rPr kumimoji="1" lang="ja-JP" altLang="en-US" sz="1200" b="1" kern="1200" dirty="0" smtClean="0">
                          <a:solidFill>
                            <a:schemeClr val="lt1"/>
                          </a:solidFill>
                          <a:latin typeface="+mn-lt"/>
                          <a:ea typeface="+mn-ea"/>
                          <a:cs typeface="+mn-cs"/>
                        </a:rPr>
                        <a:t>（未使用時に保管が必要な場合）</a:t>
                      </a:r>
                      <a:endParaRPr kumimoji="1" lang="en-US" altLang="ja-JP" sz="1200" b="1" kern="1200" dirty="0" smtClean="0">
                        <a:solidFill>
                          <a:schemeClr val="lt1"/>
                        </a:solidFill>
                        <a:latin typeface="+mn-lt"/>
                        <a:ea typeface="+mn-ea"/>
                        <a:cs typeface="+mn-cs"/>
                      </a:endParaRPr>
                    </a:p>
                    <a:p>
                      <a:pPr marL="0" algn="l" defTabSz="914400" rtl="0" eaLnBrk="1" latinLnBrk="0" hangingPunct="1"/>
                      <a:r>
                        <a:rPr kumimoji="1" lang="ja-JP" altLang="en-US" sz="1200" b="1" kern="1200" dirty="0" smtClean="0">
                          <a:solidFill>
                            <a:schemeClr val="lt1"/>
                          </a:solidFill>
                          <a:latin typeface="+mn-lt"/>
                          <a:ea typeface="+mn-ea"/>
                          <a:cs typeface="+mn-cs"/>
                        </a:rPr>
                        <a:t>保管</a:t>
                      </a:r>
                      <a:r>
                        <a:rPr kumimoji="1" lang="ja-JP" altLang="en-US" sz="1200" b="1" kern="1200" dirty="0">
                          <a:solidFill>
                            <a:schemeClr val="lt1"/>
                          </a:solidFill>
                          <a:latin typeface="+mn-lt"/>
                          <a:ea typeface="+mn-ea"/>
                          <a:cs typeface="+mn-cs"/>
                        </a:rPr>
                        <a:t>場所</a:t>
                      </a:r>
                    </a:p>
                  </a:txBody>
                  <a:tcPr>
                    <a:solidFill>
                      <a:schemeClr val="accent2"/>
                    </a:solidFill>
                  </a:tcPr>
                </a:tc>
                <a:tc>
                  <a:txBody>
                    <a:bodyPr/>
                    <a:lstStyle/>
                    <a:p>
                      <a:pPr marL="0" indent="0">
                        <a:buFont typeface="Arial" panose="020B0604020202020204" pitchFamily="34" charset="0"/>
                        <a:buNone/>
                      </a:pPr>
                      <a:r>
                        <a:rPr kumimoji="1" lang="ja-JP" altLang="en-US" sz="1200" dirty="0">
                          <a:solidFill>
                            <a:srgbClr val="FF0000"/>
                          </a:solidFill>
                        </a:rPr>
                        <a:t>（記入例</a:t>
                      </a:r>
                      <a:r>
                        <a:rPr kumimoji="1" lang="ja-JP" altLang="en-US" sz="1200" dirty="0" smtClean="0">
                          <a:solidFill>
                            <a:srgbClr val="FF0000"/>
                          </a:solidFill>
                        </a:rPr>
                        <a:t>）○階奥</a:t>
                      </a:r>
                      <a:r>
                        <a:rPr kumimoji="1" lang="ja-JP" altLang="en-US" sz="1200" dirty="0">
                          <a:solidFill>
                            <a:srgbClr val="FF0000"/>
                          </a:solidFill>
                        </a:rPr>
                        <a:t>に</a:t>
                      </a:r>
                      <a:r>
                        <a:rPr kumimoji="1" lang="ja-JP" altLang="en-US" sz="1200" dirty="0" smtClean="0">
                          <a:solidFill>
                            <a:srgbClr val="FF0000"/>
                          </a:solidFill>
                        </a:rPr>
                        <a:t>ある事業所スタッフ</a:t>
                      </a:r>
                      <a:r>
                        <a:rPr kumimoji="1" lang="ja-JP" altLang="en-US" sz="1200" dirty="0">
                          <a:solidFill>
                            <a:srgbClr val="FF0000"/>
                          </a:solidFill>
                        </a:rPr>
                        <a:t>の休憩</a:t>
                      </a:r>
                      <a:r>
                        <a:rPr kumimoji="1" lang="ja-JP" altLang="en-US" sz="1200" dirty="0" smtClean="0">
                          <a:solidFill>
                            <a:srgbClr val="FF0000"/>
                          </a:solidFill>
                        </a:rPr>
                        <a:t>スペース</a:t>
                      </a:r>
                      <a:endParaRPr kumimoji="1" lang="en-US" altLang="ja-JP" sz="1200" dirty="0">
                        <a:solidFill>
                          <a:srgbClr val="FF0000"/>
                        </a:solidFill>
                      </a:endParaRPr>
                    </a:p>
                    <a:p>
                      <a:pPr marL="171450" indent="-171450">
                        <a:buFont typeface="Arial" panose="020B0604020202020204" pitchFamily="34" charset="0"/>
                        <a:buChar char="•"/>
                      </a:pPr>
                      <a:r>
                        <a:rPr kumimoji="1" lang="en-US" altLang="ja-JP" sz="1200" dirty="0"/>
                        <a:t>XXX</a:t>
                      </a:r>
                    </a:p>
                  </a:txBody>
                  <a:tcPr/>
                </a:tc>
                <a:extLst>
                  <a:ext uri="{0D108BD9-81ED-4DB2-BD59-A6C34878D82A}">
                    <a16:rowId xmlns:a16="http://schemas.microsoft.com/office/drawing/2014/main" val="2422430200"/>
                  </a:ext>
                </a:extLst>
              </a:tr>
              <a:tr h="0">
                <a:tc vMerge="1">
                  <a:txBody>
                    <a:bodyPr/>
                    <a:lstStyle/>
                    <a:p>
                      <a:endParaRPr kumimoji="1" lang="ja-JP" altLang="en-US" sz="1200" dirty="0"/>
                    </a:p>
                  </a:txBody>
                  <a:tcPr/>
                </a:tc>
                <a:tc>
                  <a:txBody>
                    <a:bodyPr/>
                    <a:lstStyle/>
                    <a:p>
                      <a:pPr marL="0" algn="l" defTabSz="914400" rtl="0" eaLnBrk="1" latinLnBrk="0" hangingPunct="1"/>
                      <a:r>
                        <a:rPr kumimoji="1" lang="ja-JP" altLang="en-US" sz="1200" b="1" kern="1200" dirty="0">
                          <a:solidFill>
                            <a:schemeClr val="lt1"/>
                          </a:solidFill>
                          <a:latin typeface="+mn-lt"/>
                          <a:ea typeface="+mn-ea"/>
                          <a:cs typeface="+mn-cs"/>
                        </a:rPr>
                        <a:t>段差の有無</a:t>
                      </a:r>
                    </a:p>
                  </a:txBody>
                  <a:tcPr>
                    <a:solidFill>
                      <a:schemeClr val="accent2"/>
                    </a:solidFill>
                  </a:tcPr>
                </a:tc>
                <a:tc>
                  <a:txBody>
                    <a:bodyPr/>
                    <a:lstStyle/>
                    <a:p>
                      <a:pPr marL="623888" indent="-623888"/>
                      <a:r>
                        <a:rPr kumimoji="1" lang="ja-JP" altLang="en-US" sz="1200" dirty="0">
                          <a:solidFill>
                            <a:srgbClr val="FF0000"/>
                          </a:solidFill>
                        </a:rPr>
                        <a:t>（記入例</a:t>
                      </a:r>
                      <a:r>
                        <a:rPr kumimoji="1" lang="ja-JP" altLang="en-US" sz="1200" dirty="0" smtClean="0">
                          <a:solidFill>
                            <a:srgbClr val="FF0000"/>
                          </a:solidFill>
                        </a:rPr>
                        <a:t>）機器を</a:t>
                      </a:r>
                      <a:r>
                        <a:rPr kumimoji="1" lang="ja-JP" altLang="en-US" sz="1200" dirty="0">
                          <a:solidFill>
                            <a:srgbClr val="FF0000"/>
                          </a:solidFill>
                        </a:rPr>
                        <a:t>活用したいエリアの床面に傾斜はないが、一部エリアに点字ブロックの設置あり</a:t>
                      </a:r>
                      <a:endParaRPr kumimoji="1" lang="en-US" altLang="ja-JP" sz="1200" dirty="0">
                        <a:solidFill>
                          <a:srgbClr val="FF0000"/>
                        </a:solidFill>
                      </a:endParaRPr>
                    </a:p>
                    <a:p>
                      <a:pPr marL="171450" indent="-171450">
                        <a:buFont typeface="Arial" panose="020B0604020202020204" pitchFamily="34" charset="0"/>
                        <a:buChar char="•"/>
                      </a:pPr>
                      <a:r>
                        <a:rPr kumimoji="1" lang="en-US" altLang="ja-JP" sz="1200" dirty="0"/>
                        <a:t>XXX</a:t>
                      </a:r>
                      <a:endParaRPr kumimoji="1" lang="ja-JP" altLang="en-US" sz="1200" dirty="0"/>
                    </a:p>
                  </a:txBody>
                  <a:tcPr/>
                </a:tc>
                <a:extLst>
                  <a:ext uri="{0D108BD9-81ED-4DB2-BD59-A6C34878D82A}">
                    <a16:rowId xmlns:a16="http://schemas.microsoft.com/office/drawing/2014/main" val="1190937483"/>
                  </a:ext>
                </a:extLst>
              </a:tr>
              <a:tr h="0">
                <a:tc vMerge="1">
                  <a:txBody>
                    <a:bodyPr/>
                    <a:lstStyle/>
                    <a:p>
                      <a:endParaRPr kumimoji="1" lang="ja-JP" altLang="en-US" sz="1200" dirty="0"/>
                    </a:p>
                  </a:txBody>
                  <a:tcPr/>
                </a:tc>
                <a:tc>
                  <a:txBody>
                    <a:bodyPr/>
                    <a:lstStyle/>
                    <a:p>
                      <a:pPr marL="0" algn="l" defTabSz="914400" rtl="0" eaLnBrk="1" latinLnBrk="0" hangingPunct="1"/>
                      <a:r>
                        <a:rPr kumimoji="1" lang="ja-JP" altLang="en-US" sz="1200" b="1" kern="1200" dirty="0">
                          <a:solidFill>
                            <a:schemeClr val="lt1"/>
                          </a:solidFill>
                          <a:latin typeface="+mn-lt"/>
                          <a:ea typeface="+mn-ea"/>
                          <a:cs typeface="+mn-cs"/>
                        </a:rPr>
                        <a:t>通信環境</a:t>
                      </a:r>
                    </a:p>
                  </a:txBody>
                  <a:tcPr>
                    <a:solidFill>
                      <a:schemeClr val="accent2"/>
                    </a:solidFill>
                  </a:tcPr>
                </a:tc>
                <a:tc>
                  <a:txBody>
                    <a:bodyPr/>
                    <a:lstStyle/>
                    <a:p>
                      <a:r>
                        <a:rPr kumimoji="1" lang="ja-JP" altLang="en-US" sz="1200" dirty="0">
                          <a:solidFill>
                            <a:srgbClr val="FF0000"/>
                          </a:solidFill>
                        </a:rPr>
                        <a:t>（記入例</a:t>
                      </a:r>
                      <a:r>
                        <a:rPr kumimoji="1" lang="ja-JP" altLang="en-US" sz="1200" dirty="0" smtClean="0">
                          <a:solidFill>
                            <a:srgbClr val="FF0000"/>
                          </a:solidFill>
                        </a:rPr>
                        <a:t>）事業所内に</a:t>
                      </a:r>
                      <a:r>
                        <a:rPr kumimoji="1" lang="en-US" altLang="ja-JP" sz="1200" dirty="0" smtClean="0">
                          <a:solidFill>
                            <a:srgbClr val="FF0000"/>
                          </a:solidFill>
                        </a:rPr>
                        <a:t>Wi-Fi</a:t>
                      </a:r>
                      <a:r>
                        <a:rPr kumimoji="1" lang="ja-JP" altLang="en-US" sz="1200" dirty="0" smtClean="0">
                          <a:solidFill>
                            <a:srgbClr val="FF0000"/>
                          </a:solidFill>
                        </a:rPr>
                        <a:t>環境</a:t>
                      </a:r>
                      <a:r>
                        <a:rPr kumimoji="1" lang="ja-JP" altLang="en-US" sz="1200" dirty="0">
                          <a:solidFill>
                            <a:srgbClr val="FF0000"/>
                          </a:solidFill>
                        </a:rPr>
                        <a:t>を</a:t>
                      </a:r>
                      <a:r>
                        <a:rPr kumimoji="1" lang="ja-JP" altLang="en-US" sz="1200" dirty="0" smtClean="0">
                          <a:solidFill>
                            <a:srgbClr val="FF0000"/>
                          </a:solidFill>
                        </a:rPr>
                        <a:t>整備しているが、○○のエリアは通信環境無し。通信環境整備済のエリアについては、機器の</a:t>
                      </a:r>
                      <a:r>
                        <a:rPr kumimoji="1" lang="ja-JP" altLang="en-US" sz="1200" dirty="0">
                          <a:solidFill>
                            <a:srgbClr val="FF0000"/>
                          </a:solidFill>
                        </a:rPr>
                        <a:t>運用にあたり活用可能</a:t>
                      </a:r>
                      <a:endParaRPr kumimoji="1" lang="en-US" altLang="ja-JP" sz="1200" dirty="0">
                        <a:solidFill>
                          <a:srgbClr val="FF0000"/>
                        </a:solidFill>
                      </a:endParaRPr>
                    </a:p>
                    <a:p>
                      <a:pPr marL="171450" indent="-171450">
                        <a:buFont typeface="Arial" panose="020B0604020202020204" pitchFamily="34" charset="0"/>
                        <a:buChar char="•"/>
                      </a:pPr>
                      <a:r>
                        <a:rPr kumimoji="1" lang="en-US" altLang="ja-JP" sz="1200" dirty="0"/>
                        <a:t>XXX</a:t>
                      </a:r>
                      <a:endParaRPr kumimoji="1" lang="ja-JP" altLang="en-US" sz="1200" dirty="0"/>
                    </a:p>
                  </a:txBody>
                  <a:tcPr/>
                </a:tc>
                <a:extLst>
                  <a:ext uri="{0D108BD9-81ED-4DB2-BD59-A6C34878D82A}">
                    <a16:rowId xmlns:a16="http://schemas.microsoft.com/office/drawing/2014/main" val="45336957"/>
                  </a:ext>
                </a:extLst>
              </a:tr>
              <a:tr h="0">
                <a:tc gridSpan="2">
                  <a:txBody>
                    <a:bodyPr/>
                    <a:lstStyle/>
                    <a:p>
                      <a:r>
                        <a:rPr kumimoji="1" lang="ja-JP" altLang="en-US" sz="1200" dirty="0" smtClean="0"/>
                        <a:t>介護ロボット</a:t>
                      </a:r>
                      <a:r>
                        <a:rPr kumimoji="1" lang="ja-JP" altLang="en-US" sz="1200" dirty="0"/>
                        <a:t>等の活用にあたり、</a:t>
                      </a:r>
                      <a:endParaRPr kumimoji="1" lang="en-US" altLang="ja-JP" sz="1200" dirty="0"/>
                    </a:p>
                    <a:p>
                      <a:r>
                        <a:rPr kumimoji="1" lang="ja-JP" altLang="en-US" sz="1200" dirty="0" smtClean="0"/>
                        <a:t>事業所の</a:t>
                      </a:r>
                      <a:r>
                        <a:rPr kumimoji="1" lang="ja-JP" altLang="en-US" sz="1200" dirty="0"/>
                        <a:t>仕様・設備などの面で</a:t>
                      </a:r>
                      <a:endParaRPr kumimoji="1" lang="en-US" altLang="ja-JP" sz="1200" dirty="0"/>
                    </a:p>
                    <a:p>
                      <a:r>
                        <a:rPr kumimoji="1" lang="ja-JP" altLang="en-US" sz="1200" dirty="0"/>
                        <a:t>制約となりうる点、留意すべき点</a:t>
                      </a:r>
                    </a:p>
                  </a:txBody>
                  <a:tcPr/>
                </a:tc>
                <a:tc hMerge="1">
                  <a:txBody>
                    <a:bodyPr/>
                    <a:lstStyle/>
                    <a:p>
                      <a:pPr marL="0" algn="l" defTabSz="914400" rtl="0" eaLnBrk="1" latinLnBrk="0" hangingPunct="1"/>
                      <a:endParaRPr kumimoji="1" lang="ja-JP" altLang="en-US" sz="1200" b="1" kern="1200" dirty="0">
                        <a:solidFill>
                          <a:schemeClr val="lt1"/>
                        </a:solidFill>
                        <a:latin typeface="+mn-lt"/>
                        <a:ea typeface="+mn-ea"/>
                        <a:cs typeface="+mn-cs"/>
                      </a:endParaRPr>
                    </a:p>
                  </a:txBody>
                  <a:tcPr>
                    <a:solidFill>
                      <a:schemeClr val="accent2"/>
                    </a:solidFill>
                  </a:tcPr>
                </a:tc>
                <a:tc>
                  <a:txBody>
                    <a:bodyPr/>
                    <a:lstStyle/>
                    <a:p>
                      <a:pPr marL="0" indent="0">
                        <a:buFont typeface="Arial" panose="020B0604020202020204" pitchFamily="34" charset="0"/>
                        <a:buNone/>
                      </a:pPr>
                      <a:r>
                        <a:rPr kumimoji="1" lang="en-US" altLang="ja-JP" sz="1200" dirty="0">
                          <a:solidFill>
                            <a:srgbClr val="FF0000"/>
                          </a:solidFill>
                        </a:rPr>
                        <a:t>※</a:t>
                      </a:r>
                      <a:r>
                        <a:rPr kumimoji="1" lang="ja-JP" altLang="en-US" sz="1200" dirty="0">
                          <a:solidFill>
                            <a:srgbClr val="FF0000"/>
                          </a:solidFill>
                        </a:rPr>
                        <a:t>該当があれば記載をしてください</a:t>
                      </a:r>
                      <a:endParaRPr kumimoji="1" lang="en-US" altLang="ja-JP" sz="1200" dirty="0">
                        <a:solidFill>
                          <a:srgbClr val="FF0000"/>
                        </a:solidFill>
                      </a:endParaRPr>
                    </a:p>
                    <a:p>
                      <a:pPr marL="171450" indent="-171450">
                        <a:buFont typeface="Arial" panose="020B0604020202020204" pitchFamily="34" charset="0"/>
                        <a:buChar char="•"/>
                      </a:pPr>
                      <a:r>
                        <a:rPr kumimoji="1" lang="en-US" altLang="ja-JP" sz="1200" dirty="0"/>
                        <a:t>XXX</a:t>
                      </a:r>
                      <a:endParaRPr kumimoji="1" lang="ja-JP" altLang="en-US" sz="1200" dirty="0"/>
                    </a:p>
                  </a:txBody>
                  <a:tcPr/>
                </a:tc>
                <a:extLst>
                  <a:ext uri="{0D108BD9-81ED-4DB2-BD59-A6C34878D82A}">
                    <a16:rowId xmlns:a16="http://schemas.microsoft.com/office/drawing/2014/main" val="3885795845"/>
                  </a:ext>
                </a:extLst>
              </a:tr>
            </a:tbl>
          </a:graphicData>
        </a:graphic>
      </p:graphicFrame>
      <p:sp>
        <p:nvSpPr>
          <p:cNvPr id="5" name="Rectangle 3">
            <a:extLst>
              <a:ext uri="{FF2B5EF4-FFF2-40B4-BE49-F238E27FC236}">
                <a16:creationId xmlns:a16="http://schemas.microsoft.com/office/drawing/2014/main" id="{56B6409D-4792-4C65-961E-A3E1AA1647A4}"/>
              </a:ext>
            </a:extLst>
          </p:cNvPr>
          <p:cNvSpPr txBox="1">
            <a:spLocks noChangeArrowheads="1"/>
          </p:cNvSpPr>
          <p:nvPr/>
        </p:nvSpPr>
        <p:spPr bwMode="auto">
          <a:xfrm>
            <a:off x="406401" y="6095428"/>
            <a:ext cx="8503559" cy="193899"/>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177800" indent="-177800" eaLnBrk="1" hangingPunct="1">
              <a:spcBef>
                <a:spcPct val="0"/>
              </a:spcBef>
              <a:buClr>
                <a:srgbClr val="5A5A5A"/>
              </a:buClr>
              <a:buSzPct val="100000"/>
              <a:buFont typeface="Arial" panose="020B0604020202020204" pitchFamily="34" charset="0"/>
              <a:buChar char="•"/>
            </a:pPr>
            <a:r>
              <a:rPr lang="ja-JP" altLang="en-US" sz="1050" kern="0" dirty="0">
                <a:solidFill>
                  <a:schemeClr val="tx1"/>
                </a:solidFill>
              </a:rPr>
              <a:t>複数</a:t>
            </a:r>
            <a:r>
              <a:rPr lang="ja-JP" altLang="en-US" sz="1050" kern="0" dirty="0" smtClean="0">
                <a:solidFill>
                  <a:schemeClr val="tx1"/>
                </a:solidFill>
              </a:rPr>
              <a:t>の</a:t>
            </a:r>
            <a:r>
              <a:rPr lang="ja-JP" altLang="en-US" sz="1050" kern="0" dirty="0">
                <a:solidFill>
                  <a:schemeClr val="tx1"/>
                </a:solidFill>
              </a:rPr>
              <a:t>事業所</a:t>
            </a:r>
            <a:r>
              <a:rPr lang="ja-JP" altLang="en-US" sz="1050" kern="0" dirty="0" smtClean="0">
                <a:solidFill>
                  <a:schemeClr val="tx1"/>
                </a:solidFill>
              </a:rPr>
              <a:t>で</a:t>
            </a:r>
            <a:r>
              <a:rPr lang="ja-JP" altLang="en-US" sz="1050" kern="0" dirty="0">
                <a:solidFill>
                  <a:schemeClr val="tx1"/>
                </a:solidFill>
              </a:rPr>
              <a:t>応募する場合、適宜、スライドを追加してください。</a:t>
            </a:r>
            <a:endParaRPr lang="en-US" altLang="ja-JP" sz="1050" kern="0" dirty="0">
              <a:solidFill>
                <a:schemeClr val="tx1"/>
              </a:solidFill>
            </a:endParaRPr>
          </a:p>
        </p:txBody>
      </p:sp>
    </p:spTree>
    <p:extLst>
      <p:ext uri="{BB962C8B-B14F-4D97-AF65-F5344CB8AC3E}">
        <p14:creationId xmlns:p14="http://schemas.microsoft.com/office/powerpoint/2010/main" val="3676647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03B0AAB-7662-4714-AB84-69E1AB3E7B0B}"/>
              </a:ext>
            </a:extLst>
          </p:cNvPr>
          <p:cNvSpPr>
            <a:spLocks noGrp="1"/>
          </p:cNvSpPr>
          <p:nvPr>
            <p:ph type="title"/>
          </p:nvPr>
        </p:nvSpPr>
        <p:spPr/>
        <p:txBody>
          <a:bodyPr/>
          <a:lstStyle/>
          <a:p>
            <a:r>
              <a:rPr kumimoji="1" lang="ja-JP" altLang="en-US" dirty="0" smtClean="0"/>
              <a:t>５</a:t>
            </a:r>
            <a:r>
              <a:rPr lang="ja-JP" altLang="en-US" dirty="0"/>
              <a:t>　</a:t>
            </a:r>
            <a:r>
              <a:rPr lang="ja-JP" altLang="en-US" dirty="0" smtClean="0"/>
              <a:t>介護</a:t>
            </a:r>
            <a:r>
              <a:rPr lang="ja-JP" altLang="en-US" dirty="0"/>
              <a:t>ロボット等の活用状況</a:t>
            </a:r>
            <a:r>
              <a:rPr lang="ja-JP" altLang="en-US" dirty="0" smtClean="0"/>
              <a:t>、</a:t>
            </a:r>
            <a:r>
              <a:rPr lang="ja-JP" altLang="en-US" dirty="0">
                <a:solidFill>
                  <a:schemeClr val="tx1"/>
                </a:solidFill>
              </a:rPr>
              <a:t>試験</a:t>
            </a:r>
            <a:r>
              <a:rPr lang="ja-JP" altLang="en-US" dirty="0" smtClean="0">
                <a:solidFill>
                  <a:schemeClr val="tx1"/>
                </a:solidFill>
              </a:rPr>
              <a:t>導</a:t>
            </a:r>
            <a:r>
              <a:rPr lang="ja-JP" altLang="en-US" dirty="0" smtClean="0"/>
              <a:t>入</a:t>
            </a:r>
            <a:r>
              <a:rPr lang="ja-JP" altLang="en-US" dirty="0"/>
              <a:t>・効果検証の実施環境等</a:t>
            </a:r>
            <a:endParaRPr kumimoji="1" lang="ja-JP" altLang="en-US" dirty="0"/>
          </a:p>
        </p:txBody>
      </p:sp>
      <p:sp>
        <p:nvSpPr>
          <p:cNvPr id="3" name="Rectangle 3">
            <a:extLst>
              <a:ext uri="{FF2B5EF4-FFF2-40B4-BE49-F238E27FC236}">
                <a16:creationId xmlns:a16="http://schemas.microsoft.com/office/drawing/2014/main" id="{FFDE864F-5828-47B5-8A53-EAF0E937DEF6}"/>
              </a:ext>
            </a:extLst>
          </p:cNvPr>
          <p:cNvSpPr txBox="1">
            <a:spLocks noChangeArrowheads="1"/>
          </p:cNvSpPr>
          <p:nvPr/>
        </p:nvSpPr>
        <p:spPr bwMode="auto">
          <a:xfrm>
            <a:off x="406401" y="1212236"/>
            <a:ext cx="9061450" cy="221599"/>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ja-JP" altLang="en-US" sz="1200" b="1" kern="0" dirty="0" smtClean="0">
                <a:solidFill>
                  <a:schemeClr val="tx1"/>
                </a:solidFill>
              </a:rPr>
              <a:t>介護ロボット</a:t>
            </a:r>
            <a:r>
              <a:rPr lang="ja-JP" altLang="en-US" sz="1200" b="1" kern="0" dirty="0">
                <a:solidFill>
                  <a:schemeClr val="tx1"/>
                </a:solidFill>
              </a:rPr>
              <a:t>等の設置・活用場所の</a:t>
            </a:r>
            <a:r>
              <a:rPr lang="ja-JP" altLang="en-US" sz="1200" b="1" kern="0" dirty="0" smtClean="0">
                <a:solidFill>
                  <a:schemeClr val="tx1"/>
                </a:solidFill>
              </a:rPr>
              <a:t>イメージが分かる</a:t>
            </a:r>
            <a:r>
              <a:rPr lang="ja-JP" altLang="en-US" sz="1200" b="1" kern="0" dirty="0">
                <a:solidFill>
                  <a:schemeClr val="tx1"/>
                </a:solidFill>
              </a:rPr>
              <a:t>ような図面、写真を添付してください。</a:t>
            </a:r>
            <a:endParaRPr lang="en-US" altLang="ja-JP" sz="1200" b="1" kern="0" dirty="0">
              <a:solidFill>
                <a:schemeClr val="tx1"/>
              </a:solidFill>
            </a:endParaRPr>
          </a:p>
        </p:txBody>
      </p:sp>
      <p:sp>
        <p:nvSpPr>
          <p:cNvPr id="6" name="正方形/長方形 5">
            <a:extLst>
              <a:ext uri="{FF2B5EF4-FFF2-40B4-BE49-F238E27FC236}">
                <a16:creationId xmlns:a16="http://schemas.microsoft.com/office/drawing/2014/main" id="{A8F1D3A0-02B7-44B2-A00A-8AB6272CAF53}"/>
              </a:ext>
            </a:extLst>
          </p:cNvPr>
          <p:cNvSpPr/>
          <p:nvPr/>
        </p:nvSpPr>
        <p:spPr bwMode="auto">
          <a:xfrm>
            <a:off x="5278694" y="2272640"/>
            <a:ext cx="3903406" cy="3986773"/>
          </a:xfrm>
          <a:prstGeom prst="rect">
            <a:avLst/>
          </a:prstGeom>
          <a:solidFill>
            <a:schemeClr val="bg1">
              <a:lumMod val="95000"/>
            </a:schemeClr>
          </a:solidFill>
          <a:ln w="12700" cap="flat" cmpd="sng" algn="ctr">
            <a:solidFill>
              <a:schemeClr val="bg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r>
              <a:rPr lang="ja-JP" altLang="en-US" sz="1100" dirty="0" smtClean="0">
                <a:solidFill>
                  <a:schemeClr val="tx1"/>
                </a:solidFill>
              </a:rPr>
              <a:t>例：介護ロボット</a:t>
            </a:r>
            <a:r>
              <a:rPr lang="ja-JP" altLang="en-US" sz="1100" dirty="0">
                <a:solidFill>
                  <a:schemeClr val="tx1"/>
                </a:solidFill>
              </a:rPr>
              <a:t>等</a:t>
            </a:r>
            <a:r>
              <a:rPr lang="ja-JP" altLang="en-US" sz="1100" dirty="0" smtClean="0">
                <a:solidFill>
                  <a:schemeClr val="tx1"/>
                </a:solidFill>
              </a:rPr>
              <a:t>を</a:t>
            </a:r>
            <a:r>
              <a:rPr lang="ja-JP" altLang="en-US" sz="1100" dirty="0">
                <a:solidFill>
                  <a:schemeClr val="tx1"/>
                </a:solidFill>
              </a:rPr>
              <a:t>設置・活用</a:t>
            </a:r>
            <a:r>
              <a:rPr lang="ja-JP" altLang="en-US" sz="1100" dirty="0" smtClean="0">
                <a:solidFill>
                  <a:schemeClr val="tx1"/>
                </a:solidFill>
              </a:rPr>
              <a:t>したいエリア</a:t>
            </a:r>
            <a:r>
              <a:rPr lang="ja-JP" altLang="en-US" sz="1100" dirty="0">
                <a:solidFill>
                  <a:schemeClr val="tx1"/>
                </a:solidFill>
              </a:rPr>
              <a:t>の写真（業務時間帯）</a:t>
            </a:r>
            <a:endParaRPr kumimoji="1" lang="ja-JP" altLang="en-US" sz="1100" b="0" i="0" u="none" strike="noStrike" cap="none" normalizeH="0" baseline="0" dirty="0">
              <a:ln>
                <a:noFill/>
              </a:ln>
              <a:solidFill>
                <a:schemeClr val="tx1"/>
              </a:solidFill>
              <a:effectLst/>
              <a:latin typeface="Arial" charset="0"/>
              <a:ea typeface="ＭＳ Ｐゴシック" charset="-128"/>
            </a:endParaRPr>
          </a:p>
        </p:txBody>
      </p:sp>
      <p:sp>
        <p:nvSpPr>
          <p:cNvPr id="8" name="正方形/長方形 7">
            <a:extLst>
              <a:ext uri="{FF2B5EF4-FFF2-40B4-BE49-F238E27FC236}">
                <a16:creationId xmlns:a16="http://schemas.microsoft.com/office/drawing/2014/main" id="{C4FE9151-5045-48A5-81CD-F5BFE0BD25D4}"/>
              </a:ext>
            </a:extLst>
          </p:cNvPr>
          <p:cNvSpPr/>
          <p:nvPr/>
        </p:nvSpPr>
        <p:spPr bwMode="auto">
          <a:xfrm>
            <a:off x="723900" y="2272640"/>
            <a:ext cx="3903406" cy="3986773"/>
          </a:xfrm>
          <a:prstGeom prst="rect">
            <a:avLst/>
          </a:prstGeom>
          <a:solidFill>
            <a:schemeClr val="bg1">
              <a:lumMod val="95000"/>
            </a:schemeClr>
          </a:solidFill>
          <a:ln w="12700" cap="flat" cmpd="sng" algn="ctr">
            <a:solidFill>
              <a:schemeClr val="bg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ja-JP" altLang="en-US" sz="1100" dirty="0">
                <a:solidFill>
                  <a:schemeClr val="tx1"/>
                </a:solidFill>
              </a:rPr>
              <a:t>例　：　</a:t>
            </a:r>
            <a:r>
              <a:rPr lang="ja-JP" altLang="en-US" sz="1100" dirty="0" smtClean="0">
                <a:solidFill>
                  <a:schemeClr val="tx1"/>
                </a:solidFill>
              </a:rPr>
              <a:t>介護ロボット等を</a:t>
            </a:r>
            <a:r>
              <a:rPr lang="ja-JP" altLang="en-US" sz="1100" dirty="0">
                <a:solidFill>
                  <a:schemeClr val="tx1"/>
                </a:solidFill>
              </a:rPr>
              <a:t>設置・活用</a:t>
            </a:r>
            <a:r>
              <a:rPr lang="ja-JP" altLang="en-US" sz="1100" dirty="0" smtClean="0">
                <a:solidFill>
                  <a:schemeClr val="tx1"/>
                </a:solidFill>
              </a:rPr>
              <a:t>したいエリア</a:t>
            </a:r>
            <a:r>
              <a:rPr lang="ja-JP" altLang="en-US" sz="1100" dirty="0">
                <a:solidFill>
                  <a:schemeClr val="tx1"/>
                </a:solidFill>
              </a:rPr>
              <a:t>の図面</a:t>
            </a:r>
            <a:endParaRPr kumimoji="1" lang="ja-JP" altLang="en-US" sz="1100" b="0" i="0" u="none" strike="noStrike" cap="none" normalizeH="0" baseline="0" dirty="0">
              <a:ln>
                <a:noFill/>
              </a:ln>
              <a:solidFill>
                <a:schemeClr val="tx1"/>
              </a:solidFill>
              <a:effectLst/>
              <a:latin typeface="Arial" charset="0"/>
              <a:ea typeface="ＭＳ Ｐゴシック" charset="-128"/>
            </a:endParaRPr>
          </a:p>
        </p:txBody>
      </p:sp>
      <p:sp>
        <p:nvSpPr>
          <p:cNvPr id="7" name="Rectangle 3">
            <a:extLst>
              <a:ext uri="{FF2B5EF4-FFF2-40B4-BE49-F238E27FC236}">
                <a16:creationId xmlns:a16="http://schemas.microsoft.com/office/drawing/2014/main" id="{098F9275-5F5A-410F-BAC9-85A4F283FBDC}"/>
              </a:ext>
            </a:extLst>
          </p:cNvPr>
          <p:cNvSpPr txBox="1">
            <a:spLocks noChangeArrowheads="1"/>
          </p:cNvSpPr>
          <p:nvPr/>
        </p:nvSpPr>
        <p:spPr bwMode="auto">
          <a:xfrm>
            <a:off x="596899" y="6490992"/>
            <a:ext cx="8503559" cy="193899"/>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177800" indent="-177800" eaLnBrk="1" hangingPunct="1">
              <a:spcBef>
                <a:spcPct val="0"/>
              </a:spcBef>
              <a:buClr>
                <a:srgbClr val="5A5A5A"/>
              </a:buClr>
              <a:buSzPct val="100000"/>
              <a:buFont typeface="Arial" panose="020B0604020202020204" pitchFamily="34" charset="0"/>
              <a:buChar char="•"/>
            </a:pPr>
            <a:r>
              <a:rPr lang="ja-JP" altLang="en-US" sz="1050" kern="0" dirty="0" smtClean="0">
                <a:solidFill>
                  <a:schemeClr val="tx1"/>
                </a:solidFill>
              </a:rPr>
              <a:t>複数</a:t>
            </a:r>
            <a:r>
              <a:rPr lang="ja-JP" altLang="en-US" sz="1050" kern="0" dirty="0">
                <a:solidFill>
                  <a:schemeClr val="tx1"/>
                </a:solidFill>
              </a:rPr>
              <a:t>事業所</a:t>
            </a:r>
            <a:r>
              <a:rPr lang="ja-JP" altLang="en-US" sz="1050" kern="0" dirty="0" smtClean="0">
                <a:solidFill>
                  <a:schemeClr val="tx1"/>
                </a:solidFill>
              </a:rPr>
              <a:t>で</a:t>
            </a:r>
            <a:r>
              <a:rPr lang="ja-JP" altLang="en-US" sz="1050" kern="0" dirty="0">
                <a:solidFill>
                  <a:schemeClr val="tx1"/>
                </a:solidFill>
              </a:rPr>
              <a:t>応募する場合、適宜、スライドを追加してください。</a:t>
            </a:r>
            <a:endParaRPr lang="en-US" altLang="ja-JP" sz="1050" kern="0" dirty="0">
              <a:solidFill>
                <a:schemeClr val="tx1"/>
              </a:solidFill>
            </a:endParaRPr>
          </a:p>
        </p:txBody>
      </p:sp>
    </p:spTree>
    <p:extLst>
      <p:ext uri="{BB962C8B-B14F-4D97-AF65-F5344CB8AC3E}">
        <p14:creationId xmlns:p14="http://schemas.microsoft.com/office/powerpoint/2010/main" val="40133714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03B0AAB-7662-4714-AB84-69E1AB3E7B0B}"/>
              </a:ext>
            </a:extLst>
          </p:cNvPr>
          <p:cNvSpPr>
            <a:spLocks noGrp="1"/>
          </p:cNvSpPr>
          <p:nvPr>
            <p:ph type="title"/>
          </p:nvPr>
        </p:nvSpPr>
        <p:spPr/>
        <p:txBody>
          <a:bodyPr/>
          <a:lstStyle/>
          <a:p>
            <a:r>
              <a:rPr kumimoji="1" lang="ja-JP" altLang="en-US" dirty="0" smtClean="0"/>
              <a:t>６</a:t>
            </a:r>
            <a:r>
              <a:rPr lang="ja-JP" altLang="en-US" dirty="0"/>
              <a:t>　</a:t>
            </a:r>
            <a:r>
              <a:rPr kumimoji="1" lang="ja-JP" altLang="en-US" dirty="0" smtClean="0"/>
              <a:t>介護ロボット</a:t>
            </a:r>
            <a:r>
              <a:rPr kumimoji="1" lang="ja-JP" altLang="en-US" dirty="0"/>
              <a:t>等の</a:t>
            </a:r>
            <a:r>
              <a:rPr kumimoji="1" lang="ja-JP" altLang="en-US" dirty="0" smtClean="0"/>
              <a:t>導入の</a:t>
            </a:r>
            <a:r>
              <a:rPr kumimoji="1" lang="ja-JP" altLang="en-US" dirty="0"/>
              <a:t>計画・構想</a:t>
            </a:r>
          </a:p>
        </p:txBody>
      </p:sp>
      <p:sp>
        <p:nvSpPr>
          <p:cNvPr id="3" name="Rectangle 3">
            <a:extLst>
              <a:ext uri="{FF2B5EF4-FFF2-40B4-BE49-F238E27FC236}">
                <a16:creationId xmlns:a16="http://schemas.microsoft.com/office/drawing/2014/main" id="{FFDE864F-5828-47B5-8A53-EAF0E937DEF6}"/>
              </a:ext>
            </a:extLst>
          </p:cNvPr>
          <p:cNvSpPr txBox="1">
            <a:spLocks noChangeArrowheads="1"/>
          </p:cNvSpPr>
          <p:nvPr/>
        </p:nvSpPr>
        <p:spPr bwMode="auto">
          <a:xfrm>
            <a:off x="406401" y="1212236"/>
            <a:ext cx="9061450" cy="221599"/>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ja-JP" altLang="en-US" sz="1200" b="1" kern="0" dirty="0">
                <a:solidFill>
                  <a:schemeClr val="tx1"/>
                </a:solidFill>
              </a:rPr>
              <a:t>今後</a:t>
            </a:r>
            <a:r>
              <a:rPr lang="ja-JP" altLang="en-US" sz="1200" b="1" kern="0" dirty="0" smtClean="0">
                <a:solidFill>
                  <a:schemeClr val="tx1"/>
                </a:solidFill>
              </a:rPr>
              <a:t>の介護ロボット</a:t>
            </a:r>
            <a:r>
              <a:rPr lang="ja-JP" altLang="en-US" sz="1200" b="1" kern="0" dirty="0">
                <a:solidFill>
                  <a:schemeClr val="tx1"/>
                </a:solidFill>
              </a:rPr>
              <a:t>等の</a:t>
            </a:r>
            <a:r>
              <a:rPr lang="ja-JP" altLang="en-US" sz="1200" b="1" kern="0" dirty="0" smtClean="0">
                <a:solidFill>
                  <a:schemeClr val="tx1"/>
                </a:solidFill>
              </a:rPr>
              <a:t>導入に</a:t>
            </a:r>
            <a:r>
              <a:rPr lang="ja-JP" altLang="en-US" sz="1200" b="1" kern="0" dirty="0">
                <a:solidFill>
                  <a:schemeClr val="tx1"/>
                </a:solidFill>
              </a:rPr>
              <a:t>向けた検討状況、計画・構想などを記載してください。</a:t>
            </a:r>
            <a:endParaRPr lang="en-US" altLang="ja-JP" sz="1200" b="1" kern="0" dirty="0">
              <a:solidFill>
                <a:schemeClr val="tx1"/>
              </a:solidFill>
            </a:endParaRPr>
          </a:p>
        </p:txBody>
      </p:sp>
      <p:graphicFrame>
        <p:nvGraphicFramePr>
          <p:cNvPr id="7" name="表 3">
            <a:extLst>
              <a:ext uri="{FF2B5EF4-FFF2-40B4-BE49-F238E27FC236}">
                <a16:creationId xmlns:a16="http://schemas.microsoft.com/office/drawing/2014/main" id="{740C660B-C5AE-4DF9-8FC2-37F117083E18}"/>
              </a:ext>
            </a:extLst>
          </p:cNvPr>
          <p:cNvGraphicFramePr>
            <a:graphicFrameLocks noGrp="1"/>
          </p:cNvGraphicFramePr>
          <p:nvPr>
            <p:extLst>
              <p:ext uri="{D42A27DB-BD31-4B8C-83A1-F6EECF244321}">
                <p14:modId xmlns:p14="http://schemas.microsoft.com/office/powerpoint/2010/main" val="1056428802"/>
              </p:ext>
            </p:extLst>
          </p:nvPr>
        </p:nvGraphicFramePr>
        <p:xfrm>
          <a:off x="406400" y="1621355"/>
          <a:ext cx="8775700" cy="3047360"/>
        </p:xfrm>
        <a:graphic>
          <a:graphicData uri="http://schemas.openxmlformats.org/drawingml/2006/table">
            <a:tbl>
              <a:tblPr firstCol="1">
                <a:tableStyleId>{21E4AEA4-8DFA-4A89-87EB-49C32662AFE0}</a:tableStyleId>
              </a:tblPr>
              <a:tblGrid>
                <a:gridCol w="1273892">
                  <a:extLst>
                    <a:ext uri="{9D8B030D-6E8A-4147-A177-3AD203B41FA5}">
                      <a16:colId xmlns:a16="http://schemas.microsoft.com/office/drawing/2014/main" val="2600697696"/>
                    </a:ext>
                  </a:extLst>
                </a:gridCol>
                <a:gridCol w="7501808">
                  <a:extLst>
                    <a:ext uri="{9D8B030D-6E8A-4147-A177-3AD203B41FA5}">
                      <a16:colId xmlns:a16="http://schemas.microsoft.com/office/drawing/2014/main" val="3855353946"/>
                    </a:ext>
                  </a:extLst>
                </a:gridCol>
              </a:tblGrid>
              <a:tr h="1385614">
                <a:tc>
                  <a:txBody>
                    <a:bodyPr/>
                    <a:lstStyle/>
                    <a:p>
                      <a:r>
                        <a:rPr kumimoji="1" lang="ja-JP" altLang="en-US" sz="1200" dirty="0" smtClean="0"/>
                        <a:t>介護ロボット等の導入検討</a:t>
                      </a:r>
                      <a:r>
                        <a:rPr kumimoji="1" lang="ja-JP" altLang="en-US" sz="1200" dirty="0"/>
                        <a:t>状況</a:t>
                      </a:r>
                      <a:endParaRPr kumimoji="1" lang="en-US" altLang="ja-JP" sz="1200" dirty="0"/>
                    </a:p>
                  </a:txBody>
                  <a:tcPr/>
                </a:tc>
                <a:tc>
                  <a:txBody>
                    <a:bodyPr/>
                    <a:lstStyle/>
                    <a:p>
                      <a:pPr marL="622300" indent="-622300">
                        <a:buFont typeface="Arial" panose="020B0604020202020204" pitchFamily="34" charset="0"/>
                        <a:buNone/>
                      </a:pPr>
                      <a:r>
                        <a:rPr kumimoji="1" lang="ja-JP" altLang="en-US" sz="1200" dirty="0">
                          <a:solidFill>
                            <a:srgbClr val="FF0000"/>
                          </a:solidFill>
                        </a:rPr>
                        <a:t>（記入例） </a:t>
                      </a:r>
                      <a:r>
                        <a:rPr kumimoji="1" lang="ja-JP" altLang="en-US" sz="1200" dirty="0" smtClean="0">
                          <a:solidFill>
                            <a:srgbClr val="FF0000"/>
                          </a:solidFill>
                        </a:rPr>
                        <a:t>事業所内</a:t>
                      </a:r>
                      <a:r>
                        <a:rPr kumimoji="1" lang="ja-JP" altLang="en-US" sz="1200" dirty="0">
                          <a:solidFill>
                            <a:srgbClr val="FF0000"/>
                          </a:solidFill>
                        </a:rPr>
                        <a:t>で業務効率化の検討ワーキングを立ち上げ、現場スタッフから課題のヒアリングを実施。課題の解決に向けた方策の１つとして</a:t>
                      </a:r>
                      <a:r>
                        <a:rPr kumimoji="1" lang="ja-JP" altLang="en-US" sz="1200" dirty="0" smtClean="0">
                          <a:solidFill>
                            <a:srgbClr val="FF0000"/>
                          </a:solidFill>
                        </a:rPr>
                        <a:t>、介護ロボット等の活用を法人幹部と</a:t>
                      </a:r>
                      <a:r>
                        <a:rPr kumimoji="1" lang="ja-JP" altLang="en-US" sz="1200" dirty="0">
                          <a:solidFill>
                            <a:srgbClr val="FF0000"/>
                          </a:solidFill>
                        </a:rPr>
                        <a:t>協議中。</a:t>
                      </a:r>
                      <a:endParaRPr kumimoji="1" lang="en-US" altLang="ja-JP" sz="1200" dirty="0"/>
                    </a:p>
                    <a:p>
                      <a:pPr marL="171450" indent="-171450">
                        <a:buFont typeface="Arial" panose="020B0604020202020204" pitchFamily="34" charset="0"/>
                        <a:buChar char="•"/>
                      </a:pPr>
                      <a:r>
                        <a:rPr kumimoji="1" lang="en-US" altLang="ja-JP" sz="1200" dirty="0"/>
                        <a:t>XXX</a:t>
                      </a:r>
                    </a:p>
                    <a:p>
                      <a:pPr marL="171450" indent="-171450">
                        <a:buFont typeface="Arial" panose="020B0604020202020204" pitchFamily="34" charset="0"/>
                        <a:buChar char="•"/>
                      </a:pPr>
                      <a:r>
                        <a:rPr kumimoji="1" lang="en-US" altLang="ja-JP" sz="1200" dirty="0"/>
                        <a:t>XXX</a:t>
                      </a:r>
                      <a:endParaRPr kumimoji="1" lang="ja-JP" altLang="en-US" sz="1200" dirty="0"/>
                    </a:p>
                  </a:txBody>
                  <a:tcPr/>
                </a:tc>
                <a:extLst>
                  <a:ext uri="{0D108BD9-81ED-4DB2-BD59-A6C34878D82A}">
                    <a16:rowId xmlns:a16="http://schemas.microsoft.com/office/drawing/2014/main" val="1667623431"/>
                  </a:ext>
                </a:extLst>
              </a:tr>
              <a:tr h="1661746">
                <a:tc>
                  <a:txBody>
                    <a:bodyPr/>
                    <a:lstStyle/>
                    <a:p>
                      <a:r>
                        <a:rPr kumimoji="1" lang="ja-JP" altLang="en-US" sz="1200" dirty="0" smtClean="0"/>
                        <a:t>介護ロボット等の導入に向けた計画・</a:t>
                      </a:r>
                      <a:r>
                        <a:rPr kumimoji="1" lang="ja-JP" altLang="en-US" sz="1200" dirty="0"/>
                        <a:t>構想</a:t>
                      </a:r>
                    </a:p>
                  </a:txBody>
                  <a:tcPr/>
                </a:tc>
                <a:tc>
                  <a:txBody>
                    <a:bodyPr/>
                    <a:lstStyle/>
                    <a:p>
                      <a:pPr marL="622300" indent="-622300"/>
                      <a:r>
                        <a:rPr kumimoji="1" lang="ja-JP" altLang="en-US" sz="1200" dirty="0">
                          <a:solidFill>
                            <a:srgbClr val="FF0000"/>
                          </a:solidFill>
                        </a:rPr>
                        <a:t>（記入例） 現在</a:t>
                      </a:r>
                      <a:r>
                        <a:rPr kumimoji="1" lang="ja-JP" altLang="en-US" sz="1200" dirty="0" smtClean="0">
                          <a:solidFill>
                            <a:srgbClr val="FF0000"/>
                          </a:solidFill>
                        </a:rPr>
                        <a:t>、事業所の次期事業計画</a:t>
                      </a:r>
                      <a:r>
                        <a:rPr kumimoji="1" lang="ja-JP" altLang="en-US" sz="1200" dirty="0">
                          <a:solidFill>
                            <a:srgbClr val="FF0000"/>
                          </a:solidFill>
                        </a:rPr>
                        <a:t>（</a:t>
                      </a:r>
                      <a:r>
                        <a:rPr kumimoji="1" lang="en-US" altLang="ja-JP" sz="1200" dirty="0">
                          <a:solidFill>
                            <a:srgbClr val="FF0000"/>
                          </a:solidFill>
                        </a:rPr>
                        <a:t>XX</a:t>
                      </a:r>
                      <a:r>
                        <a:rPr kumimoji="1" lang="ja-JP" altLang="en-US" sz="1200" dirty="0">
                          <a:solidFill>
                            <a:srgbClr val="FF0000"/>
                          </a:solidFill>
                        </a:rPr>
                        <a:t>年～</a:t>
                      </a:r>
                      <a:r>
                        <a:rPr kumimoji="1" lang="en-US" altLang="ja-JP" sz="1200" dirty="0">
                          <a:solidFill>
                            <a:srgbClr val="FF0000"/>
                          </a:solidFill>
                        </a:rPr>
                        <a:t>XX</a:t>
                      </a:r>
                      <a:r>
                        <a:rPr kumimoji="1" lang="ja-JP" altLang="en-US" sz="1200" dirty="0">
                          <a:solidFill>
                            <a:srgbClr val="FF0000"/>
                          </a:solidFill>
                        </a:rPr>
                        <a:t>年が計画年度）を作成しており、計画に</a:t>
                      </a:r>
                      <a:r>
                        <a:rPr kumimoji="1" lang="ja-JP" altLang="en-US" sz="1200" dirty="0" smtClean="0">
                          <a:solidFill>
                            <a:srgbClr val="FF0000"/>
                          </a:solidFill>
                        </a:rPr>
                        <a:t>は生産性向上に関する内容を</a:t>
                      </a:r>
                      <a:r>
                        <a:rPr kumimoji="1" lang="ja-JP" altLang="en-US" sz="1200" dirty="0">
                          <a:solidFill>
                            <a:srgbClr val="FF0000"/>
                          </a:solidFill>
                        </a:rPr>
                        <a:t>掲載予定。そのため</a:t>
                      </a:r>
                      <a:r>
                        <a:rPr kumimoji="1" lang="ja-JP" altLang="en-US" sz="1200" dirty="0" smtClean="0">
                          <a:solidFill>
                            <a:srgbClr val="FF0000"/>
                          </a:solidFill>
                        </a:rPr>
                        <a:t>の方策として介護ロボット等の</a:t>
                      </a:r>
                      <a:r>
                        <a:rPr kumimoji="1" lang="ja-JP" altLang="en-US" sz="1200" dirty="0">
                          <a:solidFill>
                            <a:srgbClr val="FF0000"/>
                          </a:solidFill>
                        </a:rPr>
                        <a:t>導入についても盛り込む予定。</a:t>
                      </a:r>
                      <a:endParaRPr kumimoji="1" lang="en-US" altLang="ja-JP" sz="1200" dirty="0"/>
                    </a:p>
                    <a:p>
                      <a:pPr marL="171450" indent="-171450">
                        <a:buFont typeface="Arial" panose="020B0604020202020204" pitchFamily="34" charset="0"/>
                        <a:buChar char="•"/>
                      </a:pPr>
                      <a:r>
                        <a:rPr kumimoji="1" lang="en-US" altLang="ja-JP" sz="1200" dirty="0"/>
                        <a:t>XXX</a:t>
                      </a:r>
                    </a:p>
                    <a:p>
                      <a:pPr marL="171450" indent="-171450">
                        <a:buFont typeface="Arial" panose="020B0604020202020204" pitchFamily="34" charset="0"/>
                        <a:buChar char="•"/>
                      </a:pPr>
                      <a:r>
                        <a:rPr kumimoji="1" lang="en-US" altLang="ja-JP" sz="1200" dirty="0"/>
                        <a:t>XXX</a:t>
                      </a:r>
                    </a:p>
                  </a:txBody>
                  <a:tcPr/>
                </a:tc>
                <a:extLst>
                  <a:ext uri="{0D108BD9-81ED-4DB2-BD59-A6C34878D82A}">
                    <a16:rowId xmlns:a16="http://schemas.microsoft.com/office/drawing/2014/main" val="2963437166"/>
                  </a:ext>
                </a:extLst>
              </a:tr>
            </a:tbl>
          </a:graphicData>
        </a:graphic>
      </p:graphicFrame>
      <p:sp>
        <p:nvSpPr>
          <p:cNvPr id="5" name="Rectangle 3">
            <a:extLst>
              <a:ext uri="{FF2B5EF4-FFF2-40B4-BE49-F238E27FC236}">
                <a16:creationId xmlns:a16="http://schemas.microsoft.com/office/drawing/2014/main" id="{76A8B15F-8C71-47A5-8FF0-274DE4F2E3F0}"/>
              </a:ext>
            </a:extLst>
          </p:cNvPr>
          <p:cNvSpPr txBox="1">
            <a:spLocks noChangeArrowheads="1"/>
          </p:cNvSpPr>
          <p:nvPr/>
        </p:nvSpPr>
        <p:spPr bwMode="auto">
          <a:xfrm>
            <a:off x="542470" y="4941456"/>
            <a:ext cx="8503559" cy="193899"/>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177800" indent="-177800" eaLnBrk="1" hangingPunct="1">
              <a:spcBef>
                <a:spcPct val="0"/>
              </a:spcBef>
              <a:buClr>
                <a:srgbClr val="5A5A5A"/>
              </a:buClr>
              <a:buSzPct val="100000"/>
              <a:buFont typeface="Arial" panose="020B0604020202020204" pitchFamily="34" charset="0"/>
              <a:buChar char="•"/>
            </a:pPr>
            <a:r>
              <a:rPr lang="ja-JP" altLang="en-US" sz="1050" kern="0" dirty="0">
                <a:solidFill>
                  <a:schemeClr val="tx1"/>
                </a:solidFill>
              </a:rPr>
              <a:t>複数</a:t>
            </a:r>
            <a:r>
              <a:rPr lang="ja-JP" altLang="en-US" sz="1050" kern="0" dirty="0" smtClean="0">
                <a:solidFill>
                  <a:schemeClr val="tx1"/>
                </a:solidFill>
              </a:rPr>
              <a:t>の</a:t>
            </a:r>
            <a:r>
              <a:rPr lang="ja-JP" altLang="en-US" sz="1050" kern="0" dirty="0">
                <a:solidFill>
                  <a:schemeClr val="tx1"/>
                </a:solidFill>
              </a:rPr>
              <a:t>事業所</a:t>
            </a:r>
            <a:r>
              <a:rPr lang="ja-JP" altLang="en-US" sz="1050" kern="0" dirty="0" smtClean="0">
                <a:solidFill>
                  <a:schemeClr val="tx1"/>
                </a:solidFill>
              </a:rPr>
              <a:t>で</a:t>
            </a:r>
            <a:r>
              <a:rPr lang="ja-JP" altLang="en-US" sz="1050" kern="0" dirty="0">
                <a:solidFill>
                  <a:schemeClr val="tx1"/>
                </a:solidFill>
              </a:rPr>
              <a:t>応募する場合</a:t>
            </a:r>
            <a:r>
              <a:rPr lang="ja-JP" altLang="en-US" sz="1050" kern="0" dirty="0" smtClean="0">
                <a:solidFill>
                  <a:schemeClr val="tx1"/>
                </a:solidFill>
              </a:rPr>
              <a:t>、</a:t>
            </a:r>
            <a:r>
              <a:rPr lang="ja-JP" altLang="en-US" sz="1050" kern="0" dirty="0">
                <a:solidFill>
                  <a:schemeClr val="tx1"/>
                </a:solidFill>
              </a:rPr>
              <a:t>ど</a:t>
            </a:r>
            <a:r>
              <a:rPr lang="ja-JP" altLang="en-US" sz="1050" kern="0" dirty="0" smtClean="0">
                <a:solidFill>
                  <a:schemeClr val="tx1"/>
                </a:solidFill>
              </a:rPr>
              <a:t>の</a:t>
            </a:r>
            <a:r>
              <a:rPr lang="ja-JP" altLang="en-US" sz="1050" kern="0" dirty="0">
                <a:solidFill>
                  <a:schemeClr val="tx1"/>
                </a:solidFill>
              </a:rPr>
              <a:t>事業所</a:t>
            </a:r>
            <a:r>
              <a:rPr lang="ja-JP" altLang="en-US" sz="1050" kern="0" dirty="0" smtClean="0">
                <a:solidFill>
                  <a:schemeClr val="tx1"/>
                </a:solidFill>
              </a:rPr>
              <a:t>に</a:t>
            </a:r>
            <a:r>
              <a:rPr lang="ja-JP" altLang="en-US" sz="1050" kern="0" dirty="0">
                <a:solidFill>
                  <a:schemeClr val="tx1"/>
                </a:solidFill>
              </a:rPr>
              <a:t>関する記述</a:t>
            </a:r>
            <a:r>
              <a:rPr lang="ja-JP" altLang="en-US" sz="1050" kern="0" dirty="0" smtClean="0">
                <a:solidFill>
                  <a:schemeClr val="tx1"/>
                </a:solidFill>
              </a:rPr>
              <a:t>か分かる</a:t>
            </a:r>
            <a:r>
              <a:rPr lang="ja-JP" altLang="en-US" sz="1050" kern="0" dirty="0">
                <a:solidFill>
                  <a:schemeClr val="tx1"/>
                </a:solidFill>
              </a:rPr>
              <a:t>ように記載してください。</a:t>
            </a:r>
          </a:p>
        </p:txBody>
      </p:sp>
    </p:spTree>
    <p:extLst>
      <p:ext uri="{BB962C8B-B14F-4D97-AF65-F5344CB8AC3E}">
        <p14:creationId xmlns:p14="http://schemas.microsoft.com/office/powerpoint/2010/main" val="12160626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ja-JP" altLang="en-US" dirty="0" smtClean="0">
                <a:solidFill>
                  <a:schemeClr val="tx1"/>
                </a:solidFill>
                <a:latin typeface="Arial" panose="020B0604020202020204" pitchFamily="34" charset="0"/>
                <a:ea typeface="ＭＳ Ｐゴシック" panose="020B0600070205080204" pitchFamily="50" charset="-128"/>
              </a:rPr>
              <a:t>７　補足</a:t>
            </a:r>
            <a:r>
              <a:rPr lang="ja-JP" altLang="en-US" dirty="0">
                <a:solidFill>
                  <a:schemeClr val="tx1"/>
                </a:solidFill>
                <a:latin typeface="Arial" panose="020B0604020202020204" pitchFamily="34" charset="0"/>
                <a:ea typeface="ＭＳ Ｐゴシック" panose="020B0600070205080204" pitchFamily="50" charset="-128"/>
              </a:rPr>
              <a:t>資料</a:t>
            </a:r>
            <a:endParaRPr lang="en-US" altLang="ja-JP" dirty="0">
              <a:solidFill>
                <a:schemeClr val="tx1"/>
              </a:solidFill>
              <a:latin typeface="Arial" panose="020B0604020202020204" pitchFamily="34" charset="0"/>
              <a:ea typeface="ＭＳ Ｐゴシック" panose="020B0600070205080204" pitchFamily="50" charset="-128"/>
            </a:endParaRPr>
          </a:p>
        </p:txBody>
      </p:sp>
      <p:sp>
        <p:nvSpPr>
          <p:cNvPr id="9" name="Rectangle 3">
            <a:extLst>
              <a:ext uri="{FF2B5EF4-FFF2-40B4-BE49-F238E27FC236}">
                <a16:creationId xmlns:a16="http://schemas.microsoft.com/office/drawing/2014/main" id="{FD5CF029-D33E-4B56-9A8E-C773FD4D1263}"/>
              </a:ext>
            </a:extLst>
          </p:cNvPr>
          <p:cNvSpPr txBox="1">
            <a:spLocks noChangeArrowheads="1"/>
          </p:cNvSpPr>
          <p:nvPr/>
        </p:nvSpPr>
        <p:spPr bwMode="auto">
          <a:xfrm>
            <a:off x="419100" y="1321733"/>
            <a:ext cx="9064625" cy="44319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algn="l">
              <a:spcBef>
                <a:spcPct val="30000"/>
              </a:spcBef>
              <a:buClr>
                <a:srgbClr val="5A5A5A"/>
              </a:buClr>
              <a:buSzPct val="100000"/>
            </a:pPr>
            <a:r>
              <a:rPr lang="ja-JP" altLang="en-US" sz="1200" b="1" dirty="0">
                <a:solidFill>
                  <a:schemeClr val="tx1"/>
                </a:solidFill>
                <a:latin typeface="Arial" panose="020B0604020202020204" pitchFamily="34" charset="0"/>
                <a:ea typeface="ＭＳ Ｐゴシック" panose="020B0600070205080204" pitchFamily="50" charset="-128"/>
              </a:rPr>
              <a:t>（適宜、応募者にて追加で記載したい内容がある場合や、既存資料等から転載する場合（例</a:t>
            </a:r>
            <a:r>
              <a:rPr lang="ja-JP" altLang="en-US" sz="1200" b="1" dirty="0" smtClean="0">
                <a:solidFill>
                  <a:schemeClr val="tx1"/>
                </a:solidFill>
                <a:latin typeface="Arial" panose="020B0604020202020204" pitchFamily="34" charset="0"/>
                <a:ea typeface="ＭＳ Ｐゴシック" panose="020B0600070205080204" pitchFamily="50" charset="-128"/>
              </a:rPr>
              <a:t>：事業所の概要</a:t>
            </a:r>
            <a:r>
              <a:rPr lang="ja-JP" altLang="en-US" sz="1200" b="1" dirty="0">
                <a:solidFill>
                  <a:schemeClr val="tx1"/>
                </a:solidFill>
                <a:latin typeface="Arial" panose="020B0604020202020204" pitchFamily="34" charset="0"/>
                <a:ea typeface="ＭＳ Ｐゴシック" panose="020B0600070205080204" pitchFamily="50" charset="-128"/>
              </a:rPr>
              <a:t>）に活用してください。</a:t>
            </a:r>
            <a:r>
              <a:rPr lang="en-US" altLang="ja-JP" sz="1200" b="1" dirty="0">
                <a:solidFill>
                  <a:schemeClr val="tx1"/>
                </a:solidFill>
                <a:latin typeface="Arial" panose="020B0604020202020204" pitchFamily="34" charset="0"/>
                <a:ea typeface="ＭＳ Ｐゴシック" panose="020B0600070205080204" pitchFamily="50" charset="-128"/>
              </a:rPr>
              <a:t/>
            </a:r>
            <a:br>
              <a:rPr lang="en-US" altLang="ja-JP" sz="1200" b="1" dirty="0">
                <a:solidFill>
                  <a:schemeClr val="tx1"/>
                </a:solidFill>
                <a:latin typeface="Arial" panose="020B0604020202020204" pitchFamily="34" charset="0"/>
                <a:ea typeface="ＭＳ Ｐゴシック" panose="020B0600070205080204" pitchFamily="50" charset="-128"/>
              </a:rPr>
            </a:br>
            <a:r>
              <a:rPr lang="ja-JP" altLang="en-US" sz="1200" b="1" dirty="0">
                <a:solidFill>
                  <a:schemeClr val="tx1"/>
                </a:solidFill>
                <a:latin typeface="Arial" panose="020B0604020202020204" pitchFamily="34" charset="0"/>
                <a:ea typeface="ＭＳ Ｐゴシック" panose="020B0600070205080204" pitchFamily="50" charset="-128"/>
              </a:rPr>
              <a:t>必要に応じて、ページを追加いただいて問題ありません。</a:t>
            </a:r>
            <a:endParaRPr lang="en-US" altLang="ja-JP" sz="1200" b="1" dirty="0">
              <a:solidFill>
                <a:schemeClr val="tx1"/>
              </a:solidFill>
              <a:latin typeface="Arial" panose="020B0604020202020204" pitchFamily="34" charset="0"/>
              <a:ea typeface="ＭＳ Ｐゴシック" panose="020B0600070205080204" pitchFamily="50" charset="-128"/>
            </a:endParaRPr>
          </a:p>
        </p:txBody>
      </p:sp>
      <p:sp>
        <p:nvSpPr>
          <p:cNvPr id="4" name="正方形/長方形 3">
            <a:extLst>
              <a:ext uri="{FF2B5EF4-FFF2-40B4-BE49-F238E27FC236}">
                <a16:creationId xmlns:a16="http://schemas.microsoft.com/office/drawing/2014/main" id="{7E9AABD8-1813-4926-A24D-276565B6E44E}"/>
              </a:ext>
            </a:extLst>
          </p:cNvPr>
          <p:cNvSpPr/>
          <p:nvPr/>
        </p:nvSpPr>
        <p:spPr bwMode="auto">
          <a:xfrm>
            <a:off x="5278694" y="2272640"/>
            <a:ext cx="3903406" cy="3986773"/>
          </a:xfrm>
          <a:prstGeom prst="rect">
            <a:avLst/>
          </a:prstGeom>
          <a:solidFill>
            <a:schemeClr val="bg1">
              <a:lumMod val="95000"/>
            </a:schemeClr>
          </a:solidFill>
          <a:ln w="12700" cap="flat" cmpd="sng" algn="ctr">
            <a:solidFill>
              <a:schemeClr val="bg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ja-JP" altLang="en-US" sz="1100" dirty="0">
                <a:solidFill>
                  <a:schemeClr val="tx1"/>
                </a:solidFill>
              </a:rPr>
              <a:t>例　：　</a:t>
            </a:r>
            <a:r>
              <a:rPr lang="ja-JP" altLang="en-US" sz="1100" dirty="0" smtClean="0">
                <a:solidFill>
                  <a:schemeClr val="tx1"/>
                </a:solidFill>
              </a:rPr>
              <a:t>介護ロボット</a:t>
            </a:r>
            <a:r>
              <a:rPr lang="ja-JP" altLang="en-US" sz="1100" dirty="0">
                <a:solidFill>
                  <a:schemeClr val="tx1"/>
                </a:solidFill>
              </a:rPr>
              <a:t>等を活用した業務内容の現在の様子</a:t>
            </a:r>
            <a:endParaRPr kumimoji="1" lang="ja-JP" altLang="en-US" sz="1100" b="0" i="0" u="none" strike="noStrike" cap="none" normalizeH="0" baseline="0" dirty="0">
              <a:ln>
                <a:noFill/>
              </a:ln>
              <a:solidFill>
                <a:schemeClr val="tx1"/>
              </a:solidFill>
              <a:effectLst/>
              <a:latin typeface="Arial" charset="0"/>
              <a:ea typeface="ＭＳ Ｐゴシック" charset="-128"/>
            </a:endParaRPr>
          </a:p>
        </p:txBody>
      </p:sp>
      <p:sp>
        <p:nvSpPr>
          <p:cNvPr id="5" name="正方形/長方形 4">
            <a:extLst>
              <a:ext uri="{FF2B5EF4-FFF2-40B4-BE49-F238E27FC236}">
                <a16:creationId xmlns:a16="http://schemas.microsoft.com/office/drawing/2014/main" id="{58B27910-54BA-4EB7-931F-E708DDC2FFEB}"/>
              </a:ext>
            </a:extLst>
          </p:cNvPr>
          <p:cNvSpPr/>
          <p:nvPr/>
        </p:nvSpPr>
        <p:spPr bwMode="auto">
          <a:xfrm>
            <a:off x="723900" y="2272640"/>
            <a:ext cx="3903406" cy="3986773"/>
          </a:xfrm>
          <a:prstGeom prst="rect">
            <a:avLst/>
          </a:prstGeom>
          <a:solidFill>
            <a:schemeClr val="bg1">
              <a:lumMod val="95000"/>
            </a:schemeClr>
          </a:solidFill>
          <a:ln w="12700" cap="flat" cmpd="sng" algn="ctr">
            <a:solidFill>
              <a:schemeClr val="bg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ja-JP" altLang="en-US" sz="1100" dirty="0">
                <a:solidFill>
                  <a:schemeClr val="tx1"/>
                </a:solidFill>
              </a:rPr>
              <a:t>例　：　</a:t>
            </a:r>
            <a:r>
              <a:rPr lang="ja-JP" altLang="en-US" sz="1100" dirty="0" smtClean="0">
                <a:solidFill>
                  <a:schemeClr val="tx1"/>
                </a:solidFill>
              </a:rPr>
              <a:t>事業所の概要</a:t>
            </a:r>
            <a:r>
              <a:rPr lang="ja-JP" altLang="en-US" sz="1100" dirty="0">
                <a:solidFill>
                  <a:schemeClr val="tx1"/>
                </a:solidFill>
              </a:rPr>
              <a:t>などの紹介資料１</a:t>
            </a:r>
            <a:endParaRPr kumimoji="1" lang="ja-JP" altLang="en-US" sz="1100" b="0" i="0" u="none" strike="noStrike" cap="none" normalizeH="0" baseline="0" dirty="0">
              <a:ln>
                <a:noFill/>
              </a:ln>
              <a:solidFill>
                <a:schemeClr val="tx1"/>
              </a:solidFill>
              <a:effectLst/>
              <a:latin typeface="Arial" charset="0"/>
              <a:ea typeface="ＭＳ Ｐゴシック" charset="-128"/>
            </a:endParaRPr>
          </a:p>
        </p:txBody>
      </p:sp>
    </p:spTree>
    <p:extLst>
      <p:ext uri="{BB962C8B-B14F-4D97-AF65-F5344CB8AC3E}">
        <p14:creationId xmlns:p14="http://schemas.microsoft.com/office/powerpoint/2010/main" val="181917580"/>
      </p:ext>
    </p:extLst>
  </p:cSld>
  <p:clrMapOvr>
    <a:masterClrMapping/>
  </p:clrMapOvr>
  <p:timing>
    <p:tnLst>
      <p:par>
        <p:cTn id="1" dur="indefinite" restart="never" nodeType="tmRoot"/>
      </p:par>
    </p:tnLst>
  </p:timing>
</p:sld>
</file>

<file path=ppt/theme/theme1.xml><?xml version="1.0" encoding="utf-8"?>
<a:theme xmlns:a="http://schemas.openxmlformats.org/drawingml/2006/main" name="1_新しいﾌﾟﾚｾﾞﾝﾃｰｼｮﾝ">
  <a:themeElements>
    <a:clrScheme name="1_新しいﾌﾟﾚｾﾞﾝﾃｰｼｮﾝ 10">
      <a:dk1>
        <a:srgbClr val="000000"/>
      </a:dk1>
      <a:lt1>
        <a:srgbClr val="FFFFFF"/>
      </a:lt1>
      <a:dk2>
        <a:srgbClr val="000000"/>
      </a:dk2>
      <a:lt2>
        <a:srgbClr val="5A5A5A"/>
      </a:lt2>
      <a:accent1>
        <a:srgbClr val="A2BBDC"/>
      </a:accent1>
      <a:accent2>
        <a:srgbClr val="3D6AA7"/>
      </a:accent2>
      <a:accent3>
        <a:srgbClr val="FFFFFF"/>
      </a:accent3>
      <a:accent4>
        <a:srgbClr val="000000"/>
      </a:accent4>
      <a:accent5>
        <a:srgbClr val="CEDAEB"/>
      </a:accent5>
      <a:accent6>
        <a:srgbClr val="365F97"/>
      </a:accent6>
      <a:hlink>
        <a:srgbClr val="F1DB9D"/>
      </a:hlink>
      <a:folHlink>
        <a:srgbClr val="DADADA"/>
      </a:folHlink>
    </a:clrScheme>
    <a:fontScheme name="1_新しいﾌﾟﾚｾﾞﾝﾃｰｼｮﾝ">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bg2"/>
          </a:solidFill>
          <a:prstDash val="solid"/>
          <a:round/>
          <a:headEnd type="none" w="med" len="med"/>
          <a:tailEnd type="none" w="med" len="med"/>
        </a:ln>
        <a:effectLst/>
      </a:spPr>
      <a:bodyPr vert="horz" wrap="none" lIns="18000" tIns="18000" rIns="18000" bIns="18000" numCol="1" anchor="ctr" anchorCtr="0" compatLnSpc="1">
        <a:prstTxWarp prst="textNoShape">
          <a:avLst/>
        </a:prstTxWarp>
      </a:bodyPr>
      <a:lstStyle>
        <a:def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defRPr kumimoji="1" lang="ja-JP" altLang="en-US" sz="1000" b="0" i="0" u="none" strike="noStrike" cap="none" normalizeH="0" baseline="0" smtClean="0">
            <a:ln>
              <a:noFill/>
            </a:ln>
            <a:solidFill>
              <a:srgbClr val="000000"/>
            </a:solidFill>
            <a:effectLst/>
            <a:latin typeface="Arial" charset="0"/>
            <a:ea typeface="ＭＳ Ｐゴシック" charset="-128"/>
          </a:defRPr>
        </a:defPPr>
      </a:lstStyle>
    </a:spDef>
    <a:lnDef>
      <a:spPr bwMode="auto">
        <a:xfrm>
          <a:off x="0" y="0"/>
          <a:ext cx="1" cy="1"/>
        </a:xfrm>
        <a:custGeom>
          <a:avLst/>
          <a:gdLst/>
          <a:ahLst/>
          <a:cxnLst/>
          <a:rect l="0" t="0" r="0" b="0"/>
          <a:pathLst/>
        </a:custGeom>
        <a:solidFill>
          <a:schemeClr val="accent1"/>
        </a:solidFill>
        <a:ln w="12700" cap="flat" cmpd="sng" algn="ctr">
          <a:solidFill>
            <a:schemeClr val="bg2"/>
          </a:solidFill>
          <a:prstDash val="solid"/>
          <a:round/>
          <a:headEnd type="none" w="med" len="med"/>
          <a:tailEnd type="none" w="med" len="med"/>
        </a:ln>
        <a:effectLst/>
      </a:spPr>
      <a:bodyPr vert="horz" wrap="none" lIns="18000" tIns="18000" rIns="18000" bIns="18000" numCol="1" anchor="ctr" anchorCtr="0" compatLnSpc="1">
        <a:prstTxWarp prst="textNoShape">
          <a:avLst/>
        </a:prstTxWarp>
      </a:bodyPr>
      <a:lstStyle>
        <a:def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defRPr kumimoji="1" lang="ja-JP" altLang="en-US" sz="1000" b="0" i="0" u="none" strike="noStrike" cap="none" normalizeH="0" baseline="0" smtClean="0">
            <a:ln>
              <a:noFill/>
            </a:ln>
            <a:solidFill>
              <a:srgbClr val="000000"/>
            </a:solidFill>
            <a:effectLst/>
            <a:latin typeface="Arial" charset="0"/>
            <a:ea typeface="ＭＳ Ｐゴシック" charset="-128"/>
          </a:defRPr>
        </a:defPPr>
      </a:lstStyle>
    </a:lnDef>
  </a:objectDefaults>
  <a:extraClrSchemeLst>
    <a:extraClrScheme>
      <a:clrScheme name="1_新しいﾌﾟﾚｾﾞﾝﾃｰｼｮﾝ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新しいﾌﾟﾚｾﾞﾝﾃｰｼｮﾝ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1_新しいﾌﾟﾚｾﾞﾝﾃｰｼｮﾝ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新しいﾌﾟﾚｾﾞﾝﾃｰｼｮﾝ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新しいﾌﾟﾚｾﾞﾝﾃｰｼｮﾝ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新しいﾌﾟﾚｾﾞﾝﾃｰｼｮﾝ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1_新しいﾌﾟﾚｾﾞﾝﾃｰｼｮﾝ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1_新しいﾌﾟﾚｾﾞﾝﾃｰｼｮﾝ 8">
        <a:dk1>
          <a:srgbClr val="000000"/>
        </a:dk1>
        <a:lt1>
          <a:srgbClr val="FFFFFF"/>
        </a:lt1>
        <a:dk2>
          <a:srgbClr val="000000"/>
        </a:dk2>
        <a:lt2>
          <a:srgbClr val="5A5A5A"/>
        </a:lt2>
        <a:accent1>
          <a:srgbClr val="CCDAEC"/>
        </a:accent1>
        <a:accent2>
          <a:srgbClr val="F1DB9D"/>
        </a:accent2>
        <a:accent3>
          <a:srgbClr val="FFFFFF"/>
        </a:accent3>
        <a:accent4>
          <a:srgbClr val="000000"/>
        </a:accent4>
        <a:accent5>
          <a:srgbClr val="E2EAF4"/>
        </a:accent5>
        <a:accent6>
          <a:srgbClr val="DAC68E"/>
        </a:accent6>
        <a:hlink>
          <a:srgbClr val="DADADA"/>
        </a:hlink>
        <a:folHlink>
          <a:srgbClr val="3D6AA7"/>
        </a:folHlink>
      </a:clrScheme>
      <a:clrMap bg1="lt1" tx1="dk1" bg2="lt2" tx2="dk2" accent1="accent1" accent2="accent2" accent3="accent3" accent4="accent4" accent5="accent5" accent6="accent6" hlink="hlink" folHlink="folHlink"/>
    </a:extraClrScheme>
    <a:extraClrScheme>
      <a:clrScheme name="1_新しいﾌﾟﾚｾﾞﾝﾃｰｼｮﾝ 9">
        <a:dk1>
          <a:srgbClr val="000000"/>
        </a:dk1>
        <a:lt1>
          <a:srgbClr val="FFFFFF"/>
        </a:lt1>
        <a:dk2>
          <a:srgbClr val="000000"/>
        </a:dk2>
        <a:lt2>
          <a:srgbClr val="5A5A5A"/>
        </a:lt2>
        <a:accent1>
          <a:srgbClr val="CCDAEC"/>
        </a:accent1>
        <a:accent2>
          <a:srgbClr val="3D6AA7"/>
        </a:accent2>
        <a:accent3>
          <a:srgbClr val="FFFFFF"/>
        </a:accent3>
        <a:accent4>
          <a:srgbClr val="000000"/>
        </a:accent4>
        <a:accent5>
          <a:srgbClr val="E2EAF4"/>
        </a:accent5>
        <a:accent6>
          <a:srgbClr val="365F97"/>
        </a:accent6>
        <a:hlink>
          <a:srgbClr val="F1DB9D"/>
        </a:hlink>
        <a:folHlink>
          <a:srgbClr val="DADADA"/>
        </a:folHlink>
      </a:clrScheme>
      <a:clrMap bg1="lt1" tx1="dk1" bg2="lt2" tx2="dk2" accent1="accent1" accent2="accent2" accent3="accent3" accent4="accent4" accent5="accent5" accent6="accent6" hlink="hlink" folHlink="folHlink"/>
    </a:extraClrScheme>
    <a:extraClrScheme>
      <a:clrScheme name="1_新しいﾌﾟﾚｾﾞﾝﾃｰｼｮﾝ 10">
        <a:dk1>
          <a:srgbClr val="000000"/>
        </a:dk1>
        <a:lt1>
          <a:srgbClr val="FFFFFF"/>
        </a:lt1>
        <a:dk2>
          <a:srgbClr val="000000"/>
        </a:dk2>
        <a:lt2>
          <a:srgbClr val="5A5A5A"/>
        </a:lt2>
        <a:accent1>
          <a:srgbClr val="A2BBDC"/>
        </a:accent1>
        <a:accent2>
          <a:srgbClr val="3D6AA7"/>
        </a:accent2>
        <a:accent3>
          <a:srgbClr val="FFFFFF"/>
        </a:accent3>
        <a:accent4>
          <a:srgbClr val="000000"/>
        </a:accent4>
        <a:accent5>
          <a:srgbClr val="CEDAEB"/>
        </a:accent5>
        <a:accent6>
          <a:srgbClr val="365F97"/>
        </a:accent6>
        <a:hlink>
          <a:srgbClr val="F1DB9D"/>
        </a:hlink>
        <a:folHlink>
          <a:srgbClr val="DADAD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c4fca366-81b3-4a94-a4ef-f578883d3b8f">
      <Terms xmlns="http://schemas.microsoft.com/office/infopath/2007/PartnerControls"/>
    </lcf76f155ced4ddcb4097134ff3c332f>
    <TaxCatchAll xmlns="c3d0f517-be94-47e5-a224-50332926ac84"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DF1D16939E905D4C8D69A339DBD65B15" ma:contentTypeVersion="10" ma:contentTypeDescription="新しいドキュメントを作成します。" ma:contentTypeScope="" ma:versionID="c8f39545d1259ef5bab696e9888499b9">
  <xsd:schema xmlns:xsd="http://www.w3.org/2001/XMLSchema" xmlns:xs="http://www.w3.org/2001/XMLSchema" xmlns:p="http://schemas.microsoft.com/office/2006/metadata/properties" xmlns:ns2="c4fca366-81b3-4a94-a4ef-f578883d3b8f" xmlns:ns3="c3d0f517-be94-47e5-a224-50332926ac84" targetNamespace="http://schemas.microsoft.com/office/2006/metadata/properties" ma:root="true" ma:fieldsID="69d71d2aaccdcf2d6b76bbbdb18bee3f" ns2:_="" ns3:_="">
    <xsd:import namespace="c4fca366-81b3-4a94-a4ef-f578883d3b8f"/>
    <xsd:import namespace="c3d0f517-be94-47e5-a224-50332926ac84"/>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4fca366-81b3-4a94-a4ef-f578883d3b8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画像タグ" ma:readOnly="false" ma:fieldId="{5cf76f15-5ced-4ddc-b409-7134ff3c332f}" ma:taxonomyMulti="true" ma:sspId="8e93605e-8189-4175-a667-c1447a41dacc"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3d0f517-be94-47e5-a224-50332926ac84"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47abae46-870b-4aef-807b-fd9285b8468d}" ma:internalName="TaxCatchAll" ma:showField="CatchAllData" ma:web="c3d0f517-be94-47e5-a224-50332926ac84">
      <xsd:complexType>
        <xsd:complexContent>
          <xsd:extension base="dms:MultiChoiceLookup">
            <xsd:sequence>
              <xsd:element name="Value" type="dms:Lookup" maxOccurs="unbounded" minOccurs="0" nillable="true"/>
            </xsd:sequence>
          </xsd:extension>
        </xsd:complexContent>
      </xsd:complexType>
    </xsd:element>
    <xsd:element name="SharedWithUsers" ma:index="16"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29C6677-7C4B-49D2-856A-F09E6A78A750}">
  <ds:schemaRefs>
    <ds:schemaRef ds:uri="http://schemas.microsoft.com/office/2006/documentManagement/types"/>
    <ds:schemaRef ds:uri="http://purl.org/dc/dcmitype/"/>
    <ds:schemaRef ds:uri="http://www.w3.org/XML/1998/namespace"/>
    <ds:schemaRef ds:uri="http://purl.org/dc/terms/"/>
    <ds:schemaRef ds:uri="http://schemas.openxmlformats.org/package/2006/metadata/core-properties"/>
    <ds:schemaRef ds:uri="http://schemas.microsoft.com/office/infopath/2007/PartnerControls"/>
    <ds:schemaRef ds:uri="http://purl.org/dc/elements/1.1/"/>
    <ds:schemaRef ds:uri="c3d0f517-be94-47e5-a224-50332926ac84"/>
    <ds:schemaRef ds:uri="c4fca366-81b3-4a94-a4ef-f578883d3b8f"/>
    <ds:schemaRef ds:uri="http://schemas.microsoft.com/office/2006/metadata/properties"/>
  </ds:schemaRefs>
</ds:datastoreItem>
</file>

<file path=customXml/itemProps2.xml><?xml version="1.0" encoding="utf-8"?>
<ds:datastoreItem xmlns:ds="http://schemas.openxmlformats.org/officeDocument/2006/customXml" ds:itemID="{77C44292-717A-4F75-99B7-F66F678A4215}">
  <ds:schemaRefs>
    <ds:schemaRef ds:uri="http://schemas.microsoft.com/sharepoint/v3/contenttype/forms"/>
  </ds:schemaRefs>
</ds:datastoreItem>
</file>

<file path=customXml/itemProps3.xml><?xml version="1.0" encoding="utf-8"?>
<ds:datastoreItem xmlns:ds="http://schemas.openxmlformats.org/officeDocument/2006/customXml" ds:itemID="{E2B33AE3-82CC-4F78-9DF5-1F83C269C3F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4fca366-81b3-4a94-a4ef-f578883d3b8f"/>
    <ds:schemaRef ds:uri="c3d0f517-be94-47e5-a224-50332926ac8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0</TotalTime>
  <Words>1688</Words>
  <Application>Microsoft Office PowerPoint</Application>
  <PresentationFormat>A4 210 x 297 mm</PresentationFormat>
  <Paragraphs>154</Paragraphs>
  <Slides>9</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9</vt:i4>
      </vt:variant>
    </vt:vector>
  </HeadingPairs>
  <TitlesOfParts>
    <vt:vector size="16" baseType="lpstr">
      <vt:lpstr>ＭＳ Ｐゴシック</vt:lpstr>
      <vt:lpstr>ＭＳ Ｐ明朝</vt:lpstr>
      <vt:lpstr>ＭＳ ゴシック</vt:lpstr>
      <vt:lpstr>Arial</vt:lpstr>
      <vt:lpstr>Times New Roman</vt:lpstr>
      <vt:lpstr>Wingdings</vt:lpstr>
      <vt:lpstr>1_新しいﾌﾟﾚｾﾞﾝﾃｰｼｮﾝ</vt:lpstr>
      <vt:lpstr>PowerPoint プレゼンテーション</vt:lpstr>
      <vt:lpstr>１　応募者の概要</vt:lpstr>
      <vt:lpstr>２　介護ロボット等の試験導入を希望する事業所</vt:lpstr>
      <vt:lpstr>３　介護事業所で解決したい課題・介護ロボット等の導入目的</vt:lpstr>
      <vt:lpstr>４　介護ロボット等の試験導入・効果検証の実施体制</vt:lpstr>
      <vt:lpstr>５　介護ロボット等の活用状況、試験導入・効果検証の実施環境等</vt:lpstr>
      <vt:lpstr>５　介護ロボット等の活用状況、試験導入・効果検証の実施環境等</vt:lpstr>
      <vt:lpstr>６　介護ロボット等の導入の計画・構想</vt:lpstr>
      <vt:lpstr>７　補足資料</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2019-04-04T07:02:18Z</dcterms:created>
  <dcterms:modified xsi:type="dcterms:W3CDTF">2024-05-16T07:45:52Z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0x0101002019FEE8953A3F4480CB729AC2234149</vt:lpwstr>
  </property>
</Properties>
</file>