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23"/>
  </p:notesMasterIdLst>
  <p:handoutMasterIdLst>
    <p:handoutMasterId r:id="rId24"/>
  </p:handoutMasterIdLst>
  <p:sldIdLst>
    <p:sldId id="440" r:id="rId2"/>
    <p:sldId id="553" r:id="rId3"/>
    <p:sldId id="554" r:id="rId4"/>
    <p:sldId id="561" r:id="rId5"/>
    <p:sldId id="556" r:id="rId6"/>
    <p:sldId id="560" r:id="rId7"/>
    <p:sldId id="565" r:id="rId8"/>
    <p:sldId id="566" r:id="rId9"/>
    <p:sldId id="555" r:id="rId10"/>
    <p:sldId id="573" r:id="rId11"/>
    <p:sldId id="557" r:id="rId12"/>
    <p:sldId id="558" r:id="rId13"/>
    <p:sldId id="563" r:id="rId14"/>
    <p:sldId id="559" r:id="rId15"/>
    <p:sldId id="567" r:id="rId16"/>
    <p:sldId id="574" r:id="rId17"/>
    <p:sldId id="575" r:id="rId18"/>
    <p:sldId id="576" r:id="rId19"/>
    <p:sldId id="577" r:id="rId20"/>
    <p:sldId id="578" r:id="rId21"/>
    <p:sldId id="579" r:id="rId22"/>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87" d="100"/>
          <a:sy n="87" d="100"/>
        </p:scale>
        <p:origin x="1392" y="77"/>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7/8/2025 11:04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7/8/2025 11:04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7/8/2025 11:04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7/8/2025 11:04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7/8/2025 11:04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768242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2998070"/>
            <a:ext cx="9074149" cy="2456213"/>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提出日：令和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①〇○○○○</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②○○○○○</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502592"/>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199827"/>
            <a:ext cx="9074149" cy="174993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a:t>
            </a:r>
            <a:r>
              <a:rPr lang="ja-JP" altLang="en-US" sz="2400">
                <a:solidFill>
                  <a:schemeClr val="bg1"/>
                </a:solidFill>
                <a:latin typeface="Arial" panose="020B0604020202020204" pitchFamily="34" charset="0"/>
                <a:ea typeface="ＭＳ Ｐゴシック" panose="020B0600070205080204" pitchFamily="50" charset="-128"/>
                <a:cs typeface="Arial" panose="020B0604020202020204" pitchFamily="34" charset="0"/>
              </a:rPr>
              <a:t>「</a:t>
            </a:r>
            <a:r>
              <a:rPr lang="ja-JP" altLang="en-US" sz="240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入所型・</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見守り」</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0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パターン</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B</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施設全体で単一のオペレーションである場合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
        <p:nvSpPr>
          <p:cNvPr id="5" name="Rectangle 3">
            <a:extLst>
              <a:ext uri="{FF2B5EF4-FFF2-40B4-BE49-F238E27FC236}">
                <a16:creationId xmlns:a16="http://schemas.microsoft.com/office/drawing/2014/main" id="{813B0BFD-B81C-4FF8-8092-2F30343007F9}"/>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7" name="Rectangle 3">
            <a:extLst>
              <a:ext uri="{FF2B5EF4-FFF2-40B4-BE49-F238E27FC236}">
                <a16:creationId xmlns:a16="http://schemas.microsoft.com/office/drawing/2014/main" id="{7C957582-9B56-418C-A1DF-6E13C19C02FA}"/>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8" name="正方形/長方形 7">
            <a:extLst>
              <a:ext uri="{FF2B5EF4-FFF2-40B4-BE49-F238E27FC236}">
                <a16:creationId xmlns:a16="http://schemas.microsoft.com/office/drawing/2014/main" id="{98F71AB2-7815-4660-9763-169C16E938C0}"/>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1967285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7</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sp>
        <p:nvSpPr>
          <p:cNvPr id="4" name="テキスト ボックス 3">
            <a:extLst>
              <a:ext uri="{FF2B5EF4-FFF2-40B4-BE49-F238E27FC236}">
                <a16:creationId xmlns:a16="http://schemas.microsoft.com/office/drawing/2014/main" id="{8B080158-5B22-4761-ACC3-646D220256D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graphicFrame>
        <p:nvGraphicFramePr>
          <p:cNvPr id="5" name="表 4">
            <a:extLst>
              <a:ext uri="{FF2B5EF4-FFF2-40B4-BE49-F238E27FC236}">
                <a16:creationId xmlns:a16="http://schemas.microsoft.com/office/drawing/2014/main" id="{24E70883-E130-49EA-9DBA-7F2DF0725F9A}"/>
              </a:ext>
            </a:extLst>
          </p:cNvPr>
          <p:cNvGraphicFramePr>
            <a:graphicFrameLocks noGrp="1"/>
          </p:cNvGraphicFramePr>
          <p:nvPr>
            <p:extLst>
              <p:ext uri="{D42A27DB-BD31-4B8C-83A1-F6EECF244321}">
                <p14:modId xmlns:p14="http://schemas.microsoft.com/office/powerpoint/2010/main" val="1776305620"/>
              </p:ext>
            </p:extLst>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
        <p:nvSpPr>
          <p:cNvPr id="5" name="テキスト ボックス 4">
            <a:extLst>
              <a:ext uri="{FF2B5EF4-FFF2-40B4-BE49-F238E27FC236}">
                <a16:creationId xmlns:a16="http://schemas.microsoft.com/office/drawing/2014/main" id="{B97D57A4-CFFE-4806-8E02-C561FDF049DF}"/>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401337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
        <p:nvSpPr>
          <p:cNvPr id="5" name="テキスト ボックス 4">
            <a:extLst>
              <a:ext uri="{FF2B5EF4-FFF2-40B4-BE49-F238E27FC236}">
                <a16:creationId xmlns:a16="http://schemas.microsoft.com/office/drawing/2014/main" id="{2D783B88-214E-4B15-AFBB-83E693B3C055}"/>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317956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6" name="テキスト ボックス 5">
            <a:extLst>
              <a:ext uri="{FF2B5EF4-FFF2-40B4-BE49-F238E27FC236}">
                <a16:creationId xmlns:a16="http://schemas.microsoft.com/office/drawing/2014/main" id="{25E8163E-BB73-473B-89E8-93FFD9331A2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18191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en-US" altLang="ja-JP" dirty="0"/>
              <a:t>2</a:t>
            </a:r>
            <a:r>
              <a:rPr lang="ja-JP" altLang="en-US" dirty="0"/>
              <a:t>施設目</a:t>
            </a:r>
          </a:p>
        </p:txBody>
      </p:sp>
    </p:spTree>
    <p:extLst>
      <p:ext uri="{BB962C8B-B14F-4D97-AF65-F5344CB8AC3E}">
        <p14:creationId xmlns:p14="http://schemas.microsoft.com/office/powerpoint/2010/main" val="3494867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graphicFrame>
        <p:nvGraphicFramePr>
          <p:cNvPr id="6" name="表 4">
            <a:extLst>
              <a:ext uri="{FF2B5EF4-FFF2-40B4-BE49-F238E27FC236}">
                <a16:creationId xmlns:a16="http://schemas.microsoft.com/office/drawing/2014/main" id="{86AAFBB2-D02F-4629-A797-153C943D78D5}"/>
              </a:ext>
            </a:extLst>
          </p:cNvPr>
          <p:cNvGraphicFramePr>
            <a:graphicFrameLocks noGrp="1"/>
          </p:cNvGraphicFramePr>
          <p:nvPr/>
        </p:nvGraphicFramePr>
        <p:xfrm>
          <a:off x="422275" y="1371605"/>
          <a:ext cx="9061449" cy="32918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r>
                        <a:rPr kumimoji="1" lang="en-US" altLang="ja-JP" sz="1200" dirty="0"/>
                        <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a:t>
            </a:r>
            <a:r>
              <a:rPr lang="ja-JP" altLang="en-US" sz="1400" dirty="0"/>
              <a:t>②</a:t>
            </a:r>
            <a:endParaRPr kumimoji="1" lang="ja-JP" altLang="en-US" sz="1400" dirty="0"/>
          </a:p>
        </p:txBody>
      </p:sp>
    </p:spTree>
    <p:extLst>
      <p:ext uri="{BB962C8B-B14F-4D97-AF65-F5344CB8AC3E}">
        <p14:creationId xmlns:p14="http://schemas.microsoft.com/office/powerpoint/2010/main" val="310830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sp>
        <p:nvSpPr>
          <p:cNvPr id="5" name="Rectangle 3">
            <a:extLst>
              <a:ext uri="{FF2B5EF4-FFF2-40B4-BE49-F238E27FC236}">
                <a16:creationId xmlns:a16="http://schemas.microsoft.com/office/drawing/2014/main" id="{813B0BFD-B81C-4FF8-8092-2F30343007F9}"/>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7" name="Rectangle 3">
            <a:extLst>
              <a:ext uri="{FF2B5EF4-FFF2-40B4-BE49-F238E27FC236}">
                <a16:creationId xmlns:a16="http://schemas.microsoft.com/office/drawing/2014/main" id="{7C957582-9B56-418C-A1DF-6E13C19C02FA}"/>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8" name="正方形/長方形 7">
            <a:extLst>
              <a:ext uri="{FF2B5EF4-FFF2-40B4-BE49-F238E27FC236}">
                <a16:creationId xmlns:a16="http://schemas.microsoft.com/office/drawing/2014/main" id="{98F71AB2-7815-4660-9763-169C16E938C0}"/>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1374344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7</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sp>
        <p:nvSpPr>
          <p:cNvPr id="4" name="テキスト ボックス 3">
            <a:extLst>
              <a:ext uri="{FF2B5EF4-FFF2-40B4-BE49-F238E27FC236}">
                <a16:creationId xmlns:a16="http://schemas.microsoft.com/office/drawing/2014/main" id="{8B080158-5B22-4761-ACC3-646D220256D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graphicFrame>
        <p:nvGraphicFramePr>
          <p:cNvPr id="5" name="表 4">
            <a:extLst>
              <a:ext uri="{FF2B5EF4-FFF2-40B4-BE49-F238E27FC236}">
                <a16:creationId xmlns:a16="http://schemas.microsoft.com/office/drawing/2014/main" id="{24E70883-E130-49EA-9DBA-7F2DF0725F9A}"/>
              </a:ext>
            </a:extLst>
          </p:cNvPr>
          <p:cNvGraphicFramePr>
            <a:graphicFrameLocks noGrp="1"/>
          </p:cNvGraphicFramePr>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104343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
        <p:nvSpPr>
          <p:cNvPr id="5" name="テキスト ボックス 4">
            <a:extLst>
              <a:ext uri="{FF2B5EF4-FFF2-40B4-BE49-F238E27FC236}">
                <a16:creationId xmlns:a16="http://schemas.microsoft.com/office/drawing/2014/main" id="{B97D57A4-CFFE-4806-8E02-C561FDF049DF}"/>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spTree>
    <p:extLst>
      <p:ext uri="{BB962C8B-B14F-4D97-AF65-F5344CB8AC3E}">
        <p14:creationId xmlns:p14="http://schemas.microsoft.com/office/powerpoint/2010/main" val="429040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233110168"/>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a:t>
                      </a:r>
                      <a:r>
                        <a:rPr kumimoji="1" lang="en-US" altLang="ja-JP" sz="1400" dirty="0"/>
                        <a:t>6</a:t>
                      </a:r>
                      <a:r>
                        <a:rPr kumimoji="1" lang="ja-JP" altLang="en-US" sz="1400" dirty="0"/>
                        <a:t>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
        <p:nvSpPr>
          <p:cNvPr id="5" name="テキスト ボックス 4">
            <a:extLst>
              <a:ext uri="{FF2B5EF4-FFF2-40B4-BE49-F238E27FC236}">
                <a16:creationId xmlns:a16="http://schemas.microsoft.com/office/drawing/2014/main" id="{2D783B88-214E-4B15-AFBB-83E693B3C055}"/>
              </a:ext>
            </a:extLst>
          </p:cNvPr>
          <p:cNvSpPr txBox="1"/>
          <p:nvPr/>
        </p:nvSpPr>
        <p:spPr>
          <a:xfrm>
            <a:off x="8301038" y="662087"/>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a:t>応募施設②</a:t>
            </a:r>
            <a:endParaRPr kumimoji="1" lang="ja-JP" altLang="en-US" sz="1400" dirty="0"/>
          </a:p>
        </p:txBody>
      </p:sp>
    </p:spTree>
    <p:extLst>
      <p:ext uri="{BB962C8B-B14F-4D97-AF65-F5344CB8AC3E}">
        <p14:creationId xmlns:p14="http://schemas.microsoft.com/office/powerpoint/2010/main" val="2074148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6" name="テキスト ボックス 5">
            <a:extLst>
              <a:ext uri="{FF2B5EF4-FFF2-40B4-BE49-F238E27FC236}">
                <a16:creationId xmlns:a16="http://schemas.microsoft.com/office/drawing/2014/main" id="{25E8163E-BB73-473B-89E8-93FFD9331A2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a:t>応募施設②</a:t>
            </a:r>
            <a:endParaRPr kumimoji="1" lang="ja-JP" altLang="en-US" sz="1400" dirty="0"/>
          </a:p>
        </p:txBody>
      </p:sp>
    </p:spTree>
    <p:extLst>
      <p:ext uri="{BB962C8B-B14F-4D97-AF65-F5344CB8AC3E}">
        <p14:creationId xmlns:p14="http://schemas.microsoft.com/office/powerpoint/2010/main" val="193575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818030663"/>
              </p:ext>
            </p:extLst>
          </p:nvPr>
        </p:nvGraphicFramePr>
        <p:xfrm>
          <a:off x="422275" y="1371605"/>
          <a:ext cx="9061449" cy="137160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現状・介護ロボット等の導入目的</a:t>
            </a:r>
            <a:endParaRPr kumimoji="1" lang="ja-JP" altLang="en-US" dirty="0"/>
          </a:p>
        </p:txBody>
      </p:sp>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課題の状況及び介護ロボット等の導入目的について、記載してください。</a:t>
            </a:r>
            <a:endParaRPr lang="en-US" altLang="ja-JP" kern="0" dirty="0">
              <a:solidFill>
                <a:schemeClr val="tx1"/>
              </a:solidFill>
            </a:endParaRPr>
          </a:p>
        </p:txBody>
      </p:sp>
      <p:graphicFrame>
        <p:nvGraphicFramePr>
          <p:cNvPr id="5" name="表 3">
            <a:extLst>
              <a:ext uri="{FF2B5EF4-FFF2-40B4-BE49-F238E27FC236}">
                <a16:creationId xmlns:a16="http://schemas.microsoft.com/office/drawing/2014/main" id="{E4989C1C-D8DE-4637-BDF8-77A1B8B79A44}"/>
              </a:ext>
            </a:extLst>
          </p:cNvPr>
          <p:cNvGraphicFramePr>
            <a:graphicFrameLocks noGrp="1"/>
          </p:cNvGraphicFramePr>
          <p:nvPr>
            <p:extLst>
              <p:ext uri="{D42A27DB-BD31-4B8C-83A1-F6EECF244321}">
                <p14:modId xmlns:p14="http://schemas.microsoft.com/office/powerpoint/2010/main" val="1185252253"/>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・夜間中、定期巡視を●回実施している。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－●時、●時、●時</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・利用者の睡眠状況は、利用者の行動観察、会話の受け答え等から職員が推測している。</a:t>
                      </a: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定期巡視を行うタイミングで利用者を起こしてしまっている。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利用者の睡眠状況の判断が、職員の経験によって差が生じてしまっている。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定期巡視や随時訪室により、実施中の作業がコマ切れとなってしまい、集中できない。</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夜間の居室の状況を把握しにくいため、職員が常に気を張ってないといけない。</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・定期</a:t>
                      </a:r>
                      <a:r>
                        <a:rPr kumimoji="1" lang="ja-JP" altLang="en-US" sz="1400" kern="1200" dirty="0">
                          <a:solidFill>
                            <a:srgbClr val="FF0000"/>
                          </a:solidFill>
                          <a:latin typeface="+mn-ea"/>
                          <a:ea typeface="+mn-ea"/>
                          <a:cs typeface="+mn-cs"/>
                        </a:rPr>
                        <a:t>巡視</a:t>
                      </a:r>
                      <a:r>
                        <a:rPr kumimoji="1" lang="ja-JP" altLang="en-US" sz="1400" dirty="0">
                          <a:solidFill>
                            <a:srgbClr val="FF0000"/>
                          </a:solidFill>
                          <a:latin typeface="+mn-ea"/>
                          <a:ea typeface="+mn-ea"/>
                        </a:rPr>
                        <a:t>及び随時訪室をなくすまたは減少させる。それを通して、職員の業務負担の軽減を図る。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・睡眠データを客観的に把握できるようにする。それを踏まえたケアを行うようにすることで、利用者の睡眠状況を改善させる。</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1667623431"/>
                  </a:ext>
                </a:extLst>
              </a:tr>
            </a:tbl>
          </a:graphicData>
        </a:graphic>
      </p:graphicFrame>
    </p:spTree>
    <p:extLst>
      <p:ext uri="{BB962C8B-B14F-4D97-AF65-F5344CB8AC3E}">
        <p14:creationId xmlns:p14="http://schemas.microsoft.com/office/powerpoint/2010/main" val="374927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r>
                        <a:rPr kumimoji="1" lang="en-US" altLang="ja-JP" sz="1400" dirty="0">
                          <a:solidFill>
                            <a:srgbClr val="FF0000"/>
                          </a:solidFill>
                        </a:rPr>
                        <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5</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ja-JP" altLang="en-US" dirty="0"/>
              <a:t>応募施設情報</a:t>
            </a:r>
          </a:p>
        </p:txBody>
      </p:sp>
    </p:spTree>
    <p:extLst>
      <p:ext uri="{BB962C8B-B14F-4D97-AF65-F5344CB8AC3E}">
        <p14:creationId xmlns:p14="http://schemas.microsoft.com/office/powerpoint/2010/main" val="4093949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en-US" altLang="ja-JP" dirty="0"/>
              <a:t>1</a:t>
            </a:r>
            <a:r>
              <a:rPr lang="ja-JP" altLang="en-US" dirty="0"/>
              <a:t>施設目</a:t>
            </a:r>
          </a:p>
        </p:txBody>
      </p:sp>
    </p:spTree>
    <p:extLst>
      <p:ext uri="{BB962C8B-B14F-4D97-AF65-F5344CB8AC3E}">
        <p14:creationId xmlns:p14="http://schemas.microsoft.com/office/powerpoint/2010/main" val="111951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graphicFrame>
        <p:nvGraphicFramePr>
          <p:cNvPr id="6" name="表 4">
            <a:extLst>
              <a:ext uri="{FF2B5EF4-FFF2-40B4-BE49-F238E27FC236}">
                <a16:creationId xmlns:a16="http://schemas.microsoft.com/office/drawing/2014/main" id="{86AAFBB2-D02F-4629-A797-153C943D78D5}"/>
              </a:ext>
            </a:extLst>
          </p:cNvPr>
          <p:cNvGraphicFramePr>
            <a:graphicFrameLocks noGrp="1"/>
          </p:cNvGraphicFramePr>
          <p:nvPr>
            <p:extLst>
              <p:ext uri="{D42A27DB-BD31-4B8C-83A1-F6EECF244321}">
                <p14:modId xmlns:p14="http://schemas.microsoft.com/office/powerpoint/2010/main" val="2260719408"/>
              </p:ext>
            </p:extLst>
          </p:nvPr>
        </p:nvGraphicFramePr>
        <p:xfrm>
          <a:off x="422275" y="1371605"/>
          <a:ext cx="9061449" cy="32918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r>
                        <a:rPr kumimoji="1" lang="en-US" altLang="ja-JP" sz="1200" dirty="0"/>
                        <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3325317602"/>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2131</Words>
  <Application>Microsoft Office PowerPoint</Application>
  <PresentationFormat>A4 210 x 297 mm</PresentationFormat>
  <Paragraphs>235</Paragraphs>
  <Slides>21</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1　応募要件の確認</vt:lpstr>
      <vt:lpstr>2　応募者の概要</vt:lpstr>
      <vt:lpstr>3　現状・介護ロボット等の導入目的</vt:lpstr>
      <vt:lpstr>4　実施体制</vt:lpstr>
      <vt:lpstr>5　介護ロボット等の導入の計画・構想</vt:lpstr>
      <vt:lpstr>応募施設情報</vt:lpstr>
      <vt:lpstr>1施設目</vt:lpstr>
      <vt:lpstr>6　施設の概要</vt:lpstr>
      <vt:lpstr>6　施設の概要</vt:lpstr>
      <vt:lpstr>7　介護ロボット等の活用状況、実証の実施環境等</vt:lpstr>
      <vt:lpstr>7　介護ロボット等の活用状況、実証の実施環境等</vt:lpstr>
      <vt:lpstr>7　介護ロボット等の活用状況、実証の実施環境等</vt:lpstr>
      <vt:lpstr>8　補足資料</vt:lpstr>
      <vt:lpstr>2施設目</vt:lpstr>
      <vt:lpstr>6　施設の概要</vt:lpstr>
      <vt:lpstr>6　施設の概要</vt:lpstr>
      <vt:lpstr>7　介護ロボット等の活用状況、実証の実施環境等</vt:lpstr>
      <vt:lpstr>7　介護ロボット等の活用状況、実証の実施環境等</vt:lpstr>
      <vt:lpstr>7　介護ロボット等の活用状況、実証の実施環境等</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2025-07-08T02:04:35Z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