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72" r:id="rId3"/>
    <p:sldId id="266" r:id="rId4"/>
    <p:sldId id="267" r:id="rId5"/>
    <p:sldId id="268" r:id="rId6"/>
    <p:sldId id="271" r:id="rId7"/>
    <p:sldId id="269" r:id="rId8"/>
    <p:sldId id="275" r:id="rId9"/>
    <p:sldId id="273" r:id="rId1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3120" userDrawn="1">
          <p15:clr>
            <a:srgbClr val="A4A3A4"/>
          </p15:clr>
        </p15:guide>
        <p15:guide id="3" pos="245" userDrawn="1">
          <p15:clr>
            <a:srgbClr val="A4A3A4"/>
          </p15:clr>
        </p15:guide>
        <p15:guide id="4" pos="59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8E"/>
    <a:srgbClr val="CCFFCC"/>
    <a:srgbClr val="FABF00"/>
    <a:srgbClr val="FF00FF"/>
    <a:srgbClr val="009064"/>
    <a:srgbClr val="17AF6C"/>
    <a:srgbClr val="8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6" d="100"/>
          <a:sy n="66" d="100"/>
        </p:scale>
        <p:origin x="1122" y="47"/>
      </p:cViewPr>
      <p:guideLst>
        <p:guide orient="horz" pos="482"/>
        <p:guide pos="3120"/>
        <p:guide pos="245"/>
        <p:guide pos="5995"/>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CCE9E7D-5DD1-4ED3-BAFE-801DA18164C1}" type="datetimeFigureOut">
              <a:rPr kumimoji="1" lang="ja-JP" altLang="en-US" smtClean="0"/>
              <a:t>2024/2/20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CA2F840-BECD-4F6E-A3E5-352C1D8C501A}" type="slidenum">
              <a:rPr kumimoji="1" lang="ja-JP" altLang="en-US" smtClean="0"/>
              <a:t>‹#›</a:t>
            </a:fld>
            <a:endParaRPr kumimoji="1" lang="ja-JP" altLang="en-US"/>
          </a:p>
        </p:txBody>
      </p:sp>
    </p:spTree>
    <p:extLst>
      <p:ext uri="{BB962C8B-B14F-4D97-AF65-F5344CB8AC3E}">
        <p14:creationId xmlns:p14="http://schemas.microsoft.com/office/powerpoint/2010/main" val="22887208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40249C-058A-4539-909E-6DFFDE1B60CA}" type="datetime1">
              <a:rPr kumimoji="1" lang="ja-JP" altLang="en-US" smtClean="0"/>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295229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014BB2-6E55-447A-B776-8C5F5F327C2F}" type="datetime1">
              <a:rPr kumimoji="1" lang="ja-JP" altLang="en-US" smtClean="0"/>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264651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2CB0D7-06CB-4AFE-B472-480622FCF738}" type="datetime1">
              <a:rPr kumimoji="1" lang="ja-JP" altLang="en-US" smtClean="0"/>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66242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150DD7-2117-4D88-ABEA-CCA2BC2596E1}" type="datetime1">
              <a:rPr kumimoji="1" lang="ja-JP" altLang="en-US" smtClean="0"/>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342430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EF30E1-2D6C-48A6-9C64-FB5342A68CC2}" type="datetime1">
              <a:rPr kumimoji="1" lang="ja-JP" altLang="en-US" smtClean="0"/>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26502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4BFA24-D43A-4A50-945A-AB3ACA26D995}" type="datetime1">
              <a:rPr kumimoji="1" lang="ja-JP" altLang="en-US" smtClean="0"/>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2131310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38C88E-7DDC-46B0-9E5D-B4E3271B0B5C}" type="datetime1">
              <a:rPr kumimoji="1" lang="ja-JP" altLang="en-US" smtClean="0"/>
              <a:t>2024/2/20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951847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42269B5-8B74-49C9-9A66-CBFC6CF3ED33}" type="datetime1">
              <a:rPr kumimoji="1" lang="ja-JP" altLang="en-US" smtClean="0"/>
              <a:t>2024/2/20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37828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50176-1B92-4857-B3D8-129484766773}" type="datetime1">
              <a:rPr kumimoji="1" lang="ja-JP" altLang="en-US" smtClean="0"/>
              <a:t>2024/2/20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334599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EB5743-0803-41D2-B16A-171C4D06DE71}" type="datetime1">
              <a:rPr kumimoji="1" lang="ja-JP" altLang="en-US" smtClean="0"/>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983147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EEEF65-322F-4131-906C-35F9F03D3FD9}" type="datetime1">
              <a:rPr kumimoji="1" lang="ja-JP" altLang="en-US" smtClean="0"/>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347948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E3AFA-48D1-4AFF-923D-9F83FB30FCFE}" type="datetime1">
              <a:rPr kumimoji="1" lang="ja-JP" altLang="en-US" smtClean="0"/>
              <a:t>2024/2/20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A2BDDE-0D44-4078-BF71-CC51E086A3C6}" type="slidenum">
              <a:rPr kumimoji="1" lang="ja-JP" altLang="en-US" smtClean="0"/>
              <a:t>‹#›</a:t>
            </a:fld>
            <a:endParaRPr kumimoji="1" lang="ja-JP" altLang="en-US"/>
          </a:p>
        </p:txBody>
      </p:sp>
    </p:spTree>
    <p:extLst>
      <p:ext uri="{BB962C8B-B14F-4D97-AF65-F5344CB8AC3E}">
        <p14:creationId xmlns:p14="http://schemas.microsoft.com/office/powerpoint/2010/main" val="2063885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g"/><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583581" y="5486399"/>
            <a:ext cx="2738838" cy="679232"/>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47825" y="199723"/>
            <a:ext cx="863226" cy="864096"/>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758566" y="199723"/>
            <a:ext cx="864096" cy="864096"/>
          </a:xfrm>
          <a:prstGeom prst="rect">
            <a:avLst/>
          </a:prstGeom>
        </p:spPr>
      </p:pic>
      <p:pic>
        <p:nvPicPr>
          <p:cNvPr id="9" name="図 8"/>
          <p:cNvPicPr>
            <a:picLocks noChangeAspect="1"/>
          </p:cNvPicPr>
          <p:nvPr/>
        </p:nvPicPr>
        <p:blipFill rotWithShape="1">
          <a:blip r:embed="rId5"/>
          <a:srcRect l="40679" t="44197" r="29079" b="38455"/>
          <a:stretch/>
        </p:blipFill>
        <p:spPr>
          <a:xfrm>
            <a:off x="0" y="199722"/>
            <a:ext cx="2749992" cy="887331"/>
          </a:xfrm>
          <a:prstGeom prst="rect">
            <a:avLst/>
          </a:prstGeom>
        </p:spPr>
      </p:pic>
      <p:sp>
        <p:nvSpPr>
          <p:cNvPr id="10" name="正方形/長方形 9"/>
          <p:cNvSpPr/>
          <p:nvPr/>
        </p:nvSpPr>
        <p:spPr>
          <a:xfrm>
            <a:off x="-9179" y="1797771"/>
            <a:ext cx="9906000" cy="3405825"/>
          </a:xfrm>
          <a:prstGeom prst="rect">
            <a:avLst/>
          </a:prstGeom>
          <a:solidFill>
            <a:srgbClr val="00A08E"/>
          </a:solidFill>
          <a:ln w="6350">
            <a:solidFill>
              <a:srgbClr val="00A08E"/>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spcBef>
                <a:spcPts val="200"/>
              </a:spcBef>
              <a:spcAft>
                <a:spcPts val="200"/>
              </a:spcAft>
            </a:pPr>
            <a:r>
              <a:rPr lang="ja-JP" altLang="en-US" sz="2800" b="1" dirty="0">
                <a:solidFill>
                  <a:schemeClr val="bg1"/>
                </a:solidFill>
                <a:latin typeface="Meiryo UI" panose="020B0604030504040204" pitchFamily="50" charset="-128"/>
                <a:ea typeface="Meiryo UI" panose="020B0604030504040204" pitchFamily="50" charset="-128"/>
              </a:rPr>
              <a:t>未来世代応援活動</a:t>
            </a:r>
            <a:endParaRPr lang="en-US" altLang="ja-JP" sz="2800" b="1" dirty="0">
              <a:solidFill>
                <a:schemeClr val="bg1"/>
              </a:solidFill>
              <a:latin typeface="Meiryo UI" panose="020B0604030504040204" pitchFamily="50" charset="-128"/>
              <a:ea typeface="Meiryo UI" panose="020B0604030504040204" pitchFamily="50" charset="-128"/>
            </a:endParaRPr>
          </a:p>
          <a:p>
            <a:pPr algn="ctr">
              <a:spcBef>
                <a:spcPts val="200"/>
              </a:spcBef>
              <a:spcAft>
                <a:spcPts val="200"/>
              </a:spcAft>
            </a:pPr>
            <a:r>
              <a:rPr lang="ja-JP" altLang="en-US" sz="4000" b="1" dirty="0">
                <a:solidFill>
                  <a:schemeClr val="bg1"/>
                </a:solidFill>
                <a:latin typeface="Meiryo UI" panose="020B0604030504040204" pitchFamily="50" charset="-128"/>
                <a:ea typeface="Meiryo UI" panose="020B0604030504040204" pitchFamily="50" charset="-128"/>
              </a:rPr>
              <a:t>金融・保険教育のご提案書</a:t>
            </a:r>
            <a:endParaRPr lang="en-US" altLang="ja-JP" sz="4000" b="1" dirty="0">
              <a:solidFill>
                <a:schemeClr val="bg1"/>
              </a:solidFill>
              <a:latin typeface="Meiryo UI" panose="020B0604030504040204" pitchFamily="50" charset="-128"/>
              <a:ea typeface="Meiryo UI" panose="020B0604030504040204" pitchFamily="50" charset="-128"/>
            </a:endParaRPr>
          </a:p>
        </p:txBody>
      </p:sp>
      <p:sp>
        <p:nvSpPr>
          <p:cNvPr id="11" name="部分円 8">
            <a:extLst>
              <a:ext uri="{FF2B5EF4-FFF2-40B4-BE49-F238E27FC236}">
                <a16:creationId xmlns:a16="http://schemas.microsoft.com/office/drawing/2014/main" id="{97852AEA-3822-45BA-B925-551AC00A2A8A}"/>
              </a:ext>
            </a:extLst>
          </p:cNvPr>
          <p:cNvSpPr>
            <a:spLocks noChangeAspect="1"/>
          </p:cNvSpPr>
          <p:nvPr/>
        </p:nvSpPr>
        <p:spPr>
          <a:xfrm flipH="1">
            <a:off x="-1088183" y="718768"/>
            <a:ext cx="2158008" cy="2158008"/>
          </a:xfrm>
          <a:prstGeom prst="pie">
            <a:avLst>
              <a:gd name="adj1" fmla="val 5400383"/>
              <a:gd name="adj2" fmla="val 10797075"/>
            </a:avLst>
          </a:prstGeom>
          <a:solidFill>
            <a:srgbClr val="FABF00"/>
          </a:solidFill>
          <a:ln>
            <a:solidFill>
              <a:srgbClr val="FAB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2" name="テキスト ボックス 11">
            <a:extLst>
              <a:ext uri="{FF2B5EF4-FFF2-40B4-BE49-F238E27FC236}">
                <a16:creationId xmlns:a16="http://schemas.microsoft.com/office/drawing/2014/main" id="{22A87131-B3D3-48FE-9810-97FC722D4753}"/>
              </a:ext>
            </a:extLst>
          </p:cNvPr>
          <p:cNvSpPr txBox="1"/>
          <p:nvPr/>
        </p:nvSpPr>
        <p:spPr>
          <a:xfrm>
            <a:off x="106938" y="6280939"/>
            <a:ext cx="9685938" cy="400110"/>
          </a:xfrm>
          <a:prstGeom prst="rect">
            <a:avLst/>
          </a:prstGeom>
          <a:noFill/>
        </p:spPr>
        <p:txBody>
          <a:bodyPr wrap="square" rtlCol="0">
            <a:spAutoFit/>
          </a:bodyPr>
          <a:lstStyle/>
          <a:p>
            <a:pPr algn="ctr"/>
            <a:r>
              <a:rPr kumimoji="1" lang="en-US" altLang="ja-JP" sz="2000" b="1" dirty="0">
                <a:latin typeface="Meiryo UI" panose="020B0604030504040204" pitchFamily="50" charset="-128"/>
                <a:ea typeface="Meiryo UI" panose="020B0604030504040204" pitchFamily="50" charset="-128"/>
              </a:rPr>
              <a:t>2023</a:t>
            </a:r>
            <a:r>
              <a:rPr kumimoji="1" lang="ja-JP" altLang="en-US" sz="2000" b="1" dirty="0">
                <a:latin typeface="Meiryo UI" panose="020B0604030504040204" pitchFamily="50" charset="-128"/>
                <a:ea typeface="Meiryo UI" panose="020B0604030504040204" pitchFamily="50" charset="-128"/>
              </a:rPr>
              <a:t>年度版</a:t>
            </a:r>
          </a:p>
        </p:txBody>
      </p:sp>
      <p:pic>
        <p:nvPicPr>
          <p:cNvPr id="13" name="図 12" descr="ロゴ&#10;&#10;自動的に生成された説明">
            <a:extLst>
              <a:ext uri="{FF2B5EF4-FFF2-40B4-BE49-F238E27FC236}">
                <a16:creationId xmlns:a16="http://schemas.microsoft.com/office/drawing/2014/main" id="{456C157B-1A0C-4F76-A200-2F6453C96107}"/>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5502" b="90076" l="6807" r="92993">
                        <a14:foregroundMark x1="41842" y1="52643" x2="41842" y2="52643"/>
                        <a14:foregroundMark x1="56757" y1="44552" x2="56757" y2="44552"/>
                        <a14:foregroundMark x1="22523" y1="13592" x2="22523" y2="13592"/>
                        <a14:foregroundMark x1="24925" y1="11650" x2="24925" y2="11650"/>
                        <a14:foregroundMark x1="25626" y1="12190" x2="25626" y2="12190"/>
                        <a14:foregroundMark x1="26627" y1="11543" x2="26627" y2="11543"/>
                        <a14:foregroundMark x1="31031" y1="11327" x2="31031" y2="11327"/>
                        <a14:foregroundMark x1="33233" y1="11435" x2="33233" y2="11435"/>
                        <a14:foregroundMark x1="37137" y1="9169" x2="37137" y2="9169"/>
                        <a14:foregroundMark x1="39339" y1="8630" x2="39339" y2="8630"/>
                        <a14:foregroundMark x1="40541" y1="8091" x2="40541" y2="8091"/>
                        <a14:foregroundMark x1="43944" y1="9493" x2="43944" y2="9493"/>
                        <a14:foregroundMark x1="45946" y1="11003" x2="45946" y2="11003"/>
                        <a14:foregroundMark x1="56156" y1="44121" x2="56156" y2="44121"/>
                        <a14:foregroundMark x1="53654" y1="7120" x2="53654" y2="7120"/>
                        <a14:foregroundMark x1="52152" y1="12082" x2="52152" y2="12082"/>
                        <a14:foregroundMark x1="54254" y1="6149" x2="54254" y2="6149"/>
                        <a14:foregroundMark x1="52252" y1="6041" x2="52252" y2="6041"/>
                        <a14:foregroundMark x1="50050" y1="5609" x2="50050" y2="5609"/>
                        <a14:foregroundMark x1="58158" y1="10356" x2="58158" y2="10356"/>
                        <a14:foregroundMark x1="62062" y1="10895" x2="62062" y2="10895"/>
                        <a14:foregroundMark x1="64865" y1="8954" x2="64865" y2="8954"/>
                        <a14:foregroundMark x1="63864" y1="8522" x2="63864" y2="8522"/>
                        <a14:foregroundMark x1="67768" y1="12190" x2="67768" y2="12190"/>
                        <a14:foregroundMark x1="67067" y1="15318" x2="67067" y2="15318"/>
                        <a14:foregroundMark x1="11011" y1="85329" x2="11011" y2="85329"/>
                        <a14:foregroundMark x1="6807" y1="85761" x2="6807" y2="85761"/>
                        <a14:foregroundMark x1="19419" y1="85005" x2="19419" y2="85005"/>
                        <a14:foregroundMark x1="29429" y1="81122" x2="29429" y2="81122"/>
                        <a14:foregroundMark x1="26026" y1="82201" x2="26026" y2="82201"/>
                        <a14:foregroundMark x1="35235" y1="81230" x2="35235" y2="81230"/>
                        <a14:foregroundMark x1="37437" y1="81230" x2="37437" y2="81230"/>
                        <a14:foregroundMark x1="40140" y1="83064" x2="40140" y2="83064"/>
                        <a14:foregroundMark x1="39339" y1="86731" x2="39339" y2="86731"/>
                        <a14:foregroundMark x1="47347" y1="81446" x2="47347" y2="81446"/>
                        <a14:foregroundMark x1="52352" y1="83064" x2="52352" y2="83064"/>
                        <a14:foregroundMark x1="51952" y1="84898" x2="51952" y2="84898"/>
                        <a14:foregroundMark x1="51552" y1="84466" x2="51552" y2="84466"/>
                        <a14:foregroundMark x1="51952" y1="84466" x2="51952" y2="84466"/>
                        <a14:foregroundMark x1="46246" y1="83064" x2="46246" y2="83064"/>
                        <a14:foregroundMark x1="46246" y1="84358" x2="46246" y2="84358"/>
                        <a14:foregroundMark x1="62863" y1="82416" x2="62863" y2="82416"/>
                        <a14:foregroundMark x1="67768" y1="86192" x2="67768" y2="86192"/>
                        <a14:foregroundMark x1="65265" y1="86300" x2="65265" y2="86300"/>
                        <a14:foregroundMark x1="63063" y1="87594" x2="63063" y2="87594"/>
                        <a14:foregroundMark x1="60460" y1="90183" x2="60460" y2="90183"/>
                        <a14:foregroundMark x1="72472" y1="83819" x2="72472" y2="83819"/>
                        <a14:foregroundMark x1="77878" y1="81230" x2="77878" y2="81230"/>
                        <a14:foregroundMark x1="77678" y1="85545" x2="77678" y2="85545"/>
                        <a14:foregroundMark x1="76376" y1="82956" x2="76376" y2="82956"/>
                        <a14:foregroundMark x1="78478" y1="82956" x2="78478" y2="82956"/>
                        <a14:foregroundMark x1="80781" y1="82956" x2="80781" y2="82956"/>
                        <a14:foregroundMark x1="84785" y1="81985" x2="84785" y2="81985"/>
                        <a14:foregroundMark x1="89690" y1="84466" x2="89690" y2="84466"/>
                        <a14:foregroundMark x1="86987" y1="87271" x2="86987" y2="87271"/>
                        <a14:foregroundMark x1="92993" y1="85329" x2="92993" y2="85329"/>
                        <a14:foregroundMark x1="52953" y1="87271" x2="52953" y2="87271"/>
                        <a14:foregroundMark x1="54555" y1="81661" x2="54555" y2="81661"/>
                      </a14:backgroundRemoval>
                    </a14:imgEffect>
                  </a14:imgLayer>
                </a14:imgProps>
              </a:ext>
              <a:ext uri="{28A0092B-C50C-407E-A947-70E740481C1C}">
                <a14:useLocalDpi xmlns:a14="http://schemas.microsoft.com/office/drawing/2010/main" val="0"/>
              </a:ext>
            </a:extLst>
          </a:blip>
          <a:stretch>
            <a:fillRect/>
          </a:stretch>
        </p:blipFill>
        <p:spPr>
          <a:xfrm>
            <a:off x="106939" y="6008315"/>
            <a:ext cx="809028" cy="750719"/>
          </a:xfrm>
          <a:prstGeom prst="rect">
            <a:avLst/>
          </a:prstGeom>
        </p:spPr>
      </p:pic>
      <p:sp>
        <p:nvSpPr>
          <p:cNvPr id="14" name="テキスト ボックス 13">
            <a:extLst>
              <a:ext uri="{FF2B5EF4-FFF2-40B4-BE49-F238E27FC236}">
                <a16:creationId xmlns:a16="http://schemas.microsoft.com/office/drawing/2014/main" id="{A3688D8E-CDD3-41BB-8D5A-4947D3E7A85A}"/>
              </a:ext>
            </a:extLst>
          </p:cNvPr>
          <p:cNvSpPr txBox="1"/>
          <p:nvPr/>
        </p:nvSpPr>
        <p:spPr>
          <a:xfrm>
            <a:off x="845223" y="6381488"/>
            <a:ext cx="2091940" cy="338554"/>
          </a:xfrm>
          <a:prstGeom prst="rect">
            <a:avLst/>
          </a:prstGeom>
          <a:noFill/>
        </p:spPr>
        <p:txBody>
          <a:bodyPr wrap="square">
            <a:spAutoFit/>
          </a:bodyPr>
          <a:lstStyle/>
          <a:p>
            <a:r>
              <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rPr>
              <a:t>当社は文部科学省が推進する</a:t>
            </a:r>
            <a:endParaRPr kumimoji="1" lang="en-US" altLang="ja-JP" sz="800" dirty="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rPr>
              <a:t>「土曜学習応援団」に賛同しています</a:t>
            </a:r>
            <a:endParaRPr lang="ja-JP" altLang="en-US" sz="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38827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617D7143-FE67-4E1A-BA74-AC87D321D337}"/>
              </a:ext>
            </a:extLst>
          </p:cNvPr>
          <p:cNvSpPr txBox="1"/>
          <p:nvPr/>
        </p:nvSpPr>
        <p:spPr>
          <a:xfrm>
            <a:off x="1000456" y="1754765"/>
            <a:ext cx="7913837" cy="4154984"/>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１．明治安田生命について</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２．明治安田生命の社会貢献活動                                  </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３．子どもたちを取り巻く環境と生命保険会社にできること</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４．出前授業の内容</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５．当日の進行について</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６．授業のお申込みについて</a:t>
            </a:r>
            <a:endParaRPr kumimoji="1" lang="en-US" altLang="ja-JP" sz="2400" b="1" dirty="0">
              <a:latin typeface="Meiryo UI" panose="020B0604030504040204" pitchFamily="50" charset="-128"/>
              <a:ea typeface="Meiryo UI" panose="020B0604030504040204" pitchFamily="50" charset="-128"/>
            </a:endParaRPr>
          </a:p>
        </p:txBody>
      </p:sp>
      <p:sp>
        <p:nvSpPr>
          <p:cNvPr id="7" name="スライド番号プレースホルダー 6">
            <a:extLst>
              <a:ext uri="{FF2B5EF4-FFF2-40B4-BE49-F238E27FC236}">
                <a16:creationId xmlns:a16="http://schemas.microsoft.com/office/drawing/2014/main" id="{F64B707C-E1B0-47BA-903C-B93E2EF89AC9}"/>
              </a:ext>
            </a:extLst>
          </p:cNvPr>
          <p:cNvSpPr>
            <a:spLocks noGrp="1" noChangeAspect="1"/>
          </p:cNvSpPr>
          <p:nvPr>
            <p:ph type="sldNum" sz="quarter" idx="12"/>
          </p:nvPr>
        </p:nvSpPr>
        <p:spPr>
          <a:xfrm>
            <a:off x="9517063" y="6492877"/>
            <a:ext cx="288985" cy="288000"/>
          </a:xfrm>
          <a:ln w="19050">
            <a:solidFill>
              <a:srgbClr val="FABF00"/>
            </a:solidFill>
          </a:ln>
        </p:spPr>
        <p:txBody>
          <a:bodyPr/>
          <a:lstStyle/>
          <a:p>
            <a:pPr algn="ctr"/>
            <a:fld id="{2EA2BDDE-0D44-4078-BF71-CC51E086A3C6}" type="slidenum">
              <a:rPr kumimoji="1" lang="ja-JP" altLang="en-US" smtClean="0"/>
              <a:pPr algn="ctr"/>
              <a:t>2</a:t>
            </a:fld>
            <a:endParaRPr kumimoji="1" lang="ja-JP" altLang="en-US" dirty="0"/>
          </a:p>
        </p:txBody>
      </p:sp>
      <p:sp>
        <p:nvSpPr>
          <p:cNvPr id="4" name="テキスト ボックス 3">
            <a:extLst>
              <a:ext uri="{FF2B5EF4-FFF2-40B4-BE49-F238E27FC236}">
                <a16:creationId xmlns:a16="http://schemas.microsoft.com/office/drawing/2014/main" id="{C9497BC8-7325-4815-AF3B-85BC3140FC92}"/>
              </a:ext>
            </a:extLst>
          </p:cNvPr>
          <p:cNvSpPr txBox="1"/>
          <p:nvPr/>
        </p:nvSpPr>
        <p:spPr>
          <a:xfrm>
            <a:off x="50120" y="106383"/>
            <a:ext cx="9685938"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　　目次</a:t>
            </a:r>
          </a:p>
        </p:txBody>
      </p:sp>
      <p:cxnSp>
        <p:nvCxnSpPr>
          <p:cNvPr id="5" name="直線コネクタ 4">
            <a:extLst>
              <a:ext uri="{FF2B5EF4-FFF2-40B4-BE49-F238E27FC236}">
                <a16:creationId xmlns:a16="http://schemas.microsoft.com/office/drawing/2014/main" id="{63FDECC3-97C5-475E-9148-D93DFD4BCD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57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5287574" y="4095519"/>
            <a:ext cx="4225597" cy="2699217"/>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3589" y="4095519"/>
            <a:ext cx="4225597" cy="2699217"/>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077281" y="2111263"/>
            <a:ext cx="7439782" cy="11091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79808" y="5307387"/>
            <a:ext cx="8788874" cy="1444230"/>
          </a:xfrm>
          <a:prstGeom prst="rect">
            <a:avLst/>
          </a:prstGeom>
          <a:solidFill>
            <a:schemeClr val="bg1"/>
          </a:solidFill>
          <a:ln>
            <a:solidFill>
              <a:srgbClr val="00A0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9F373C7-26AD-421C-B139-461D469C5B92}"/>
              </a:ext>
            </a:extLst>
          </p:cNvPr>
          <p:cNvSpPr txBox="1"/>
          <p:nvPr/>
        </p:nvSpPr>
        <p:spPr>
          <a:xfrm>
            <a:off x="50120" y="106383"/>
            <a:ext cx="9685938"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１．明治安田生命について</a:t>
            </a:r>
          </a:p>
        </p:txBody>
      </p:sp>
      <p:cxnSp>
        <p:nvCxnSpPr>
          <p:cNvPr id="8" name="直線コネクタ 7">
            <a:extLst>
              <a:ext uri="{FF2B5EF4-FFF2-40B4-BE49-F238E27FC236}">
                <a16:creationId xmlns:a16="http://schemas.microsoft.com/office/drawing/2014/main" id="{58479BF3-44BC-4181-A16B-89BE0EAF2A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3A6439D0-F668-40E0-A7CD-390254738E7D}"/>
              </a:ext>
            </a:extLst>
          </p:cNvPr>
          <p:cNvSpPr>
            <a:spLocks noGrp="1"/>
          </p:cNvSpPr>
          <p:nvPr>
            <p:ph type="sldNum" sz="quarter" idx="12"/>
          </p:nvPr>
        </p:nvSpPr>
        <p:spPr>
          <a:xfrm>
            <a:off x="9533340" y="6506736"/>
            <a:ext cx="288000" cy="288000"/>
          </a:xfrm>
          <a:ln w="19050">
            <a:solidFill>
              <a:srgbClr val="FABF00"/>
            </a:solidFill>
          </a:ln>
        </p:spPr>
        <p:txBody>
          <a:bodyPr vert="horz" lIns="91440" tIns="45720" rIns="91440" bIns="45720" rtlCol="0" anchor="ctr"/>
          <a:lstStyle/>
          <a:p>
            <a:pPr algn="ctr"/>
            <a:fld id="{2EA2BDDE-0D44-4078-BF71-CC51E086A3C6}" type="slidenum">
              <a:rPr kumimoji="1" lang="ja-JP" altLang="en-US"/>
              <a:pPr algn="ctr"/>
              <a:t>3</a:t>
            </a:fld>
            <a:endParaRPr kumimoji="1" lang="ja-JP" altLang="en-US" dirty="0"/>
          </a:p>
        </p:txBody>
      </p:sp>
      <p:sp>
        <p:nvSpPr>
          <p:cNvPr id="2" name="正方形/長方形 1">
            <a:extLst>
              <a:ext uri="{FF2B5EF4-FFF2-40B4-BE49-F238E27FC236}">
                <a16:creationId xmlns:a16="http://schemas.microsoft.com/office/drawing/2014/main" id="{C95B7D80-FE06-4A1C-A85F-A959F4E677F5}"/>
              </a:ext>
            </a:extLst>
          </p:cNvPr>
          <p:cNvSpPr/>
          <p:nvPr/>
        </p:nvSpPr>
        <p:spPr>
          <a:xfrm>
            <a:off x="388938" y="776240"/>
            <a:ext cx="9128125" cy="720000"/>
          </a:xfrm>
          <a:prstGeom prst="rect">
            <a:avLst/>
          </a:prstGeom>
          <a:solidFill>
            <a:schemeClr val="bg1"/>
          </a:solidFill>
          <a:ln>
            <a:solidFill>
              <a:srgbClr val="009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9413" indent="-285750">
              <a:lnSpc>
                <a:spcPts val="1800"/>
              </a:lnSpc>
              <a:buFont typeface="Wingdings" panose="05000000000000000000" pitchFamily="2" charset="2"/>
              <a:buChar char="n"/>
            </a:pPr>
            <a:r>
              <a:rPr kumimoji="1" lang="ja-JP" altLang="en-US" sz="1400" dirty="0">
                <a:solidFill>
                  <a:schemeClr val="tx1"/>
                </a:solidFill>
                <a:latin typeface="Meiryo UI" panose="020B0604030504040204" pitchFamily="50" charset="-128"/>
                <a:ea typeface="Meiryo UI" panose="020B0604030504040204" pitchFamily="50" charset="-128"/>
              </a:rPr>
              <a:t>明治安田生命は、お客さまや地域社会の健康増進に取り組む</a:t>
            </a:r>
            <a:r>
              <a:rPr kumimoji="1" lang="ja-JP" altLang="en-US" sz="1400" b="1" dirty="0">
                <a:solidFill>
                  <a:schemeClr val="tx1"/>
                </a:solidFill>
                <a:latin typeface="Meiryo UI" panose="020B0604030504040204" pitchFamily="50" charset="-128"/>
                <a:ea typeface="Meiryo UI" panose="020B0604030504040204" pitchFamily="50" charset="-128"/>
              </a:rPr>
              <a:t>「みんなの健活プロジェクト」</a:t>
            </a:r>
            <a:r>
              <a:rPr kumimoji="1" lang="ja-JP" altLang="en-US" sz="1400" dirty="0">
                <a:solidFill>
                  <a:schemeClr val="tx1"/>
                </a:solidFill>
                <a:latin typeface="Meiryo UI" panose="020B0604030504040204" pitchFamily="50" charset="-128"/>
                <a:ea typeface="Meiryo UI" panose="020B0604030504040204" pitchFamily="50" charset="-128"/>
              </a:rPr>
              <a:t>と、地域貢献や地域の活性化に取り組む</a:t>
            </a:r>
            <a:r>
              <a:rPr kumimoji="1" lang="ja-JP" altLang="en-US" sz="1400" b="1" dirty="0">
                <a:solidFill>
                  <a:schemeClr val="tx1"/>
                </a:solidFill>
                <a:latin typeface="Meiryo UI" panose="020B0604030504040204" pitchFamily="50" charset="-128"/>
                <a:ea typeface="Meiryo UI" panose="020B0604030504040204" pitchFamily="50" charset="-128"/>
              </a:rPr>
              <a:t>「地元の元気プロジェクト」</a:t>
            </a:r>
            <a:r>
              <a:rPr kumimoji="1" lang="ja-JP" altLang="en-US" sz="1400" dirty="0">
                <a:solidFill>
                  <a:schemeClr val="tx1"/>
                </a:solidFill>
                <a:latin typeface="Meiryo UI" panose="020B0604030504040204" pitchFamily="50" charset="-128"/>
                <a:ea typeface="Meiryo UI" panose="020B0604030504040204" pitchFamily="50" charset="-128"/>
              </a:rPr>
              <a:t>を推進しています。</a:t>
            </a:r>
            <a:br>
              <a:rPr kumimoji="1" lang="en-US" altLang="ja-JP" sz="1400" dirty="0">
                <a:solidFill>
                  <a:schemeClr val="tx1"/>
                </a:solidFill>
                <a:latin typeface="Meiryo UI" panose="020B0604030504040204" pitchFamily="50" charset="-128"/>
                <a:ea typeface="Meiryo UI" panose="020B0604030504040204" pitchFamily="50" charset="-128"/>
              </a:rPr>
            </a:br>
            <a:r>
              <a:rPr kumimoji="1" lang="ja-JP" altLang="en-US" sz="1400" dirty="0">
                <a:solidFill>
                  <a:schemeClr val="tx1"/>
                </a:solidFill>
                <a:latin typeface="Meiryo UI" panose="020B0604030504040204" pitchFamily="50" charset="-128"/>
                <a:ea typeface="Meiryo UI" panose="020B0604030504040204" pitchFamily="50" charset="-128"/>
              </a:rPr>
              <a:t>これらのプロジェクトを通じて、「健康」と「元気」をお届けする、みなさまにとって最も身近な生命保険会社をめざしています。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77288D00-83C3-43E4-B202-2BA83644D759}"/>
              </a:ext>
            </a:extLst>
          </p:cNvPr>
          <p:cNvSpPr/>
          <p:nvPr/>
        </p:nvSpPr>
        <p:spPr>
          <a:xfrm>
            <a:off x="402259" y="3770265"/>
            <a:ext cx="4216927" cy="345040"/>
          </a:xfrm>
          <a:prstGeom prst="rect">
            <a:avLst/>
          </a:prstGeom>
          <a:solidFill>
            <a:srgbClr val="00A08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400" b="1" dirty="0">
                <a:latin typeface="Meiryo UI" panose="020B0604030504040204" pitchFamily="50" charset="-128"/>
                <a:ea typeface="Meiryo UI" panose="020B0604030504040204" pitchFamily="50" charset="-128"/>
              </a:rPr>
              <a:t>「みんなの健活プロジェクト」</a:t>
            </a:r>
            <a:endParaRPr kumimoji="1" lang="en-US" altLang="ja-JP" sz="1400" b="1"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08CC26FE-FAC1-43B8-92F1-24D6E0608699}"/>
              </a:ext>
            </a:extLst>
          </p:cNvPr>
          <p:cNvSpPr/>
          <p:nvPr/>
        </p:nvSpPr>
        <p:spPr>
          <a:xfrm>
            <a:off x="5296244" y="3779692"/>
            <a:ext cx="4216927" cy="345040"/>
          </a:xfrm>
          <a:prstGeom prst="rect">
            <a:avLst/>
          </a:prstGeom>
          <a:solidFill>
            <a:srgbClr val="00A08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400" b="1" dirty="0">
                <a:latin typeface="Meiryo UI" panose="020B0604030504040204" pitchFamily="50" charset="-128"/>
                <a:ea typeface="Meiryo UI" panose="020B0604030504040204" pitchFamily="50" charset="-128"/>
              </a:rPr>
              <a:t>「地元の元気プロジェクト」</a:t>
            </a:r>
            <a:endParaRPr kumimoji="1" lang="en-US" altLang="ja-JP" sz="1400" b="1" dirty="0">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149949" y="2254669"/>
            <a:ext cx="2624195" cy="395075"/>
          </a:xfrm>
          <a:prstGeom prst="rect">
            <a:avLst/>
          </a:prstGeom>
        </p:spPr>
      </p:pic>
      <p:pic>
        <p:nvPicPr>
          <p:cNvPr id="15" name="図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374666" y="4170500"/>
            <a:ext cx="1068190" cy="1069267"/>
          </a:xfrm>
          <a:prstGeom prst="rect">
            <a:avLst/>
          </a:prstGeom>
        </p:spPr>
      </p:pic>
      <p:pic>
        <p:nvPicPr>
          <p:cNvPr id="16" name="図 15"/>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15382" y="4152902"/>
            <a:ext cx="1099481" cy="1099481"/>
          </a:xfrm>
          <a:prstGeom prst="rect">
            <a:avLst/>
          </a:prstGeom>
        </p:spPr>
      </p:pic>
      <p:pic>
        <p:nvPicPr>
          <p:cNvPr id="14" name="図 13"/>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98265" y="2125745"/>
            <a:ext cx="1609645" cy="1075863"/>
          </a:xfrm>
          <a:prstGeom prst="rect">
            <a:avLst/>
          </a:prstGeom>
        </p:spPr>
      </p:pic>
      <p:sp>
        <p:nvSpPr>
          <p:cNvPr id="22" name="テキスト ボックス 21"/>
          <p:cNvSpPr txBox="1"/>
          <p:nvPr/>
        </p:nvSpPr>
        <p:spPr>
          <a:xfrm>
            <a:off x="2007910" y="1606331"/>
            <a:ext cx="7843101" cy="523220"/>
          </a:xfrm>
          <a:prstGeom prst="rect">
            <a:avLst/>
          </a:prstGeom>
          <a:noFill/>
        </p:spPr>
        <p:txBody>
          <a:bodyPr wrap="square" rtlCol="0">
            <a:spAutoFit/>
          </a:bodyPr>
          <a:lstStyle/>
          <a:p>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創業：</a:t>
            </a:r>
            <a:r>
              <a:rPr kumimoji="1" lang="en-US" altLang="ja-JP" sz="1400" b="1" dirty="0">
                <a:solidFill>
                  <a:schemeClr val="tx1">
                    <a:lumMod val="65000"/>
                    <a:lumOff val="35000"/>
                  </a:schemeClr>
                </a:solidFill>
                <a:latin typeface="Meiryo UI" panose="020B0604030504040204" pitchFamily="50" charset="-128"/>
                <a:ea typeface="Meiryo UI" panose="020B0604030504040204" pitchFamily="50" charset="-128"/>
              </a:rPr>
              <a:t>1881</a:t>
            </a: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年（明治</a:t>
            </a:r>
            <a:r>
              <a:rPr kumimoji="1" lang="en-US" altLang="ja-JP" sz="1400" b="1" dirty="0">
                <a:solidFill>
                  <a:schemeClr val="tx1">
                    <a:lumMod val="65000"/>
                    <a:lumOff val="35000"/>
                  </a:schemeClr>
                </a:solidFill>
                <a:latin typeface="Meiryo UI" panose="020B0604030504040204" pitchFamily="50" charset="-128"/>
                <a:ea typeface="Meiryo UI" panose="020B0604030504040204" pitchFamily="50" charset="-128"/>
              </a:rPr>
              <a:t>14</a:t>
            </a: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年）</a:t>
            </a:r>
            <a:endParaRPr kumimoji="1" lang="en-US" altLang="ja-JP" sz="1400" b="1" dirty="0">
              <a:solidFill>
                <a:schemeClr val="tx1">
                  <a:lumMod val="65000"/>
                  <a:lumOff val="35000"/>
                </a:schemeClr>
              </a:solidFill>
              <a:latin typeface="Meiryo UI" panose="020B0604030504040204" pitchFamily="50" charset="-128"/>
              <a:ea typeface="Meiryo UI" panose="020B0604030504040204" pitchFamily="50" charset="-128"/>
            </a:endParaRPr>
          </a:p>
          <a:p>
            <a:pPr marL="987425" indent="-987425"/>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従業員数：</a:t>
            </a:r>
            <a:r>
              <a:rPr kumimoji="1" lang="en-US" altLang="ja-JP" sz="1400" b="1" dirty="0">
                <a:solidFill>
                  <a:schemeClr val="tx1">
                    <a:lumMod val="65000"/>
                    <a:lumOff val="35000"/>
                  </a:schemeClr>
                </a:solidFill>
                <a:latin typeface="Meiryo UI" panose="020B0604030504040204" pitchFamily="50" charset="-128"/>
                <a:ea typeface="Meiryo UI" panose="020B0604030504040204" pitchFamily="50" charset="-128"/>
              </a:rPr>
              <a:t>47,415</a:t>
            </a: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人（うち</a:t>
            </a:r>
            <a:r>
              <a:rPr kumimoji="1" lang="en-US" altLang="ja-JP" sz="1400" b="1" dirty="0">
                <a:latin typeface="Meiryo UI" panose="020B0604030504040204" pitchFamily="50" charset="-128"/>
                <a:ea typeface="Meiryo UI" panose="020B0604030504040204" pitchFamily="50" charset="-128"/>
              </a:rPr>
              <a:t>MY</a:t>
            </a:r>
            <a:r>
              <a:rPr kumimoji="1" lang="ja-JP" altLang="en-US" sz="1400" b="1" dirty="0">
                <a:latin typeface="Meiryo UI" panose="020B0604030504040204" pitchFamily="50" charset="-128"/>
                <a:ea typeface="Meiryo UI" panose="020B0604030504040204" pitchFamily="50" charset="-128"/>
              </a:rPr>
              <a:t>リンクコーディネーター等</a:t>
            </a: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（営業職員）</a:t>
            </a:r>
            <a:r>
              <a:rPr kumimoji="1" lang="en-US" altLang="ja-JP" sz="1400" b="1" dirty="0">
                <a:solidFill>
                  <a:schemeClr val="tx1">
                    <a:lumMod val="65000"/>
                    <a:lumOff val="35000"/>
                  </a:schemeClr>
                </a:solidFill>
                <a:latin typeface="Meiryo UI" panose="020B0604030504040204" pitchFamily="50" charset="-128"/>
                <a:ea typeface="Meiryo UI" panose="020B0604030504040204" pitchFamily="50" charset="-128"/>
              </a:rPr>
              <a:t>36,393</a:t>
            </a: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人）</a:t>
            </a:r>
            <a:r>
              <a:rPr kumimoji="1" lang="en-US" altLang="ja-JP" sz="1050" b="1" dirty="0">
                <a:solidFill>
                  <a:schemeClr val="tx1">
                    <a:lumMod val="65000"/>
                    <a:lumOff val="35000"/>
                  </a:schemeClr>
                </a:solidFill>
                <a:latin typeface="Meiryo UI" panose="020B0604030504040204" pitchFamily="50" charset="-128"/>
                <a:ea typeface="Meiryo UI" panose="020B0604030504040204" pitchFamily="50" charset="-128"/>
              </a:rPr>
              <a:t>※2022</a:t>
            </a:r>
            <a:r>
              <a:rPr kumimoji="1" lang="ja-JP" altLang="en-US" sz="1050" b="1" dirty="0">
                <a:solidFill>
                  <a:schemeClr val="tx1">
                    <a:lumMod val="65000"/>
                    <a:lumOff val="35000"/>
                  </a:schemeClr>
                </a:solidFill>
                <a:latin typeface="Meiryo UI" panose="020B0604030504040204" pitchFamily="50" charset="-128"/>
                <a:ea typeface="Meiryo UI" panose="020B0604030504040204" pitchFamily="50" charset="-128"/>
              </a:rPr>
              <a:t>年</a:t>
            </a:r>
            <a:r>
              <a:rPr kumimoji="1" lang="en-US" altLang="ja-JP" sz="1050" b="1" dirty="0">
                <a:solidFill>
                  <a:schemeClr val="tx1">
                    <a:lumMod val="65000"/>
                    <a:lumOff val="35000"/>
                  </a:schemeClr>
                </a:solidFill>
                <a:latin typeface="Meiryo UI" panose="020B0604030504040204" pitchFamily="50" charset="-128"/>
                <a:ea typeface="Meiryo UI" panose="020B0604030504040204" pitchFamily="50" charset="-128"/>
              </a:rPr>
              <a:t>3</a:t>
            </a:r>
            <a:r>
              <a:rPr kumimoji="1" lang="ja-JP" altLang="en-US" sz="1050" b="1" dirty="0">
                <a:solidFill>
                  <a:schemeClr val="tx1">
                    <a:lumMod val="65000"/>
                    <a:lumOff val="35000"/>
                  </a:schemeClr>
                </a:solidFill>
                <a:latin typeface="Meiryo UI" panose="020B0604030504040204" pitchFamily="50" charset="-128"/>
                <a:ea typeface="Meiryo UI" panose="020B0604030504040204" pitchFamily="50" charset="-128"/>
              </a:rPr>
              <a:t>月末現在</a:t>
            </a:r>
          </a:p>
        </p:txBody>
      </p:sp>
      <p:pic>
        <p:nvPicPr>
          <p:cNvPr id="9" name="図 8"/>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18191" y="1601677"/>
            <a:ext cx="1723197" cy="427353"/>
          </a:xfrm>
          <a:prstGeom prst="rect">
            <a:avLst/>
          </a:prstGeom>
        </p:spPr>
      </p:pic>
      <p:sp>
        <p:nvSpPr>
          <p:cNvPr id="24" name="テキスト ボックス 23"/>
          <p:cNvSpPr txBox="1"/>
          <p:nvPr/>
        </p:nvSpPr>
        <p:spPr>
          <a:xfrm>
            <a:off x="2261139" y="2707793"/>
            <a:ext cx="7252032"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「ひとに健康を、まちに元気を。」お届けする最も身近な生命保険会社をめざし、</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二つのプロジェクトを通じて地域のみなさまの「健康づくり」や「地元のまちづくり」に取り組んでいます。</a:t>
            </a:r>
          </a:p>
        </p:txBody>
      </p:sp>
      <p:sp>
        <p:nvSpPr>
          <p:cNvPr id="29" name="テキスト ボックス 28"/>
          <p:cNvSpPr txBox="1"/>
          <p:nvPr/>
        </p:nvSpPr>
        <p:spPr>
          <a:xfrm>
            <a:off x="398265" y="3302469"/>
            <a:ext cx="2637166" cy="405189"/>
          </a:xfrm>
          <a:prstGeom prst="roundRect">
            <a:avLst>
              <a:gd name="adj" fmla="val 50000"/>
            </a:avLst>
          </a:prstGeom>
          <a:solidFill>
            <a:srgbClr val="00A08E"/>
          </a:solidFill>
          <a:ln>
            <a:noFill/>
          </a:ln>
        </p:spPr>
        <p:txBody>
          <a:bodyPr wrap="square" lIns="36000" tIns="36000" rIns="36000" bIns="36000" rtlCol="0" anchor="ctr" anchorCtr="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取り組んでいるプロジェクト</a:t>
            </a:r>
          </a:p>
        </p:txBody>
      </p:sp>
      <p:sp>
        <p:nvSpPr>
          <p:cNvPr id="11" name="楕円 10"/>
          <p:cNvSpPr/>
          <p:nvPr/>
        </p:nvSpPr>
        <p:spPr>
          <a:xfrm>
            <a:off x="4737380" y="4523526"/>
            <a:ext cx="432000" cy="432000"/>
          </a:xfrm>
          <a:prstGeom prst="ellipse">
            <a:avLst/>
          </a:prstGeom>
          <a:solidFill>
            <a:srgbClr val="FA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加算 17"/>
          <p:cNvSpPr>
            <a:spLocks noChangeAspect="1"/>
          </p:cNvSpPr>
          <p:nvPr/>
        </p:nvSpPr>
        <p:spPr>
          <a:xfrm>
            <a:off x="4773380" y="4559526"/>
            <a:ext cx="360000" cy="360000"/>
          </a:xfrm>
          <a:prstGeom prst="mathPlus">
            <a:avLst/>
          </a:prstGeom>
          <a:solidFill>
            <a:srgbClr val="00A08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p:cNvSpPr txBox="1"/>
          <p:nvPr/>
        </p:nvSpPr>
        <p:spPr>
          <a:xfrm>
            <a:off x="2041388" y="2100781"/>
            <a:ext cx="3082565" cy="307777"/>
          </a:xfrm>
          <a:prstGeom prst="rect">
            <a:avLst/>
          </a:prstGeom>
          <a:noFill/>
        </p:spPr>
        <p:txBody>
          <a:bodyPr wrap="square" rtlCol="0">
            <a:spAutoFit/>
          </a:bodyPr>
          <a:lstStyle/>
          <a:p>
            <a:r>
              <a:rPr kumimoji="1" lang="ja-JP" altLang="en-US" sz="1400" b="1" dirty="0">
                <a:solidFill>
                  <a:srgbClr val="00A08E"/>
                </a:solidFill>
                <a:latin typeface="Meiryo UI" panose="020B0604030504040204" pitchFamily="50" charset="-128"/>
                <a:ea typeface="Meiryo UI" panose="020B0604030504040204" pitchFamily="50" charset="-128"/>
              </a:rPr>
              <a:t>明治安田生命がめざす姿</a:t>
            </a:r>
            <a:endParaRPr kumimoji="1" lang="en-US" altLang="ja-JP" sz="1400" b="1" dirty="0">
              <a:solidFill>
                <a:srgbClr val="00A08E"/>
              </a:solidFill>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2BE28B89-445E-4D99-AD31-16193F443C77}"/>
              </a:ext>
            </a:extLst>
          </p:cNvPr>
          <p:cNvSpPr txBox="1"/>
          <p:nvPr/>
        </p:nvSpPr>
        <p:spPr>
          <a:xfrm>
            <a:off x="6505634" y="4119512"/>
            <a:ext cx="2884984" cy="1169551"/>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行政サービス情報のお届けや道の駅での健康増進イベントなど、自治体等と協働した取組みなどにより、地域課題の解決や地域のみなさまが安心できる交流機会をサポートします</a:t>
            </a:r>
          </a:p>
        </p:txBody>
      </p:sp>
      <p:sp>
        <p:nvSpPr>
          <p:cNvPr id="33" name="テキスト ボックス 32">
            <a:extLst>
              <a:ext uri="{FF2B5EF4-FFF2-40B4-BE49-F238E27FC236}">
                <a16:creationId xmlns:a16="http://schemas.microsoft.com/office/drawing/2014/main" id="{524EF266-CD2D-4803-A676-1E9A54E2F2FF}"/>
              </a:ext>
            </a:extLst>
          </p:cNvPr>
          <p:cNvSpPr txBox="1"/>
          <p:nvPr/>
        </p:nvSpPr>
        <p:spPr>
          <a:xfrm>
            <a:off x="1614863" y="4123677"/>
            <a:ext cx="2999964" cy="1169551"/>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健康増進を支える機能的な商品・サービスや、気軽にご参加いただける健康づくりの機会の提供を通じ、お客さまや地域のみなさまの健康づくりに伴走し、健康改善をサポートします</a:t>
            </a:r>
          </a:p>
        </p:txBody>
      </p:sp>
      <p:sp>
        <p:nvSpPr>
          <p:cNvPr id="35" name="テキスト ボックス 34">
            <a:extLst>
              <a:ext uri="{FF2B5EF4-FFF2-40B4-BE49-F238E27FC236}">
                <a16:creationId xmlns:a16="http://schemas.microsoft.com/office/drawing/2014/main" id="{DBCC1434-3AFB-4D51-BEA2-5F0CAC6E7607}"/>
              </a:ext>
            </a:extLst>
          </p:cNvPr>
          <p:cNvSpPr txBox="1"/>
          <p:nvPr/>
        </p:nvSpPr>
        <p:spPr>
          <a:xfrm>
            <a:off x="1664957" y="5326159"/>
            <a:ext cx="6576086" cy="288147"/>
          </a:xfrm>
          <a:prstGeom prst="rect">
            <a:avLst/>
          </a:prstGeom>
          <a:noFill/>
        </p:spPr>
        <p:txBody>
          <a:bodyPr wrap="none" lIns="36000" tIns="36000" rIns="36000" bIns="3600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A08E"/>
                </a:solidFill>
                <a:latin typeface="Meiryo UI" panose="020B0604030504040204" pitchFamily="50" charset="-128"/>
                <a:ea typeface="Meiryo UI" panose="020B0604030504040204" pitchFamily="50" charset="-128"/>
              </a:rPr>
              <a:t>スポーツ支援を通じた健康増進・地域貢献の取組みにより、当社らしい社会的価値を創出</a:t>
            </a:r>
          </a:p>
        </p:txBody>
      </p:sp>
      <p:sp>
        <p:nvSpPr>
          <p:cNvPr id="38" name="テキスト ボックス 37">
            <a:extLst>
              <a:ext uri="{FF2B5EF4-FFF2-40B4-BE49-F238E27FC236}">
                <a16:creationId xmlns:a16="http://schemas.microsoft.com/office/drawing/2014/main" id="{6B3D5C16-8393-4D44-8538-3EE40BCD1DDA}"/>
              </a:ext>
            </a:extLst>
          </p:cNvPr>
          <p:cNvSpPr txBox="1"/>
          <p:nvPr/>
        </p:nvSpPr>
        <p:spPr>
          <a:xfrm>
            <a:off x="739276" y="6470581"/>
            <a:ext cx="765001" cy="256752"/>
          </a:xfrm>
          <a:prstGeom prst="rect">
            <a:avLst/>
          </a:prstGeom>
          <a:noFill/>
          <a:ln w="6350">
            <a:noFill/>
            <a:prstDash val="solid"/>
          </a:ln>
        </p:spPr>
        <p:txBody>
          <a:bodyPr wrap="none" lIns="108000" tIns="108000" rIns="108000" bIns="36000" rtlCol="0" anchor="t">
            <a:noAutofit/>
          </a:bodyPr>
          <a:lstStyle/>
          <a:p>
            <a:r>
              <a:rPr kumimoji="1" lang="en-US" altLang="ja-JP" sz="800" spc="-20" dirty="0">
                <a:solidFill>
                  <a:schemeClr val="tx1">
                    <a:lumMod val="65000"/>
                    <a:lumOff val="35000"/>
                  </a:schemeClr>
                </a:solidFill>
                <a:latin typeface="Meiryo UI" panose="020B0604030504040204" pitchFamily="50" charset="-128"/>
                <a:ea typeface="Meiryo UI" panose="020B0604030504040204" pitchFamily="50" charset="-128"/>
              </a:rPr>
              <a:t>©J.LEAGUE</a:t>
            </a:r>
            <a:endParaRPr kumimoji="1" lang="ja-JP" altLang="en-US" sz="800" spc="-2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FD2E6DC2-EAF0-4CDA-AA0E-D84377B23F4E}"/>
              </a:ext>
            </a:extLst>
          </p:cNvPr>
          <p:cNvSpPr txBox="1"/>
          <p:nvPr/>
        </p:nvSpPr>
        <p:spPr>
          <a:xfrm>
            <a:off x="1547591" y="5547503"/>
            <a:ext cx="1970203" cy="300572"/>
          </a:xfrm>
          <a:prstGeom prst="rect">
            <a:avLst/>
          </a:prstGeom>
          <a:noFill/>
        </p:spPr>
        <p:txBody>
          <a:bodyPr wrap="square" rtlCol="0" anchor="ctr" anchorCtr="0">
            <a:noAutofit/>
          </a:bodyPr>
          <a:lstStyle/>
          <a:p>
            <a:pPr>
              <a:spcAft>
                <a:spcPts val="300"/>
              </a:spcAft>
            </a:pP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 Ｊリーグとの協働</a:t>
            </a:r>
            <a:endParaRPr kumimoji="1" lang="en-US" altLang="ja-JP" sz="14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613CD1F3-B396-4721-9AA5-5AAB131F7D56}"/>
              </a:ext>
            </a:extLst>
          </p:cNvPr>
          <p:cNvSpPr txBox="1"/>
          <p:nvPr/>
        </p:nvSpPr>
        <p:spPr>
          <a:xfrm>
            <a:off x="5313660" y="5547503"/>
            <a:ext cx="3780000" cy="353921"/>
          </a:xfrm>
          <a:prstGeom prst="rect">
            <a:avLst/>
          </a:prstGeom>
          <a:noFill/>
        </p:spPr>
        <p:txBody>
          <a:bodyPr wrap="square" rtlCol="0" anchor="ctr" anchorCtr="0">
            <a:noAutofit/>
          </a:bodyPr>
          <a:lstStyle/>
          <a:p>
            <a:pPr>
              <a:spcAft>
                <a:spcPts val="300"/>
              </a:spcAft>
            </a:pPr>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 日本女子プロゴルフ協会との協働</a:t>
            </a:r>
            <a:endParaRPr kumimoji="1" lang="ja-JP" altLang="en-US" sz="12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6CB99FE0-A8B0-4741-8663-02F733F0434F}"/>
              </a:ext>
            </a:extLst>
          </p:cNvPr>
          <p:cNvSpPr txBox="1"/>
          <p:nvPr/>
        </p:nvSpPr>
        <p:spPr>
          <a:xfrm>
            <a:off x="1634505" y="5840155"/>
            <a:ext cx="2523633" cy="845143"/>
          </a:xfrm>
          <a:prstGeom prst="rect">
            <a:avLst/>
          </a:prstGeom>
          <a:noFill/>
        </p:spPr>
        <p:txBody>
          <a:bodyPr wrap="square" rtlCol="0" anchor="t" anchorCtr="0">
            <a:noAutofit/>
          </a:bodyPr>
          <a:lstStyle/>
          <a:p>
            <a:pPr marL="108000" indent="-108000">
              <a:spcAft>
                <a:spcPts val="600"/>
              </a:spcAft>
              <a:buFont typeface="Arial" panose="020B0604020202020204" pitchFamily="34" charset="0"/>
              <a:buChar char="•"/>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「Ｊリーグウォーキング」の開催</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marL="108000" indent="-108000">
              <a:spcAft>
                <a:spcPts val="600"/>
              </a:spcAft>
              <a:buFont typeface="Arial" panose="020B0604020202020204" pitchFamily="34" charset="0"/>
              <a:buChar char="•"/>
            </a:pP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「小学生向けサッカー教室」の開催</a:t>
            </a:r>
            <a:endParaRPr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marL="108000" indent="-108000">
              <a:spcAft>
                <a:spcPts val="600"/>
              </a:spcAft>
              <a:buFont typeface="Arial" panose="020B0604020202020204" pitchFamily="34" charset="0"/>
              <a:buChar char="•"/>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Ｊリーグ公式戦のスタジアム観戦</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80BC9466-4132-4B8E-8C43-71795094BBF1}"/>
              </a:ext>
            </a:extLst>
          </p:cNvPr>
          <p:cNvSpPr txBox="1"/>
          <p:nvPr/>
        </p:nvSpPr>
        <p:spPr>
          <a:xfrm>
            <a:off x="5433171" y="5840155"/>
            <a:ext cx="2925238" cy="845143"/>
          </a:xfrm>
          <a:prstGeom prst="rect">
            <a:avLst/>
          </a:prstGeom>
          <a:noFill/>
        </p:spPr>
        <p:txBody>
          <a:bodyPr wrap="square" rtlCol="0" anchor="t" anchorCtr="0">
            <a:noAutofit/>
          </a:bodyPr>
          <a:lstStyle/>
          <a:p>
            <a:pPr marL="108000" indent="-108000">
              <a:spcAft>
                <a:spcPts val="600"/>
              </a:spcAft>
              <a:buFont typeface="Arial" panose="020B0604020202020204" pitchFamily="34" charset="0"/>
              <a:buChar char="•"/>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「明治安田生命レディス」への特別協賛</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marL="108000" indent="-108000">
              <a:spcAft>
                <a:spcPts val="600"/>
              </a:spcAft>
              <a:buFont typeface="Arial" panose="020B0604020202020204" pitchFamily="34" charset="0"/>
              <a:buChar char="•"/>
            </a:pP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「小学生向けスナッグゴルフ教室」の開催</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marL="108000" indent="-108000">
              <a:spcAft>
                <a:spcPts val="600"/>
              </a:spcAft>
              <a:buFont typeface="Arial" panose="020B0604020202020204" pitchFamily="34" charset="0"/>
              <a:buChar char="•"/>
            </a:pPr>
            <a:r>
              <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rPr>
              <a:t>JLPGA</a:t>
            </a:r>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プロによるティーチング活動</a:t>
            </a:r>
            <a:endParaRPr kumimoji="1"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p:txBody>
      </p:sp>
      <p:pic>
        <p:nvPicPr>
          <p:cNvPr id="10" name="図 9" descr="グラフィカル ユーザー インターフェイス が含まれている画像&#10;&#10;自動的に生成された説明">
            <a:extLst>
              <a:ext uri="{FF2B5EF4-FFF2-40B4-BE49-F238E27FC236}">
                <a16:creationId xmlns:a16="http://schemas.microsoft.com/office/drawing/2014/main" id="{87E59B5B-C061-4684-B15D-BAE32DECF4D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6975" y="5665796"/>
            <a:ext cx="685800" cy="923925"/>
          </a:xfrm>
          <a:prstGeom prst="rect">
            <a:avLst/>
          </a:prstGeom>
        </p:spPr>
      </p:pic>
      <p:pic>
        <p:nvPicPr>
          <p:cNvPr id="19" name="図 18" descr="ロゴ, 会社名&#10;&#10;自動的に生成された説明">
            <a:extLst>
              <a:ext uri="{FF2B5EF4-FFF2-40B4-BE49-F238E27FC236}">
                <a16:creationId xmlns:a16="http://schemas.microsoft.com/office/drawing/2014/main" id="{2116CD58-1362-4D32-9B31-3EF9C484206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29471" y="5711193"/>
            <a:ext cx="750627" cy="955343"/>
          </a:xfrm>
          <a:prstGeom prst="rect">
            <a:avLst/>
          </a:prstGeom>
        </p:spPr>
      </p:pic>
    </p:spTree>
    <p:extLst>
      <p:ext uri="{BB962C8B-B14F-4D97-AF65-F5344CB8AC3E}">
        <p14:creationId xmlns:p14="http://schemas.microsoft.com/office/powerpoint/2010/main" val="54012135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996465714"/>
              </p:ext>
            </p:extLst>
          </p:nvPr>
        </p:nvGraphicFramePr>
        <p:xfrm>
          <a:off x="387785" y="2124897"/>
          <a:ext cx="9126244" cy="4526493"/>
        </p:xfrm>
        <a:graphic>
          <a:graphicData uri="http://schemas.openxmlformats.org/drawingml/2006/table">
            <a:tbl>
              <a:tblPr firstRow="1" bandRow="1">
                <a:tableStyleId>{5C22544A-7EE6-4342-B048-85BDC9FD1C3A}</a:tableStyleId>
              </a:tblPr>
              <a:tblGrid>
                <a:gridCol w="3042081">
                  <a:extLst>
                    <a:ext uri="{9D8B030D-6E8A-4147-A177-3AD203B41FA5}">
                      <a16:colId xmlns:a16="http://schemas.microsoft.com/office/drawing/2014/main" val="2391358578"/>
                    </a:ext>
                  </a:extLst>
                </a:gridCol>
                <a:gridCol w="1311816">
                  <a:extLst>
                    <a:ext uri="{9D8B030D-6E8A-4147-A177-3AD203B41FA5}">
                      <a16:colId xmlns:a16="http://schemas.microsoft.com/office/drawing/2014/main" val="2699651881"/>
                    </a:ext>
                  </a:extLst>
                </a:gridCol>
                <a:gridCol w="1730266">
                  <a:extLst>
                    <a:ext uri="{9D8B030D-6E8A-4147-A177-3AD203B41FA5}">
                      <a16:colId xmlns:a16="http://schemas.microsoft.com/office/drawing/2014/main" val="2375550810"/>
                    </a:ext>
                  </a:extLst>
                </a:gridCol>
                <a:gridCol w="3042081">
                  <a:extLst>
                    <a:ext uri="{9D8B030D-6E8A-4147-A177-3AD203B41FA5}">
                      <a16:colId xmlns:a16="http://schemas.microsoft.com/office/drawing/2014/main" val="4145358440"/>
                    </a:ext>
                  </a:extLst>
                </a:gridCol>
              </a:tblGrid>
              <a:tr h="2654493">
                <a:tc>
                  <a:txBody>
                    <a:bodyPr/>
                    <a:lstStyle/>
                    <a:p>
                      <a:endParaRPr kumimoji="1" lang="ja-JP" altLang="en-US" dirty="0"/>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gridSpan="2">
                  <a:txBody>
                    <a:bodyPr/>
                    <a:lstStyle/>
                    <a:p>
                      <a:endParaRPr kumimoji="1" lang="ja-JP" altLang="en-US" dirty="0"/>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ja-JP" altLang="en-US"/>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3383654669"/>
                  </a:ext>
                </a:extLst>
              </a:tr>
              <a:tr h="1872000">
                <a:tc gridSpan="2">
                  <a:txBody>
                    <a:bodyPr/>
                    <a:lstStyle/>
                    <a:p>
                      <a:endParaRPr kumimoji="1" lang="ja-JP" altLang="en-US" dirty="0"/>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hMerge="1">
                  <a:txBody>
                    <a:bodyPr/>
                    <a:lstStyle/>
                    <a:p>
                      <a:endParaRPr kumimoji="1" lang="ja-JP" altLang="en-US" dirty="0"/>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gridSpan="2">
                  <a:txBody>
                    <a:bodyPr/>
                    <a:lstStyle/>
                    <a:p>
                      <a:endParaRPr kumimoji="1" lang="ja-JP" altLang="en-US" dirty="0"/>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hMerge="1">
                  <a:txBody>
                    <a:bodyPr/>
                    <a:lstStyle/>
                    <a:p>
                      <a:endParaRPr kumimoji="1" lang="ja-JP" altLang="en-US" dirty="0"/>
                    </a:p>
                  </a:txBody>
                  <a:tcP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647799404"/>
                  </a:ext>
                </a:extLst>
              </a:tr>
            </a:tbl>
          </a:graphicData>
        </a:graphic>
      </p:graphicFrame>
      <p:sp>
        <p:nvSpPr>
          <p:cNvPr id="4" name="テキスト ボックス 3">
            <a:extLst>
              <a:ext uri="{FF2B5EF4-FFF2-40B4-BE49-F238E27FC236}">
                <a16:creationId xmlns:a16="http://schemas.microsoft.com/office/drawing/2014/main" id="{39F373C7-26AD-421C-B139-461D469C5B92}"/>
              </a:ext>
            </a:extLst>
          </p:cNvPr>
          <p:cNvSpPr txBox="1"/>
          <p:nvPr/>
        </p:nvSpPr>
        <p:spPr>
          <a:xfrm>
            <a:off x="50120" y="106383"/>
            <a:ext cx="9685938"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２．明治安田生命の社会貢献活動</a:t>
            </a:r>
          </a:p>
        </p:txBody>
      </p:sp>
      <p:cxnSp>
        <p:nvCxnSpPr>
          <p:cNvPr id="8" name="直線コネクタ 7">
            <a:extLst>
              <a:ext uri="{FF2B5EF4-FFF2-40B4-BE49-F238E27FC236}">
                <a16:creationId xmlns:a16="http://schemas.microsoft.com/office/drawing/2014/main" id="{58479BF3-44BC-4181-A16B-89BE0EAF2A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3A6439D0-F668-40E0-A7CD-390254738E7D}"/>
              </a:ext>
            </a:extLst>
          </p:cNvPr>
          <p:cNvSpPr>
            <a:spLocks noGrp="1"/>
          </p:cNvSpPr>
          <p:nvPr>
            <p:ph type="sldNum" sz="quarter" idx="12"/>
          </p:nvPr>
        </p:nvSpPr>
        <p:spPr>
          <a:xfrm>
            <a:off x="9533072" y="6492857"/>
            <a:ext cx="288000" cy="288000"/>
          </a:xfrm>
          <a:ln w="19050">
            <a:solidFill>
              <a:srgbClr val="FABF00"/>
            </a:solidFill>
          </a:ln>
        </p:spPr>
        <p:txBody>
          <a:bodyPr vert="horz" lIns="91440" tIns="45720" rIns="91440" bIns="45720" rtlCol="0" anchor="ctr"/>
          <a:lstStyle/>
          <a:p>
            <a:pPr algn="ctr"/>
            <a:fld id="{2EA2BDDE-0D44-4078-BF71-CC51E086A3C6}" type="slidenum">
              <a:rPr kumimoji="1" lang="ja-JP" altLang="en-US"/>
              <a:pPr algn="ctr"/>
              <a:t>4</a:t>
            </a:fld>
            <a:endParaRPr kumimoji="1" lang="ja-JP" altLang="en-US" dirty="0"/>
          </a:p>
        </p:txBody>
      </p:sp>
      <p:sp>
        <p:nvSpPr>
          <p:cNvPr id="5" name="正方形/長方形 4">
            <a:extLst>
              <a:ext uri="{FF2B5EF4-FFF2-40B4-BE49-F238E27FC236}">
                <a16:creationId xmlns:a16="http://schemas.microsoft.com/office/drawing/2014/main" id="{C6054953-BC60-444C-9A26-05DF1A7A7209}"/>
              </a:ext>
            </a:extLst>
          </p:cNvPr>
          <p:cNvSpPr/>
          <p:nvPr/>
        </p:nvSpPr>
        <p:spPr>
          <a:xfrm>
            <a:off x="388938" y="765849"/>
            <a:ext cx="9128125" cy="720000"/>
          </a:xfrm>
          <a:prstGeom prst="rect">
            <a:avLst/>
          </a:prstGeom>
          <a:solidFill>
            <a:schemeClr val="bg1"/>
          </a:solidFill>
          <a:ln>
            <a:solidFill>
              <a:srgbClr val="009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9413" indent="-285750">
              <a:lnSpc>
                <a:spcPts val="1800"/>
              </a:lnSpc>
              <a:buFont typeface="Wingdings" panose="05000000000000000000" pitchFamily="2" charset="2"/>
              <a:buChar char="n"/>
            </a:pPr>
            <a:r>
              <a:rPr kumimoji="1" lang="ja-JP" altLang="en-US" sz="1400" dirty="0">
                <a:solidFill>
                  <a:schemeClr val="tx1"/>
                </a:solidFill>
                <a:latin typeface="Meiryo UI" panose="020B0604030504040204" pitchFamily="50" charset="-128"/>
                <a:ea typeface="Meiryo UI" panose="020B0604030504040204" pitchFamily="50" charset="-128"/>
              </a:rPr>
              <a:t>当社は、環境保全や</a:t>
            </a:r>
            <a:r>
              <a:rPr kumimoji="1" lang="ja-JP" altLang="en-US" sz="1400" b="1" dirty="0">
                <a:solidFill>
                  <a:schemeClr val="tx1"/>
                </a:solidFill>
                <a:latin typeface="Meiryo UI" panose="020B0604030504040204" pitchFamily="50" charset="-128"/>
                <a:ea typeface="Meiryo UI" panose="020B0604030504040204" pitchFamily="50" charset="-128"/>
              </a:rPr>
              <a:t>こどもの健全育成</a:t>
            </a:r>
            <a:r>
              <a:rPr kumimoji="1" lang="ja-JP" altLang="en-US" sz="1400" dirty="0">
                <a:solidFill>
                  <a:schemeClr val="tx1"/>
                </a:solidFill>
                <a:latin typeface="Meiryo UI" panose="020B0604030504040204" pitchFamily="50" charset="-128"/>
                <a:ea typeface="Meiryo UI" panose="020B0604030504040204" pitchFamily="50" charset="-128"/>
              </a:rPr>
              <a:t>など、持続可能で希望に満ちた</a:t>
            </a:r>
            <a:r>
              <a:rPr kumimoji="1" lang="ja-JP" altLang="en-US" sz="1400" b="1" dirty="0">
                <a:solidFill>
                  <a:schemeClr val="tx1"/>
                </a:solidFill>
                <a:latin typeface="Meiryo UI" panose="020B0604030504040204" pitchFamily="50" charset="-128"/>
                <a:ea typeface="Meiryo UI" panose="020B0604030504040204" pitchFamily="50" charset="-128"/>
              </a:rPr>
              <a:t>豊かな社会づくり</a:t>
            </a:r>
            <a:r>
              <a:rPr kumimoji="1" lang="ja-JP" altLang="en-US" sz="1400" dirty="0">
                <a:solidFill>
                  <a:schemeClr val="tx1"/>
                </a:solidFill>
                <a:latin typeface="Meiryo UI" panose="020B0604030504040204" pitchFamily="50" charset="-128"/>
                <a:ea typeface="Meiryo UI" panose="020B0604030504040204" pitchFamily="50" charset="-128"/>
              </a:rPr>
              <a:t>に貢献する社会貢献活動を</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93663">
              <a:lnSpc>
                <a:spcPts val="1800"/>
              </a:lnSpc>
            </a:pPr>
            <a:r>
              <a:rPr kumimoji="1" lang="ja-JP" altLang="en-US" sz="1400" b="1" dirty="0">
                <a:solidFill>
                  <a:schemeClr val="tx1"/>
                </a:solidFill>
                <a:latin typeface="Meiryo UI" panose="020B0604030504040204" pitchFamily="50" charset="-128"/>
                <a:ea typeface="Meiryo UI" panose="020B0604030504040204" pitchFamily="50" charset="-128"/>
              </a:rPr>
              <a:t>　　「未来世代応援活動」</a:t>
            </a:r>
            <a:r>
              <a:rPr kumimoji="1" lang="ja-JP" altLang="en-US" sz="1400" dirty="0">
                <a:solidFill>
                  <a:schemeClr val="tx1"/>
                </a:solidFill>
                <a:latin typeface="Meiryo UI" panose="020B0604030504040204" pitchFamily="50" charset="-128"/>
                <a:ea typeface="Meiryo UI" panose="020B0604030504040204" pitchFamily="50" charset="-128"/>
              </a:rPr>
              <a:t>として推進しています。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805554" y="4896464"/>
            <a:ext cx="1491551" cy="994367"/>
          </a:xfrm>
          <a:prstGeom prst="rect">
            <a:avLst/>
          </a:prstGeom>
        </p:spPr>
      </p:pic>
      <p:sp>
        <p:nvSpPr>
          <p:cNvPr id="16" name="テキスト ボックス 15"/>
          <p:cNvSpPr txBox="1"/>
          <p:nvPr/>
        </p:nvSpPr>
        <p:spPr>
          <a:xfrm>
            <a:off x="423054" y="5860946"/>
            <a:ext cx="4299775" cy="738664"/>
          </a:xfrm>
          <a:prstGeom prst="rect">
            <a:avLst/>
          </a:prstGeom>
          <a:noFill/>
        </p:spPr>
        <p:txBody>
          <a:bodyPr wrap="square" rtlCol="0">
            <a:spAutoFit/>
          </a:bodyPr>
          <a:lstStyle/>
          <a:p>
            <a:r>
              <a:rPr kumimoji="1" lang="ja-JP" altLang="en-US" sz="1400" b="1" dirty="0">
                <a:solidFill>
                  <a:srgbClr val="00A08E"/>
                </a:solidFill>
                <a:latin typeface="Meiryo UI" panose="020B0604030504040204" pitchFamily="50" charset="-128"/>
                <a:ea typeface="Meiryo UI" panose="020B0604030504040204" pitchFamily="50" charset="-128"/>
              </a:rPr>
              <a:t>あしながチャリティー＆ウォーク</a:t>
            </a:r>
            <a:endParaRPr kumimoji="1" lang="en-US" altLang="ja-JP" sz="1400" b="1" dirty="0">
              <a:solidFill>
                <a:srgbClr val="00A08E"/>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従業員が参加するウォーキングとチャリティー募金を通じ、親をなくした子どもたちに進学と心のケア支援を行なっています。</a:t>
            </a:r>
          </a:p>
        </p:txBody>
      </p:sp>
      <p:sp>
        <p:nvSpPr>
          <p:cNvPr id="17" name="テキスト ボックス 16"/>
          <p:cNvSpPr txBox="1"/>
          <p:nvPr/>
        </p:nvSpPr>
        <p:spPr>
          <a:xfrm>
            <a:off x="4758098" y="5882804"/>
            <a:ext cx="4755931" cy="738664"/>
          </a:xfrm>
          <a:prstGeom prst="rect">
            <a:avLst/>
          </a:prstGeom>
          <a:noFill/>
        </p:spPr>
        <p:txBody>
          <a:bodyPr wrap="square" rtlCol="0">
            <a:spAutoFit/>
          </a:bodyPr>
          <a:lstStyle/>
          <a:p>
            <a:r>
              <a:rPr kumimoji="1" lang="ja-JP" altLang="en-US" sz="1400" b="1" dirty="0">
                <a:solidFill>
                  <a:srgbClr val="00A08E"/>
                </a:solidFill>
                <a:latin typeface="Meiryo UI" panose="020B0604030504040204" pitchFamily="50" charset="-128"/>
                <a:ea typeface="Meiryo UI" panose="020B0604030504040204" pitchFamily="50" charset="-128"/>
              </a:rPr>
              <a:t>黄色いワッペンの贈呈</a:t>
            </a:r>
            <a:endParaRPr kumimoji="1" lang="en-US" altLang="ja-JP" sz="1400" b="1" dirty="0">
              <a:solidFill>
                <a:srgbClr val="00A08E"/>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新入学児童を対象に交通安全キャンペーンの一環として、</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「黄色いワッペン」の贈呈事業を実施しています。</a:t>
            </a:r>
            <a:endParaRPr kumimoji="1" lang="en-US" altLang="ja-JP" sz="14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88938" y="3635300"/>
            <a:ext cx="2778468" cy="954107"/>
          </a:xfrm>
          <a:prstGeom prst="rect">
            <a:avLst/>
          </a:prstGeom>
          <a:noFill/>
        </p:spPr>
        <p:txBody>
          <a:bodyPr wrap="square" rtlCol="0">
            <a:spAutoFit/>
          </a:bodyPr>
          <a:lstStyle/>
          <a:p>
            <a:r>
              <a:rPr kumimoji="1" lang="ja-JP" altLang="en-US" sz="1400" b="1" dirty="0">
                <a:solidFill>
                  <a:srgbClr val="00A08E"/>
                </a:solidFill>
                <a:latin typeface="Meiryo UI" panose="020B0604030504040204" pitchFamily="50" charset="-128"/>
                <a:ea typeface="Meiryo UI" panose="020B0604030504040204" pitchFamily="50" charset="-128"/>
              </a:rPr>
              <a:t>金融・保険教育</a:t>
            </a:r>
            <a:endParaRPr kumimoji="1" lang="en-US" altLang="ja-JP" sz="1400" b="1" dirty="0">
              <a:solidFill>
                <a:srgbClr val="00A08E"/>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地域の小学校高学年から高校生を対象に「保険」や「お金」に関する出張授業を各地で開催しています。</a:t>
            </a:r>
            <a:endParaRPr kumimoji="1" lang="en-US" altLang="ja-JP" sz="1400" dirty="0">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612332" y="2259125"/>
            <a:ext cx="1567004" cy="1175253"/>
          </a:xfrm>
          <a:prstGeom prst="rect">
            <a:avLst/>
          </a:prstGeom>
        </p:spPr>
      </p:pic>
      <p:pic>
        <p:nvPicPr>
          <p:cNvPr id="19" name="図 18"/>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117837" y="2222630"/>
            <a:ext cx="1664326" cy="1248245"/>
          </a:xfrm>
          <a:prstGeom prst="rect">
            <a:avLst/>
          </a:prstGeom>
        </p:spPr>
      </p:pic>
      <p:sp>
        <p:nvSpPr>
          <p:cNvPr id="20" name="テキスト ボックス 19"/>
          <p:cNvSpPr txBox="1"/>
          <p:nvPr/>
        </p:nvSpPr>
        <p:spPr>
          <a:xfrm>
            <a:off x="6500454" y="3562398"/>
            <a:ext cx="3013575" cy="1169551"/>
          </a:xfrm>
          <a:prstGeom prst="rect">
            <a:avLst/>
          </a:prstGeom>
          <a:noFill/>
        </p:spPr>
        <p:txBody>
          <a:bodyPr wrap="square" rtlCol="0">
            <a:spAutoFit/>
          </a:bodyPr>
          <a:lstStyle/>
          <a:p>
            <a:r>
              <a:rPr kumimoji="1" lang="ja-JP" altLang="en-US" sz="1400" b="1" dirty="0">
                <a:solidFill>
                  <a:srgbClr val="00A08E"/>
                </a:solidFill>
                <a:latin typeface="Meiryo UI" panose="020B0604030504040204" pitchFamily="50" charset="-128"/>
                <a:ea typeface="Meiryo UI" panose="020B0604030504040204" pitchFamily="50" charset="-128"/>
              </a:rPr>
              <a:t>愛と平和のチャリティーコンサート</a:t>
            </a:r>
            <a:endParaRPr kumimoji="1" lang="en-US" altLang="ja-JP" sz="1400" b="1" dirty="0">
              <a:solidFill>
                <a:srgbClr val="00A08E"/>
              </a:solidFill>
              <a:latin typeface="Meiryo UI" panose="020B0604030504040204" pitchFamily="50" charset="-128"/>
              <a:ea typeface="Meiryo UI" panose="020B0604030504040204" pitchFamily="50" charset="-128"/>
            </a:endParaRPr>
          </a:p>
          <a:p>
            <a:r>
              <a:rPr kumimoji="1" lang="ja-JP" altLang="en-US" sz="1400" b="1" dirty="0">
                <a:solidFill>
                  <a:srgbClr val="00A08E"/>
                </a:solidFill>
                <a:latin typeface="Meiryo UI" panose="020B0604030504040204" pitchFamily="50" charset="-128"/>
                <a:ea typeface="Meiryo UI" panose="020B0604030504040204" pitchFamily="50" charset="-128"/>
              </a:rPr>
              <a:t>未来を奏でる教室</a:t>
            </a:r>
            <a:endParaRPr kumimoji="1" lang="en-US" altLang="ja-JP" sz="1400" b="1" dirty="0">
              <a:solidFill>
                <a:srgbClr val="00A08E"/>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三枝成彰氏によるコンサートと、小・中学校での音楽教室「未来を奏でる教室」を開催しています。</a:t>
            </a:r>
            <a:endParaRPr kumimoji="1" lang="en-US" altLang="ja-JP" sz="14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3390897" y="3601693"/>
            <a:ext cx="3221435" cy="954107"/>
          </a:xfrm>
          <a:prstGeom prst="rect">
            <a:avLst/>
          </a:prstGeom>
          <a:noFill/>
        </p:spPr>
        <p:txBody>
          <a:bodyPr wrap="square" rtlCol="0">
            <a:spAutoFit/>
          </a:bodyPr>
          <a:lstStyle/>
          <a:p>
            <a:r>
              <a:rPr kumimoji="1" lang="ja-JP" altLang="en-US" sz="1400" b="1" dirty="0">
                <a:solidFill>
                  <a:srgbClr val="00A08E"/>
                </a:solidFill>
                <a:latin typeface="Meiryo UI" panose="020B0604030504040204" pitchFamily="50" charset="-128"/>
                <a:ea typeface="Meiryo UI" panose="020B0604030504040204" pitchFamily="50" charset="-128"/>
              </a:rPr>
              <a:t>ふれあいコンサート</a:t>
            </a:r>
            <a:endParaRPr kumimoji="1" lang="en-US" altLang="ja-JP" sz="1400" b="1" dirty="0">
              <a:solidFill>
                <a:srgbClr val="00A08E"/>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障がいのある子どもたちに「生の音楽」を</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届けることを目的に、鳥塚しげき氏による</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コンサートを開催しています。</a:t>
            </a:r>
            <a:endParaRPr kumimoji="1" lang="en-US" altLang="ja-JP" sz="14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388938" y="1644377"/>
            <a:ext cx="3549217" cy="405189"/>
          </a:xfrm>
          <a:prstGeom prst="roundRect">
            <a:avLst>
              <a:gd name="adj" fmla="val 50000"/>
            </a:avLst>
          </a:prstGeom>
          <a:solidFill>
            <a:srgbClr val="00A08E"/>
          </a:solidFill>
          <a:ln>
            <a:noFill/>
          </a:ln>
        </p:spPr>
        <p:txBody>
          <a:bodyPr wrap="square" lIns="36000" tIns="36000" rIns="36000" bIns="36000"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こどもの健全育成に貢献する活動</a:t>
            </a:r>
          </a:p>
        </p:txBody>
      </p:sp>
      <p:sp>
        <p:nvSpPr>
          <p:cNvPr id="24" name="テキスト ボックス 23"/>
          <p:cNvSpPr txBox="1"/>
          <p:nvPr/>
        </p:nvSpPr>
        <p:spPr>
          <a:xfrm>
            <a:off x="6473313" y="5234767"/>
            <a:ext cx="2794330" cy="646331"/>
          </a:xfrm>
          <a:prstGeom prst="rect">
            <a:avLst/>
          </a:prstGeom>
          <a:noFill/>
        </p:spPr>
        <p:txBody>
          <a:bodyPr wrap="square" rtlCol="0">
            <a:spAutoFit/>
          </a:bodyPr>
          <a:lstStyle/>
          <a:p>
            <a:pPr marL="176213" indent="-176213"/>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この事業は、みずほフィナンシャルグループ、損害保険ジャパン、第一生命と協働で実施しています</a:t>
            </a:r>
          </a:p>
        </p:txBody>
      </p:sp>
      <p:pic>
        <p:nvPicPr>
          <p:cNvPr id="27" name="図 26" descr="人, 屋内, テーブル, 民衆 が含まれている画像&#10;&#10;自動的に生成された説明">
            <a:extLst>
              <a:ext uri="{FF2B5EF4-FFF2-40B4-BE49-F238E27FC236}">
                <a16:creationId xmlns:a16="http://schemas.microsoft.com/office/drawing/2014/main" id="{695690FE-7F42-4326-BDF9-EE226833F9C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9634" y="2222363"/>
            <a:ext cx="1059942" cy="1412937"/>
          </a:xfrm>
          <a:prstGeom prst="rect">
            <a:avLst/>
          </a:prstGeom>
        </p:spPr>
      </p:pic>
      <p:pic>
        <p:nvPicPr>
          <p:cNvPr id="23" name="図 22" descr="屋外, 道路, 建物, ぬいぐるみ が含まれている画像&#10;&#10;自動的に生成された説明">
            <a:extLst>
              <a:ext uri="{FF2B5EF4-FFF2-40B4-BE49-F238E27FC236}">
                <a16:creationId xmlns:a16="http://schemas.microsoft.com/office/drawing/2014/main" id="{86F7ECB9-0B51-4462-A6EA-3938B5E70F8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3822" y="4880305"/>
            <a:ext cx="2009775" cy="942975"/>
          </a:xfrm>
          <a:prstGeom prst="rect">
            <a:avLst/>
          </a:prstGeom>
        </p:spPr>
      </p:pic>
      <p:pic>
        <p:nvPicPr>
          <p:cNvPr id="25" name="図 24" descr="図形 が含まれている画像&#10;&#10;自動的に生成された説明">
            <a:extLst>
              <a:ext uri="{FF2B5EF4-FFF2-40B4-BE49-F238E27FC236}">
                <a16:creationId xmlns:a16="http://schemas.microsoft.com/office/drawing/2014/main" id="{6D8320F2-3C06-45ED-864E-E3DA05CD2AE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08755" y="1633737"/>
            <a:ext cx="932688" cy="932688"/>
          </a:xfrm>
          <a:prstGeom prst="rect">
            <a:avLst/>
          </a:prstGeom>
        </p:spPr>
      </p:pic>
    </p:spTree>
    <p:extLst>
      <p:ext uri="{BB962C8B-B14F-4D97-AF65-F5344CB8AC3E}">
        <p14:creationId xmlns:p14="http://schemas.microsoft.com/office/powerpoint/2010/main" val="290375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393677" y="3794159"/>
            <a:ext cx="9123385" cy="2489785"/>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 name="テキスト ボックス 3">
            <a:extLst>
              <a:ext uri="{FF2B5EF4-FFF2-40B4-BE49-F238E27FC236}">
                <a16:creationId xmlns:a16="http://schemas.microsoft.com/office/drawing/2014/main" id="{39F373C7-26AD-421C-B139-461D469C5B92}"/>
              </a:ext>
            </a:extLst>
          </p:cNvPr>
          <p:cNvSpPr txBox="1"/>
          <p:nvPr/>
        </p:nvSpPr>
        <p:spPr>
          <a:xfrm>
            <a:off x="50120" y="106383"/>
            <a:ext cx="9685938"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３．子どもたちを取り巻く環境と生命保険会社にできること</a:t>
            </a:r>
          </a:p>
        </p:txBody>
      </p:sp>
      <p:cxnSp>
        <p:nvCxnSpPr>
          <p:cNvPr id="8" name="直線コネクタ 7">
            <a:extLst>
              <a:ext uri="{FF2B5EF4-FFF2-40B4-BE49-F238E27FC236}">
                <a16:creationId xmlns:a16="http://schemas.microsoft.com/office/drawing/2014/main" id="{58479BF3-44BC-4181-A16B-89BE0EAF2A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3A6439D0-F668-40E0-A7CD-390254738E7D}"/>
              </a:ext>
            </a:extLst>
          </p:cNvPr>
          <p:cNvSpPr>
            <a:spLocks noGrp="1"/>
          </p:cNvSpPr>
          <p:nvPr>
            <p:ph type="sldNum" sz="quarter" idx="12"/>
          </p:nvPr>
        </p:nvSpPr>
        <p:spPr>
          <a:xfrm>
            <a:off x="9523645" y="6475903"/>
            <a:ext cx="288000" cy="288000"/>
          </a:xfrm>
          <a:ln w="19050">
            <a:solidFill>
              <a:srgbClr val="FABF00"/>
            </a:solidFill>
          </a:ln>
        </p:spPr>
        <p:txBody>
          <a:bodyPr vert="horz" lIns="91440" tIns="45720" rIns="91440" bIns="45720" rtlCol="0" anchor="ctr"/>
          <a:lstStyle/>
          <a:p>
            <a:pPr algn="ctr"/>
            <a:fld id="{2EA2BDDE-0D44-4078-BF71-CC51E086A3C6}" type="slidenum">
              <a:rPr kumimoji="1" lang="ja-JP" altLang="en-US"/>
              <a:pPr algn="ctr"/>
              <a:t>5</a:t>
            </a:fld>
            <a:endParaRPr kumimoji="1" lang="ja-JP" altLang="en-US" dirty="0"/>
          </a:p>
        </p:txBody>
      </p:sp>
      <p:sp>
        <p:nvSpPr>
          <p:cNvPr id="7" name="正方形/長方形 6">
            <a:extLst>
              <a:ext uri="{FF2B5EF4-FFF2-40B4-BE49-F238E27FC236}">
                <a16:creationId xmlns:a16="http://schemas.microsoft.com/office/drawing/2014/main" id="{C6054953-BC60-444C-9A26-05DF1A7A7209}"/>
              </a:ext>
            </a:extLst>
          </p:cNvPr>
          <p:cNvSpPr/>
          <p:nvPr/>
        </p:nvSpPr>
        <p:spPr>
          <a:xfrm>
            <a:off x="388938" y="765849"/>
            <a:ext cx="9128125" cy="1173323"/>
          </a:xfrm>
          <a:prstGeom prst="rect">
            <a:avLst/>
          </a:prstGeom>
          <a:solidFill>
            <a:schemeClr val="bg1"/>
          </a:solidFill>
          <a:ln>
            <a:solidFill>
              <a:srgbClr val="009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9413" indent="-285750">
              <a:lnSpc>
                <a:spcPts val="1800"/>
              </a:lnSpc>
              <a:buFont typeface="Wingdings" panose="05000000000000000000" pitchFamily="2" charset="2"/>
              <a:buChar char="n"/>
            </a:pPr>
            <a:r>
              <a:rPr kumimoji="1" lang="ja-JP" altLang="en-US" sz="1400" dirty="0">
                <a:solidFill>
                  <a:schemeClr val="tx1"/>
                </a:solidFill>
                <a:latin typeface="Meiryo UI" panose="020B0604030504040204" pitchFamily="50" charset="-128"/>
                <a:ea typeface="Meiryo UI" panose="020B0604030504040204" pitchFamily="50" charset="-128"/>
              </a:rPr>
              <a:t>これからの</a:t>
            </a:r>
            <a:r>
              <a:rPr kumimoji="1" lang="ja-JP" altLang="en-US" sz="1400" b="1" dirty="0">
                <a:solidFill>
                  <a:schemeClr val="tx1"/>
                </a:solidFill>
                <a:latin typeface="Meiryo UI" panose="020B0604030504040204" pitchFamily="50" charset="-128"/>
                <a:ea typeface="Meiryo UI" panose="020B0604030504040204" pitchFamily="50" charset="-128"/>
              </a:rPr>
              <a:t>「人生</a:t>
            </a:r>
            <a:r>
              <a:rPr kumimoji="1" lang="en-US" altLang="ja-JP" sz="1400" b="1" dirty="0">
                <a:solidFill>
                  <a:schemeClr val="tx1"/>
                </a:solidFill>
                <a:latin typeface="Meiryo UI" panose="020B0604030504040204" pitchFamily="50" charset="-128"/>
                <a:ea typeface="Meiryo UI" panose="020B0604030504040204" pitchFamily="50" charset="-128"/>
              </a:rPr>
              <a:t>100</a:t>
            </a:r>
            <a:r>
              <a:rPr kumimoji="1" lang="ja-JP" altLang="en-US" sz="1400" b="1" dirty="0">
                <a:solidFill>
                  <a:schemeClr val="tx1"/>
                </a:solidFill>
                <a:latin typeface="Meiryo UI" panose="020B0604030504040204" pitchFamily="50" charset="-128"/>
                <a:ea typeface="Meiryo UI" panose="020B0604030504040204" pitchFamily="50" charset="-128"/>
              </a:rPr>
              <a:t>年時代」</a:t>
            </a:r>
            <a:r>
              <a:rPr kumimoji="1" lang="ja-JP" altLang="en-US" sz="1400" dirty="0">
                <a:solidFill>
                  <a:schemeClr val="tx1"/>
                </a:solidFill>
                <a:latin typeface="Meiryo UI" panose="020B0604030504040204" pitchFamily="50" charset="-128"/>
                <a:ea typeface="Meiryo UI" panose="020B0604030504040204" pitchFamily="50" charset="-128"/>
              </a:rPr>
              <a:t>を生きる子どもたちには、心も体も豊かに生きていくために、健康づくりに加え、</a:t>
            </a:r>
            <a:r>
              <a:rPr kumimoji="1" lang="ja-JP" altLang="en-US" sz="1400" u="sng" dirty="0">
                <a:solidFill>
                  <a:schemeClr val="tx1"/>
                </a:solidFill>
                <a:latin typeface="Meiryo UI" panose="020B0604030504040204" pitchFamily="50" charset="-128"/>
                <a:ea typeface="Meiryo UI" panose="020B0604030504040204" pitchFamily="50" charset="-128"/>
              </a:rPr>
              <a:t>自助努力で</a:t>
            </a:r>
            <a:br>
              <a:rPr kumimoji="1" lang="en-US" altLang="ja-JP" sz="1400" u="sng" dirty="0">
                <a:solidFill>
                  <a:schemeClr val="tx1"/>
                </a:solidFill>
                <a:latin typeface="Meiryo UI" panose="020B0604030504040204" pitchFamily="50" charset="-128"/>
                <a:ea typeface="Meiryo UI" panose="020B0604030504040204" pitchFamily="50" charset="-128"/>
              </a:rPr>
            </a:br>
            <a:r>
              <a:rPr kumimoji="1" lang="ja-JP" altLang="en-US" sz="1400" u="sng" dirty="0">
                <a:solidFill>
                  <a:schemeClr val="tx1"/>
                </a:solidFill>
                <a:latin typeface="Meiryo UI" panose="020B0604030504040204" pitchFamily="50" charset="-128"/>
                <a:ea typeface="Meiryo UI" panose="020B0604030504040204" pitchFamily="50" charset="-128"/>
              </a:rPr>
              <a:t>将来に備えられるよう</a:t>
            </a:r>
            <a:r>
              <a:rPr kumimoji="1" lang="ja-JP" altLang="en-US" sz="1400" b="1" u="sng" dirty="0">
                <a:solidFill>
                  <a:schemeClr val="tx1"/>
                </a:solidFill>
                <a:latin typeface="Meiryo UI" panose="020B0604030504040204" pitchFamily="50" charset="-128"/>
                <a:ea typeface="Meiryo UI" panose="020B0604030504040204" pitchFamily="50" charset="-128"/>
              </a:rPr>
              <a:t>金融リテラシー</a:t>
            </a:r>
            <a:r>
              <a:rPr kumimoji="1" lang="ja-JP" altLang="en-US" sz="1400" u="sng" dirty="0">
                <a:solidFill>
                  <a:schemeClr val="tx1"/>
                </a:solidFill>
                <a:latin typeface="Meiryo UI" panose="020B0604030504040204" pitchFamily="50" charset="-128"/>
                <a:ea typeface="Meiryo UI" panose="020B0604030504040204" pitchFamily="50" charset="-128"/>
              </a:rPr>
              <a:t>がいっそう必要</a:t>
            </a:r>
            <a:r>
              <a:rPr kumimoji="1" lang="ja-JP" altLang="en-US" sz="1400" dirty="0">
                <a:solidFill>
                  <a:schemeClr val="tx1"/>
                </a:solidFill>
                <a:latin typeface="Meiryo UI" panose="020B0604030504040204" pitchFamily="50" charset="-128"/>
                <a:ea typeface="Meiryo UI" panose="020B0604030504040204" pitchFamily="50" charset="-128"/>
              </a:rPr>
              <a:t>とされます</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79413" indent="-285750">
              <a:lnSpc>
                <a:spcPts val="1800"/>
              </a:lnSpc>
              <a:buFont typeface="Wingdings" panose="05000000000000000000" pitchFamily="2" charset="2"/>
              <a:buChar char="n"/>
            </a:pPr>
            <a:r>
              <a:rPr kumimoji="1" lang="ja-JP" altLang="en-US" sz="1400" dirty="0">
                <a:solidFill>
                  <a:schemeClr val="tx1"/>
                </a:solidFill>
                <a:latin typeface="Meiryo UI" panose="020B0604030504040204" pitchFamily="50" charset="-128"/>
                <a:ea typeface="Meiryo UI" panose="020B0604030504040204" pitchFamily="50" charset="-128"/>
              </a:rPr>
              <a:t>社会保障を補完する役割をもつ生命保険会社として、子どもたちに</a:t>
            </a:r>
            <a:r>
              <a:rPr kumimoji="1" lang="ja-JP" altLang="en-US" sz="1400" b="1" dirty="0">
                <a:solidFill>
                  <a:schemeClr val="tx1"/>
                </a:solidFill>
                <a:latin typeface="Meiryo UI" panose="020B0604030504040204" pitchFamily="50" charset="-128"/>
                <a:ea typeface="Meiryo UI" panose="020B0604030504040204" pitchFamily="50" charset="-128"/>
              </a:rPr>
              <a:t>自助の方法や重要性</a:t>
            </a:r>
            <a:r>
              <a:rPr kumimoji="1" lang="ja-JP" altLang="en-US" sz="1400" dirty="0">
                <a:solidFill>
                  <a:schemeClr val="tx1"/>
                </a:solidFill>
                <a:latin typeface="Meiryo UI" panose="020B0604030504040204" pitchFamily="50" charset="-128"/>
                <a:ea typeface="Meiryo UI" panose="020B0604030504040204" pitchFamily="50" charset="-128"/>
              </a:rPr>
              <a:t>を伝えていくことが、</a:t>
            </a:r>
            <a:r>
              <a:rPr kumimoji="1" lang="ja-JP" altLang="en-US" sz="1400" b="1" dirty="0">
                <a:solidFill>
                  <a:schemeClr val="tx1"/>
                </a:solidFill>
                <a:latin typeface="Meiryo UI" panose="020B0604030504040204" pitchFamily="50" charset="-128"/>
                <a:ea typeface="Meiryo UI" panose="020B0604030504040204" pitchFamily="50" charset="-128"/>
              </a:rPr>
              <a:t>豊かな人生と持続可能な福祉社会につながる</a:t>
            </a:r>
            <a:r>
              <a:rPr kumimoji="1" lang="ja-JP" altLang="en-US" sz="1400" dirty="0">
                <a:solidFill>
                  <a:schemeClr val="tx1"/>
                </a:solidFill>
                <a:latin typeface="Meiryo UI" panose="020B0604030504040204" pitchFamily="50" charset="-128"/>
                <a:ea typeface="Meiryo UI" panose="020B0604030504040204" pitchFamily="50" charset="-128"/>
              </a:rPr>
              <a:t>と考えます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88938" y="2200561"/>
            <a:ext cx="2664000" cy="405189"/>
          </a:xfrm>
          <a:prstGeom prst="roundRect">
            <a:avLst>
              <a:gd name="adj" fmla="val 50000"/>
            </a:avLst>
          </a:prstGeom>
          <a:solidFill>
            <a:srgbClr val="00A08E"/>
          </a:solidFill>
          <a:ln>
            <a:noFill/>
          </a:ln>
        </p:spPr>
        <p:txBody>
          <a:bodyPr wrap="square" lIns="36000" tIns="36000" rIns="36000" bIns="36000"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「人生</a:t>
            </a:r>
            <a:r>
              <a:rPr kumimoji="1" lang="en-US" altLang="ja-JP" sz="1400" b="1" dirty="0">
                <a:solidFill>
                  <a:schemeClr val="bg1"/>
                </a:solidFill>
                <a:latin typeface="Meiryo UI" panose="020B0604030504040204" pitchFamily="50" charset="-128"/>
                <a:ea typeface="Meiryo UI" panose="020B0604030504040204" pitchFamily="50" charset="-128"/>
              </a:rPr>
              <a:t>100</a:t>
            </a:r>
            <a:r>
              <a:rPr kumimoji="1" lang="ja-JP" altLang="en-US" sz="1400" b="1" dirty="0">
                <a:solidFill>
                  <a:schemeClr val="bg1"/>
                </a:solidFill>
                <a:latin typeface="Meiryo UI" panose="020B0604030504040204" pitchFamily="50" charset="-128"/>
                <a:ea typeface="Meiryo UI" panose="020B0604030504040204" pitchFamily="50" charset="-128"/>
              </a:rPr>
              <a:t>年時代」とは</a:t>
            </a:r>
          </a:p>
        </p:txBody>
      </p:sp>
      <p:sp>
        <p:nvSpPr>
          <p:cNvPr id="13" name="テキスト ボックス 12"/>
          <p:cNvSpPr txBox="1"/>
          <p:nvPr/>
        </p:nvSpPr>
        <p:spPr>
          <a:xfrm>
            <a:off x="571101" y="2608898"/>
            <a:ext cx="8945961" cy="738664"/>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少子高齢化が加速するなか、日本の平均寿命は男性が</a:t>
            </a:r>
            <a:r>
              <a:rPr kumimoji="1" lang="ja-JP" altLang="en-US" sz="1400" b="1" dirty="0">
                <a:latin typeface="Meiryo UI" panose="020B0604030504040204" pitchFamily="50" charset="-128"/>
                <a:ea typeface="Meiryo UI" panose="020B0604030504040204" pitchFamily="50" charset="-128"/>
              </a:rPr>
              <a:t>約</a:t>
            </a:r>
            <a:r>
              <a:rPr kumimoji="1" lang="en-US" altLang="ja-JP" sz="1400" b="1" dirty="0">
                <a:latin typeface="Meiryo UI" panose="020B0604030504040204" pitchFamily="50" charset="-128"/>
                <a:ea typeface="Meiryo UI" panose="020B0604030504040204" pitchFamily="50" charset="-128"/>
              </a:rPr>
              <a:t>82</a:t>
            </a:r>
            <a:r>
              <a:rPr kumimoji="1" lang="ja-JP" altLang="en-US" sz="1400" b="1" dirty="0">
                <a:latin typeface="Meiryo UI" panose="020B0604030504040204" pitchFamily="50" charset="-128"/>
                <a:ea typeface="Meiryo UI" panose="020B0604030504040204" pitchFamily="50" charset="-128"/>
              </a:rPr>
              <a:t>歳</a:t>
            </a:r>
            <a:r>
              <a:rPr kumimoji="1" lang="ja-JP" altLang="en-US" sz="1400" dirty="0">
                <a:latin typeface="Meiryo UI" panose="020B0604030504040204" pitchFamily="50" charset="-128"/>
                <a:ea typeface="Meiryo UI" panose="020B0604030504040204" pitchFamily="50" charset="-128"/>
              </a:rPr>
              <a:t>、女性が</a:t>
            </a:r>
            <a:r>
              <a:rPr kumimoji="1" lang="ja-JP" altLang="en-US" sz="1400" b="1" dirty="0">
                <a:latin typeface="Meiryo UI" panose="020B0604030504040204" pitchFamily="50" charset="-128"/>
                <a:ea typeface="Meiryo UI" panose="020B0604030504040204" pitchFamily="50" charset="-128"/>
              </a:rPr>
              <a:t>約</a:t>
            </a:r>
            <a:r>
              <a:rPr kumimoji="1" lang="en-US" altLang="ja-JP" sz="1400" b="1" dirty="0">
                <a:latin typeface="Meiryo UI" panose="020B0604030504040204" pitchFamily="50" charset="-128"/>
                <a:ea typeface="Meiryo UI" panose="020B0604030504040204" pitchFamily="50" charset="-128"/>
              </a:rPr>
              <a:t>88</a:t>
            </a:r>
            <a:r>
              <a:rPr kumimoji="1" lang="ja-JP" altLang="en-US" sz="1400" b="1" dirty="0">
                <a:latin typeface="Meiryo UI" panose="020B0604030504040204" pitchFamily="50" charset="-128"/>
                <a:ea typeface="Meiryo UI" panose="020B0604030504040204" pitchFamily="50" charset="-128"/>
              </a:rPr>
              <a:t>歳</a:t>
            </a:r>
            <a:r>
              <a:rPr kumimoji="1" lang="ja-JP" altLang="en-US" sz="1400" dirty="0">
                <a:latin typeface="Meiryo UI" panose="020B0604030504040204" pitchFamily="50" charset="-128"/>
                <a:ea typeface="Meiryo UI" panose="020B0604030504040204" pitchFamily="50" charset="-128"/>
              </a:rPr>
              <a:t>まで延伸しました</a:t>
            </a:r>
            <a:r>
              <a:rPr kumimoji="1" lang="en-US" altLang="ja-JP" sz="12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。これからを生きる</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子どもたちは、</a:t>
            </a:r>
            <a:r>
              <a:rPr kumimoji="1" lang="ja-JP" altLang="en-US" sz="1400" u="sng" dirty="0">
                <a:latin typeface="Meiryo UI" panose="020B0604030504040204" pitchFamily="50" charset="-128"/>
                <a:ea typeface="Meiryo UI" panose="020B0604030504040204" pitchFamily="50" charset="-128"/>
              </a:rPr>
              <a:t>自身が</a:t>
            </a:r>
            <a:r>
              <a:rPr kumimoji="1" lang="en-US" altLang="ja-JP" sz="1400" u="sng" dirty="0">
                <a:latin typeface="Meiryo UI" panose="020B0604030504040204" pitchFamily="50" charset="-128"/>
                <a:ea typeface="Meiryo UI" panose="020B0604030504040204" pitchFamily="50" charset="-128"/>
              </a:rPr>
              <a:t>100</a:t>
            </a:r>
            <a:r>
              <a:rPr kumimoji="1" lang="ja-JP" altLang="en-US" sz="1400" u="sng" dirty="0">
                <a:latin typeface="Meiryo UI" panose="020B0604030504040204" pitchFamily="50" charset="-128"/>
                <a:ea typeface="Meiryo UI" panose="020B0604030504040204" pitchFamily="50" charset="-128"/>
              </a:rPr>
              <a:t>歳まで生きることを想定して、貯金や保険を活用した自助の備えに関する知識が必要</a:t>
            </a:r>
            <a:r>
              <a:rPr kumimoji="1" lang="ja-JP" altLang="en-US" sz="1400" dirty="0">
                <a:latin typeface="Meiryo UI" panose="020B0604030504040204" pitchFamily="50" charset="-128"/>
                <a:ea typeface="Meiryo UI" panose="020B0604030504040204" pitchFamily="50" charset="-128"/>
              </a:rPr>
              <a:t>になります。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厚生労働省「令和三年簡易生命表」より</a:t>
            </a:r>
            <a:endParaRPr kumimoji="1" lang="en-US" altLang="ja-JP" sz="12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77288D00-83C3-43E4-B202-2BA83644D759}"/>
              </a:ext>
            </a:extLst>
          </p:cNvPr>
          <p:cNvSpPr/>
          <p:nvPr/>
        </p:nvSpPr>
        <p:spPr>
          <a:xfrm>
            <a:off x="392423" y="3449120"/>
            <a:ext cx="9135754" cy="345040"/>
          </a:xfrm>
          <a:prstGeom prst="rect">
            <a:avLst/>
          </a:prstGeom>
          <a:solidFill>
            <a:srgbClr val="00A08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「人生</a:t>
            </a:r>
            <a:r>
              <a:rPr kumimoji="1" lang="en-US" altLang="ja-JP" sz="1600" b="1" dirty="0">
                <a:solidFill>
                  <a:schemeClr val="bg1"/>
                </a:solidFill>
                <a:latin typeface="Meiryo UI" panose="020B0604030504040204" pitchFamily="50" charset="-128"/>
                <a:ea typeface="Meiryo UI" panose="020B0604030504040204" pitchFamily="50" charset="-128"/>
              </a:rPr>
              <a:t>100</a:t>
            </a:r>
            <a:r>
              <a:rPr kumimoji="1" lang="ja-JP" altLang="en-US" sz="1600" b="1" dirty="0">
                <a:solidFill>
                  <a:schemeClr val="bg1"/>
                </a:solidFill>
                <a:latin typeface="Meiryo UI" panose="020B0604030504040204" pitchFamily="50" charset="-128"/>
                <a:ea typeface="Meiryo UI" panose="020B0604030504040204" pitchFamily="50" charset="-128"/>
              </a:rPr>
              <a:t>年時代」に明治安田生命が子どもたちにできること</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1040880" y="3875883"/>
            <a:ext cx="3813924" cy="1565250"/>
          </a:xfrm>
          <a:prstGeom prst="rect">
            <a:avLst/>
          </a:prstGeom>
          <a:solidFill>
            <a:schemeClr val="bg1"/>
          </a:solidFill>
          <a:ln>
            <a:solidFill>
              <a:srgbClr val="00A08E"/>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600" b="1" u="sng" dirty="0">
                <a:solidFill>
                  <a:srgbClr val="00A08E"/>
                </a:solidFill>
                <a:latin typeface="Meiryo UI" panose="020B0604030504040204" pitchFamily="50" charset="-128"/>
                <a:ea typeface="Meiryo UI" panose="020B0604030504040204" pitchFamily="50" charset="-128"/>
              </a:rPr>
              <a:t>健康づくり</a:t>
            </a:r>
            <a:endParaRPr kumimoji="1" lang="en-US" altLang="ja-JP" sz="1600" b="1" u="sng" dirty="0">
              <a:solidFill>
                <a:srgbClr val="00A08E"/>
              </a:solidFill>
              <a:latin typeface="Meiryo UI" panose="020B0604030504040204" pitchFamily="50" charset="-128"/>
              <a:ea typeface="Meiryo UI" panose="020B0604030504040204" pitchFamily="50" charset="-128"/>
            </a:endParaRPr>
          </a:p>
          <a:p>
            <a:pPr algn="ct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ja-JP" altLang="en-US" sz="1400" dirty="0">
                <a:solidFill>
                  <a:schemeClr val="tx1"/>
                </a:solidFill>
                <a:latin typeface="Meiryo UI" panose="020B0604030504040204" pitchFamily="50" charset="-128"/>
                <a:ea typeface="Meiryo UI" panose="020B0604030504040204" pitchFamily="50" charset="-128"/>
              </a:rPr>
              <a:t>歳まで自分らしく生きるための「健康づくり」の</a:t>
            </a:r>
            <a:br>
              <a:rPr kumimoji="1" lang="en-US" altLang="ja-JP" sz="1400" dirty="0">
                <a:solidFill>
                  <a:schemeClr val="tx1"/>
                </a:solidFill>
                <a:latin typeface="Meiryo UI" panose="020B0604030504040204" pitchFamily="50" charset="-128"/>
                <a:ea typeface="Meiryo UI" panose="020B0604030504040204" pitchFamily="50" charset="-128"/>
              </a:rPr>
            </a:br>
            <a:r>
              <a:rPr kumimoji="1" lang="ja-JP" altLang="en-US" sz="1400" dirty="0">
                <a:solidFill>
                  <a:schemeClr val="tx1"/>
                </a:solidFill>
                <a:latin typeface="Meiryo UI" panose="020B0604030504040204" pitchFamily="50" charset="-128"/>
                <a:ea typeface="Meiryo UI" panose="020B0604030504040204" pitchFamily="50" charset="-128"/>
              </a:rPr>
              <a:t>機会を提供します。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587000" y="6425349"/>
            <a:ext cx="6732000" cy="338554"/>
          </a:xfrm>
          <a:prstGeom prst="rect">
            <a:avLst/>
          </a:prstGeom>
          <a:noFill/>
          <a:ln>
            <a:noFill/>
          </a:ln>
        </p:spPr>
        <p:txBody>
          <a:bodyPr wrap="square" rtlCol="0">
            <a:spAutoFit/>
          </a:bodyPr>
          <a:lstStyle/>
          <a:p>
            <a:pPr algn="ctr"/>
            <a:r>
              <a:rPr kumimoji="1" lang="ja-JP" altLang="en-US" sz="1600" b="1" u="sng" dirty="0">
                <a:solidFill>
                  <a:srgbClr val="00A08E"/>
                </a:solidFill>
                <a:latin typeface="Meiryo UI" panose="020B0604030504040204" pitchFamily="50" charset="-128"/>
                <a:ea typeface="Meiryo UI" panose="020B0604030504040204" pitchFamily="50" charset="-128"/>
              </a:rPr>
              <a:t>子どもたちの豊かな人生と持続可能な福祉社会に向けて貢献してまいります</a:t>
            </a:r>
            <a:endParaRPr kumimoji="1" lang="en-US" altLang="ja-JP" sz="1600" b="1" u="sng" dirty="0">
              <a:solidFill>
                <a:srgbClr val="00A08E"/>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173233" y="4809054"/>
            <a:ext cx="3549217" cy="405189"/>
          </a:xfrm>
          <a:prstGeom prst="roundRect">
            <a:avLst>
              <a:gd name="adj" fmla="val 50000"/>
            </a:avLst>
          </a:prstGeom>
          <a:solidFill>
            <a:schemeClr val="bg1"/>
          </a:solidFill>
          <a:ln w="28575">
            <a:solidFill>
              <a:srgbClr val="00A08E"/>
            </a:solidFill>
          </a:ln>
        </p:spPr>
        <p:txBody>
          <a:bodyPr wrap="square" lIns="36000" tIns="36000" rIns="36000" bIns="36000" rtlCol="0">
            <a:spAutoFit/>
          </a:bodyPr>
          <a:lstStyle/>
          <a:p>
            <a:pPr algn="ctr"/>
            <a:r>
              <a:rPr kumimoji="1" lang="ja-JP" altLang="en-US" sz="1400" b="1" dirty="0">
                <a:latin typeface="Meiryo UI" panose="020B0604030504040204" pitchFamily="50" charset="-128"/>
                <a:ea typeface="Meiryo UI" panose="020B0604030504040204" pitchFamily="50" charset="-128"/>
              </a:rPr>
              <a:t>小学生向けサッカー教室</a:t>
            </a:r>
          </a:p>
        </p:txBody>
      </p:sp>
      <p:sp>
        <p:nvSpPr>
          <p:cNvPr id="26" name="正方形/長方形 25"/>
          <p:cNvSpPr/>
          <p:nvPr/>
        </p:nvSpPr>
        <p:spPr>
          <a:xfrm>
            <a:off x="5057376" y="3875883"/>
            <a:ext cx="3813924" cy="1565250"/>
          </a:xfrm>
          <a:prstGeom prst="rect">
            <a:avLst/>
          </a:prstGeom>
          <a:solidFill>
            <a:schemeClr val="bg1"/>
          </a:solidFill>
          <a:ln>
            <a:solidFill>
              <a:srgbClr val="00A08E"/>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600" b="1" u="sng" dirty="0">
                <a:solidFill>
                  <a:srgbClr val="00A08E"/>
                </a:solidFill>
                <a:latin typeface="Meiryo UI" panose="020B0604030504040204" pitchFamily="50" charset="-128"/>
                <a:ea typeface="Meiryo UI" panose="020B0604030504040204" pitchFamily="50" charset="-128"/>
              </a:rPr>
              <a:t>正しいお金の使い方</a:t>
            </a:r>
            <a:endParaRPr kumimoji="1" lang="en-US" altLang="ja-JP" sz="1600" b="1" u="sng" dirty="0">
              <a:solidFill>
                <a:srgbClr val="00A08E"/>
              </a:solidFill>
              <a:latin typeface="Meiryo UI" panose="020B0604030504040204" pitchFamily="50" charset="-128"/>
              <a:ea typeface="Meiryo UI" panose="020B0604030504040204" pitchFamily="50" charset="-128"/>
            </a:endParaRPr>
          </a:p>
          <a:p>
            <a:pPr algn="ct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ja-JP" altLang="en-US" sz="1400" dirty="0">
                <a:solidFill>
                  <a:schemeClr val="tx1"/>
                </a:solidFill>
                <a:latin typeface="Meiryo UI" panose="020B0604030504040204" pitchFamily="50" charset="-128"/>
                <a:ea typeface="Meiryo UI" panose="020B0604030504040204" pitchFamily="50" charset="-128"/>
              </a:rPr>
              <a:t>歳まで自分らしく生きるための「お金の知識」を知る機会を提供します。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5189729" y="4809054"/>
            <a:ext cx="3549217" cy="405189"/>
          </a:xfrm>
          <a:prstGeom prst="roundRect">
            <a:avLst>
              <a:gd name="adj" fmla="val 50000"/>
            </a:avLst>
          </a:prstGeom>
          <a:solidFill>
            <a:schemeClr val="bg1"/>
          </a:solidFill>
          <a:ln w="28575">
            <a:solidFill>
              <a:srgbClr val="00A08E"/>
            </a:solidFill>
          </a:ln>
        </p:spPr>
        <p:txBody>
          <a:bodyPr wrap="square" lIns="36000" tIns="36000" rIns="36000" bIns="36000" rtlCol="0">
            <a:spAutoFit/>
          </a:bodyPr>
          <a:lstStyle/>
          <a:p>
            <a:pPr algn="ctr"/>
            <a:r>
              <a:rPr kumimoji="1" lang="ja-JP" altLang="en-US" sz="1400" b="1" dirty="0">
                <a:latin typeface="Meiryo UI" panose="020B0604030504040204" pitchFamily="50" charset="-128"/>
                <a:ea typeface="Meiryo UI" panose="020B0604030504040204" pitchFamily="50" charset="-128"/>
              </a:rPr>
              <a:t>金融・保険教育</a:t>
            </a:r>
          </a:p>
        </p:txBody>
      </p:sp>
      <p:pic>
        <p:nvPicPr>
          <p:cNvPr id="9" name="図 8"/>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275730" y="5572159"/>
            <a:ext cx="612000" cy="612000"/>
          </a:xfrm>
          <a:prstGeom prst="rect">
            <a:avLst/>
          </a:prstGeom>
        </p:spPr>
      </p:pic>
      <p:pic>
        <p:nvPicPr>
          <p:cNvPr id="28" name="図 2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042549" y="5572159"/>
            <a:ext cx="612000" cy="612000"/>
          </a:xfrm>
          <a:prstGeom prst="rect">
            <a:avLst/>
          </a:prstGeom>
        </p:spPr>
      </p:pic>
      <p:sp>
        <p:nvSpPr>
          <p:cNvPr id="29" name="テキスト ボックス 28"/>
          <p:cNvSpPr txBox="1"/>
          <p:nvPr/>
        </p:nvSpPr>
        <p:spPr>
          <a:xfrm>
            <a:off x="2064189" y="5714452"/>
            <a:ext cx="2199992"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対応する</a:t>
            </a:r>
            <a:r>
              <a:rPr kumimoji="1" lang="en-US" altLang="ja-JP" sz="1600" b="1" dirty="0">
                <a:latin typeface="Meiryo UI" panose="020B0604030504040204" pitchFamily="50" charset="-128"/>
                <a:ea typeface="Meiryo UI" panose="020B0604030504040204" pitchFamily="50" charset="-128"/>
              </a:rPr>
              <a:t>SDGs</a:t>
            </a:r>
            <a:r>
              <a:rPr kumimoji="1" lang="ja-JP" altLang="en-US" sz="1600" b="1" dirty="0">
                <a:latin typeface="Meiryo UI" panose="020B0604030504040204" pitchFamily="50" charset="-128"/>
                <a:ea typeface="Meiryo UI" panose="020B0604030504040204" pitchFamily="50" charset="-128"/>
              </a:rPr>
              <a:t>の項目</a:t>
            </a:r>
            <a:endParaRPr kumimoji="1" lang="en-US"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4643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a:extLst>
              <a:ext uri="{FF2B5EF4-FFF2-40B4-BE49-F238E27FC236}">
                <a16:creationId xmlns:a16="http://schemas.microsoft.com/office/drawing/2014/main" id="{7AAE2088-C679-4FE5-998D-87439D5C0AA4}"/>
              </a:ext>
            </a:extLst>
          </p:cNvPr>
          <p:cNvSpPr/>
          <p:nvPr/>
        </p:nvSpPr>
        <p:spPr>
          <a:xfrm>
            <a:off x="112349" y="5071878"/>
            <a:ext cx="6610146" cy="174876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ja-JP" altLang="en-US" sz="1600" b="1" u="sng" dirty="0">
                <a:solidFill>
                  <a:srgbClr val="000000"/>
                </a:solidFill>
                <a:latin typeface="Meiryo UI" panose="020B0604030504040204" pitchFamily="50" charset="-128"/>
                <a:ea typeface="Meiryo UI" panose="020B0604030504040204" pitchFamily="50" charset="-128"/>
              </a:rPr>
              <a:t>当社は、文部科学省の</a:t>
            </a:r>
            <a:r>
              <a:rPr kumimoji="1" lang="ja-JP" altLang="en-US" sz="1600" b="1" i="1" u="sng" dirty="0">
                <a:solidFill>
                  <a:srgbClr val="FF0000"/>
                </a:solidFill>
                <a:latin typeface="Meiryo UI" panose="020B0604030504040204" pitchFamily="50" charset="-128"/>
                <a:ea typeface="Meiryo UI" panose="020B0604030504040204" pitchFamily="50" charset="-128"/>
              </a:rPr>
              <a:t>「土曜学習応援団」</a:t>
            </a:r>
            <a:r>
              <a:rPr kumimoji="1" lang="ja-JP" altLang="en-US" sz="1600" b="1" u="sng" dirty="0">
                <a:solidFill>
                  <a:srgbClr val="000000"/>
                </a:solidFill>
                <a:latin typeface="Meiryo UI" panose="020B0604030504040204" pitchFamily="50" charset="-128"/>
                <a:ea typeface="Meiryo UI" panose="020B0604030504040204" pitchFamily="50" charset="-128"/>
              </a:rPr>
              <a:t>に賛同し、登録しています</a:t>
            </a:r>
            <a:endParaRPr kumimoji="1" lang="en-US" altLang="ja-JP" sz="1600" b="1" u="sng" dirty="0">
              <a:solidFill>
                <a:srgbClr val="000000"/>
              </a:solidFill>
              <a:latin typeface="Meiryo UI" panose="020B0604030504040204" pitchFamily="50" charset="-128"/>
              <a:ea typeface="Meiryo UI" panose="020B0604030504040204" pitchFamily="50" charset="-128"/>
            </a:endParaRPr>
          </a:p>
          <a:p>
            <a:pPr defTabSz="914400"/>
            <a:r>
              <a:rPr kumimoji="1" lang="ja-JP" altLang="en-US" sz="1400" i="1" dirty="0">
                <a:solidFill>
                  <a:prstClr val="black"/>
                </a:solidFill>
                <a:latin typeface="Meiryo UI" panose="020B0604030504040204" pitchFamily="50" charset="-128"/>
                <a:ea typeface="Meiryo UI" panose="020B0604030504040204" pitchFamily="50" charset="-128"/>
              </a:rPr>
              <a:t>「土曜学習応援団」とは</a:t>
            </a:r>
            <a:endParaRPr kumimoji="1" lang="en-US" altLang="ja-JP" sz="1400" dirty="0">
              <a:solidFill>
                <a:prstClr val="black"/>
              </a:solidFill>
              <a:latin typeface="Meiryo UI" panose="020B0604030504040204" pitchFamily="50" charset="-128"/>
              <a:ea typeface="Meiryo UI" panose="020B0604030504040204" pitchFamily="50" charset="-128"/>
            </a:endParaRPr>
          </a:p>
          <a:p>
            <a:pPr defTabSz="914400"/>
            <a:r>
              <a:rPr kumimoji="1" lang="ja-JP" altLang="en-US" sz="1400" dirty="0">
                <a:solidFill>
                  <a:srgbClr val="000000"/>
                </a:solidFill>
                <a:latin typeface="Meiryo UI" panose="020B0604030504040204" pitchFamily="50" charset="-128"/>
                <a:ea typeface="Meiryo UI" panose="020B0604030504040204" pitchFamily="50" charset="-128"/>
              </a:rPr>
              <a:t>文部科学省が、子供たちの豊かな学びを支えるため、多様な民間企業・団体等から提供された教育プログラムの情報を集約して、学校や教育委員会等で実施することを推進している取組みです。</a:t>
            </a:r>
            <a:endParaRPr kumimoji="1" lang="en-US" altLang="ja-JP" sz="1400" dirty="0">
              <a:solidFill>
                <a:srgbClr val="000000"/>
              </a:solidFill>
              <a:latin typeface="Meiryo UI" panose="020B0604030504040204" pitchFamily="50" charset="-128"/>
              <a:ea typeface="Meiryo UI" panose="020B0604030504040204" pitchFamily="50" charset="-128"/>
            </a:endParaRPr>
          </a:p>
          <a:p>
            <a:pPr defTabSz="914400"/>
            <a:r>
              <a:rPr kumimoji="1" lang="ja-JP" altLang="en-US" sz="1400" dirty="0">
                <a:solidFill>
                  <a:srgbClr val="000000"/>
                </a:solidFill>
                <a:latin typeface="Meiryo UI" panose="020B0604030504040204" pitchFamily="50" charset="-128"/>
                <a:ea typeface="Meiryo UI" panose="020B0604030504040204" pitchFamily="50" charset="-128"/>
              </a:rPr>
              <a:t>＜詳細は以下文部科学省</a:t>
            </a:r>
            <a:r>
              <a:rPr kumimoji="1" lang="en-US" altLang="ja-JP" sz="1400" dirty="0">
                <a:solidFill>
                  <a:srgbClr val="000000"/>
                </a:solidFill>
                <a:latin typeface="Meiryo UI" panose="020B0604030504040204" pitchFamily="50" charset="-128"/>
                <a:ea typeface="Meiryo UI" panose="020B0604030504040204" pitchFamily="50" charset="-128"/>
              </a:rPr>
              <a:t>HP</a:t>
            </a:r>
            <a:r>
              <a:rPr kumimoji="1" lang="ja-JP" altLang="en-US" sz="1400" dirty="0">
                <a:solidFill>
                  <a:srgbClr val="000000"/>
                </a:solidFill>
                <a:latin typeface="Meiryo UI" panose="020B0604030504040204" pitchFamily="50" charset="-128"/>
                <a:ea typeface="Meiryo UI" panose="020B0604030504040204" pitchFamily="50" charset="-128"/>
              </a:rPr>
              <a:t>をご確認ください＞</a:t>
            </a:r>
            <a:endParaRPr kumimoji="1" lang="en-US" altLang="ja-JP" sz="1400" dirty="0">
              <a:solidFill>
                <a:srgbClr val="000000"/>
              </a:solidFill>
              <a:latin typeface="Meiryo UI" panose="020B0604030504040204" pitchFamily="50" charset="-128"/>
              <a:ea typeface="Meiryo UI" panose="020B0604030504040204" pitchFamily="50" charset="-128"/>
            </a:endParaRPr>
          </a:p>
          <a:p>
            <a:pPr defTabSz="914400"/>
            <a:r>
              <a:rPr kumimoji="1" lang="ja-JP" altLang="en-US" sz="1400" dirty="0">
                <a:solidFill>
                  <a:srgbClr val="000000"/>
                </a:solidFill>
                <a:latin typeface="Meiryo UI" panose="020B0604030504040204" pitchFamily="50" charset="-128"/>
                <a:ea typeface="Meiryo UI" panose="020B0604030504040204" pitchFamily="50" charset="-128"/>
              </a:rPr>
              <a:t>・当社紹介ページはこちら　</a:t>
            </a:r>
            <a:endParaRPr kumimoji="1" lang="en-US" altLang="ja-JP" sz="1400" dirty="0">
              <a:solidFill>
                <a:srgbClr val="000000"/>
              </a:solidFill>
              <a:latin typeface="Meiryo UI" panose="020B0604030504040204" pitchFamily="50" charset="-128"/>
              <a:ea typeface="Meiryo UI" panose="020B0604030504040204" pitchFamily="50" charset="-128"/>
            </a:endParaRPr>
          </a:p>
          <a:p>
            <a:pPr defTabSz="914400"/>
            <a:r>
              <a:rPr kumimoji="1" lang="ja-JP" altLang="en-US" sz="1400" dirty="0">
                <a:solidFill>
                  <a:srgbClr val="000000"/>
                </a:solidFill>
                <a:latin typeface="Meiryo UI" panose="020B0604030504040204" pitchFamily="50" charset="-128"/>
                <a:ea typeface="Meiryo UI" panose="020B0604030504040204" pitchFamily="50" charset="-128"/>
              </a:rPr>
              <a:t>　</a:t>
            </a:r>
            <a:r>
              <a:rPr kumimoji="1" lang="en-US" altLang="ja-JP" sz="1400" dirty="0">
                <a:solidFill>
                  <a:srgbClr val="000000"/>
                </a:solidFill>
                <a:latin typeface="Meiryo UI" panose="020B0604030504040204" pitchFamily="50" charset="-128"/>
                <a:ea typeface="Meiryo UI" panose="020B0604030504040204" pitchFamily="50" charset="-128"/>
              </a:rPr>
              <a:t>https://manabi-mirai.mext.go.jp/search_program/detail/003182.html</a:t>
            </a:r>
            <a:endParaRPr kumimoji="1" lang="ja-JP" altLang="en-US" sz="1400" dirty="0"/>
          </a:p>
        </p:txBody>
      </p:sp>
      <p:sp>
        <p:nvSpPr>
          <p:cNvPr id="4" name="テキスト ボックス 3">
            <a:extLst>
              <a:ext uri="{FF2B5EF4-FFF2-40B4-BE49-F238E27FC236}">
                <a16:creationId xmlns:a16="http://schemas.microsoft.com/office/drawing/2014/main" id="{39F373C7-26AD-421C-B139-461D469C5B92}"/>
              </a:ext>
            </a:extLst>
          </p:cNvPr>
          <p:cNvSpPr txBox="1"/>
          <p:nvPr/>
        </p:nvSpPr>
        <p:spPr>
          <a:xfrm>
            <a:off x="50120" y="106383"/>
            <a:ext cx="9685938"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４．出前授業の内容</a:t>
            </a:r>
          </a:p>
        </p:txBody>
      </p:sp>
      <p:cxnSp>
        <p:nvCxnSpPr>
          <p:cNvPr id="8" name="直線コネクタ 7">
            <a:extLst>
              <a:ext uri="{FF2B5EF4-FFF2-40B4-BE49-F238E27FC236}">
                <a16:creationId xmlns:a16="http://schemas.microsoft.com/office/drawing/2014/main" id="{58479BF3-44BC-4181-A16B-89BE0EAF2A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3A6439D0-F668-40E0-A7CD-390254738E7D}"/>
              </a:ext>
            </a:extLst>
          </p:cNvPr>
          <p:cNvSpPr>
            <a:spLocks noGrp="1"/>
          </p:cNvSpPr>
          <p:nvPr>
            <p:ph type="sldNum" sz="quarter" idx="12"/>
          </p:nvPr>
        </p:nvSpPr>
        <p:spPr>
          <a:xfrm>
            <a:off x="9529998" y="6499433"/>
            <a:ext cx="288000" cy="288000"/>
          </a:xfrm>
          <a:ln w="19050">
            <a:solidFill>
              <a:srgbClr val="FABF00"/>
            </a:solidFill>
          </a:ln>
        </p:spPr>
        <p:txBody>
          <a:bodyPr vert="horz" lIns="91440" tIns="45720" rIns="91440" bIns="45720" rtlCol="0" anchor="ctr"/>
          <a:lstStyle/>
          <a:p>
            <a:pPr algn="ctr"/>
            <a:fld id="{2EA2BDDE-0D44-4078-BF71-CC51E086A3C6}" type="slidenum">
              <a:rPr kumimoji="1" lang="ja-JP" altLang="en-US"/>
              <a:pPr algn="ctr"/>
              <a:t>6</a:t>
            </a:fld>
            <a:endParaRPr kumimoji="1" lang="ja-JP" altLang="en-US"/>
          </a:p>
        </p:txBody>
      </p:sp>
      <p:sp>
        <p:nvSpPr>
          <p:cNvPr id="5" name="正方形/長方形 4">
            <a:extLst>
              <a:ext uri="{FF2B5EF4-FFF2-40B4-BE49-F238E27FC236}">
                <a16:creationId xmlns:a16="http://schemas.microsoft.com/office/drawing/2014/main" id="{C6054953-BC60-444C-9A26-05DF1A7A7209}"/>
              </a:ext>
            </a:extLst>
          </p:cNvPr>
          <p:cNvSpPr/>
          <p:nvPr/>
        </p:nvSpPr>
        <p:spPr>
          <a:xfrm>
            <a:off x="388938" y="765849"/>
            <a:ext cx="9128125" cy="720000"/>
          </a:xfrm>
          <a:prstGeom prst="rect">
            <a:avLst/>
          </a:prstGeom>
          <a:solidFill>
            <a:schemeClr val="bg1"/>
          </a:solidFill>
          <a:ln>
            <a:solidFill>
              <a:srgbClr val="009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9413" indent="-285750">
              <a:lnSpc>
                <a:spcPts val="1800"/>
              </a:lnSpc>
              <a:buFont typeface="Wingdings" panose="05000000000000000000" pitchFamily="2" charset="2"/>
              <a:buChar char="n"/>
            </a:pPr>
            <a:r>
              <a:rPr kumimoji="1" lang="ja-JP" altLang="en-US" sz="1400" dirty="0">
                <a:solidFill>
                  <a:schemeClr val="tx1"/>
                </a:solidFill>
                <a:latin typeface="Meiryo UI" panose="020B0604030504040204" pitchFamily="50" charset="-128"/>
                <a:ea typeface="Meiryo UI" panose="020B0604030504040204" pitchFamily="50" charset="-128"/>
              </a:rPr>
              <a:t>高校生、中学生、小学生を対象に、</a:t>
            </a:r>
            <a:r>
              <a:rPr kumimoji="1" lang="ja-JP" altLang="en-US" sz="1400" b="1" dirty="0">
                <a:solidFill>
                  <a:schemeClr val="tx1"/>
                </a:solidFill>
                <a:latin typeface="Meiryo UI" panose="020B0604030504040204" pitchFamily="50" charset="-128"/>
                <a:ea typeface="Meiryo UI" panose="020B0604030504040204" pitchFamily="50" charset="-128"/>
              </a:rPr>
              <a:t>「人生</a:t>
            </a:r>
            <a:r>
              <a:rPr kumimoji="1" lang="en-US" altLang="ja-JP" sz="1400" b="1" dirty="0">
                <a:solidFill>
                  <a:schemeClr val="tx1"/>
                </a:solidFill>
                <a:latin typeface="Meiryo UI" panose="020B0604030504040204" pitchFamily="50" charset="-128"/>
                <a:ea typeface="Meiryo UI" panose="020B0604030504040204" pitchFamily="50" charset="-128"/>
              </a:rPr>
              <a:t>100</a:t>
            </a:r>
            <a:r>
              <a:rPr kumimoji="1" lang="ja-JP" altLang="en-US" sz="1400" b="1" dirty="0">
                <a:solidFill>
                  <a:schemeClr val="tx1"/>
                </a:solidFill>
                <a:latin typeface="Meiryo UI" panose="020B0604030504040204" pitchFamily="50" charset="-128"/>
                <a:ea typeface="Meiryo UI" panose="020B0604030504040204" pitchFamily="50" charset="-128"/>
              </a:rPr>
              <a:t>年時代の</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自助</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をテーマに、</a:t>
            </a:r>
            <a:r>
              <a:rPr kumimoji="1" lang="ja-JP" altLang="en-US" sz="1400" b="1" dirty="0">
                <a:solidFill>
                  <a:schemeClr val="tx1"/>
                </a:solidFill>
                <a:latin typeface="Meiryo UI" panose="020B0604030504040204" pitchFamily="50" charset="-128"/>
                <a:ea typeface="Meiryo UI" panose="020B0604030504040204" pitchFamily="50" charset="-128"/>
              </a:rPr>
              <a:t>「お金」と「保険」</a:t>
            </a:r>
            <a:r>
              <a:rPr kumimoji="1" lang="ja-JP" altLang="en-US" sz="1400" dirty="0">
                <a:solidFill>
                  <a:schemeClr val="tx1"/>
                </a:solidFill>
                <a:latin typeface="Meiryo UI" panose="020B0604030504040204" pitchFamily="50" charset="-128"/>
                <a:ea typeface="Meiryo UI" panose="020B0604030504040204" pitchFamily="50" charset="-128"/>
              </a:rPr>
              <a:t>について、クイズなどを交えながらわかりやすく説明します。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466150" y="1554945"/>
            <a:ext cx="829088" cy="839510"/>
            <a:chOff x="513629" y="1873425"/>
            <a:chExt cx="829088" cy="839510"/>
          </a:xfrm>
        </p:grpSpPr>
        <p:sp>
          <p:nvSpPr>
            <p:cNvPr id="9" name="正方形/長方形 8"/>
            <p:cNvSpPr/>
            <p:nvPr/>
          </p:nvSpPr>
          <p:spPr>
            <a:xfrm>
              <a:off x="550717" y="1920935"/>
              <a:ext cx="792000" cy="792000"/>
            </a:xfrm>
            <a:prstGeom prst="rect">
              <a:avLst/>
            </a:prstGeom>
            <a:solidFill>
              <a:srgbClr val="FAB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latin typeface="Meiryo UI" panose="020B0604030504040204" pitchFamily="50" charset="-128"/>
                <a:ea typeface="Meiryo UI" panose="020B0604030504040204" pitchFamily="50" charset="-128"/>
              </a:endParaRPr>
            </a:p>
          </p:txBody>
        </p:sp>
        <p:sp>
          <p:nvSpPr>
            <p:cNvPr id="2" name="正方形/長方形 1"/>
            <p:cNvSpPr/>
            <p:nvPr/>
          </p:nvSpPr>
          <p:spPr>
            <a:xfrm>
              <a:off x="513629" y="1873425"/>
              <a:ext cx="720000" cy="720000"/>
            </a:xfrm>
            <a:prstGeom prst="rect">
              <a:avLst/>
            </a:prstGeom>
            <a:solidFill>
              <a:srgbClr val="00A08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1</a:t>
              </a:r>
            </a:p>
          </p:txBody>
        </p:sp>
      </p:grpSp>
      <p:sp>
        <p:nvSpPr>
          <p:cNvPr id="10" name="テキスト ボックス 9"/>
          <p:cNvSpPr txBox="1"/>
          <p:nvPr/>
        </p:nvSpPr>
        <p:spPr>
          <a:xfrm>
            <a:off x="1342717" y="1592826"/>
            <a:ext cx="7940840" cy="646331"/>
          </a:xfrm>
          <a:prstGeom prst="rect">
            <a:avLst/>
          </a:prstGeom>
          <a:noFill/>
        </p:spPr>
        <p:txBody>
          <a:bodyPr wrap="square" rtlCol="0">
            <a:spAutoFit/>
          </a:bodyPr>
          <a:lstStyle/>
          <a:p>
            <a:r>
              <a:rPr kumimoji="1" lang="ja-JP" altLang="en-US" sz="2000" b="1" dirty="0">
                <a:solidFill>
                  <a:srgbClr val="00A08E"/>
                </a:solidFill>
                <a:latin typeface="Meiryo UI" panose="020B0604030504040204" pitchFamily="50" charset="-128"/>
                <a:ea typeface="Meiryo UI" panose="020B0604030504040204" pitchFamily="50" charset="-128"/>
              </a:rPr>
              <a:t>人生</a:t>
            </a:r>
            <a:r>
              <a:rPr kumimoji="1" lang="en-US" altLang="ja-JP" sz="2000" b="1" dirty="0">
                <a:solidFill>
                  <a:srgbClr val="00A08E"/>
                </a:solidFill>
                <a:latin typeface="Meiryo UI" panose="020B0604030504040204" pitchFamily="50" charset="-128"/>
                <a:ea typeface="Meiryo UI" panose="020B0604030504040204" pitchFamily="50" charset="-128"/>
              </a:rPr>
              <a:t>100</a:t>
            </a:r>
            <a:r>
              <a:rPr kumimoji="1" lang="ja-JP" altLang="en-US" sz="2000" b="1" dirty="0">
                <a:solidFill>
                  <a:srgbClr val="00A08E"/>
                </a:solidFill>
                <a:latin typeface="Meiryo UI" panose="020B0604030504040204" pitchFamily="50" charset="-128"/>
                <a:ea typeface="Meiryo UI" panose="020B0604030504040204" pitchFamily="50" charset="-128"/>
              </a:rPr>
              <a:t>年時代の「リスク」について</a:t>
            </a:r>
            <a:endParaRPr kumimoji="1" lang="en-US" altLang="ja-JP" sz="2000" b="1" dirty="0">
              <a:solidFill>
                <a:srgbClr val="00A08E"/>
              </a:solidFill>
              <a:latin typeface="Meiryo UI" panose="020B0604030504040204" pitchFamily="50" charset="-128"/>
              <a:ea typeface="Meiryo UI" panose="020B0604030504040204" pitchFamily="50" charset="-128"/>
            </a:endParaRPr>
          </a:p>
          <a:p>
            <a:r>
              <a:rPr kumimoji="1" lang="ja-JP" altLang="en-US" sz="1600" b="1" dirty="0">
                <a:solidFill>
                  <a:srgbClr val="00A08E"/>
                </a:solidFill>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長い人生のなかで待ち受ける「リスク」を知ることで、なぜ自助の備えが必要なのか学びます。</a:t>
            </a:r>
            <a:endParaRPr kumimoji="1" lang="en-US" altLang="ja-JP" sz="1600" b="1" dirty="0">
              <a:solidFill>
                <a:srgbClr val="00A08E"/>
              </a:solidFill>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466150" y="2550240"/>
            <a:ext cx="829088" cy="839510"/>
            <a:chOff x="530947" y="3189608"/>
            <a:chExt cx="829088" cy="839510"/>
          </a:xfrm>
        </p:grpSpPr>
        <p:sp>
          <p:nvSpPr>
            <p:cNvPr id="11" name="正方形/長方形 10"/>
            <p:cNvSpPr/>
            <p:nvPr/>
          </p:nvSpPr>
          <p:spPr>
            <a:xfrm>
              <a:off x="568035" y="3237118"/>
              <a:ext cx="792000" cy="792000"/>
            </a:xfrm>
            <a:prstGeom prst="rect">
              <a:avLst/>
            </a:prstGeom>
            <a:solidFill>
              <a:srgbClr val="FAB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530947" y="3189608"/>
              <a:ext cx="720000" cy="720000"/>
            </a:xfrm>
            <a:prstGeom prst="rect">
              <a:avLst/>
            </a:prstGeom>
            <a:solidFill>
              <a:srgbClr val="00A08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2</a:t>
              </a:r>
            </a:p>
          </p:txBody>
        </p:sp>
      </p:grpSp>
      <p:sp>
        <p:nvSpPr>
          <p:cNvPr id="13" name="テキスト ボックス 12"/>
          <p:cNvSpPr txBox="1"/>
          <p:nvPr/>
        </p:nvSpPr>
        <p:spPr>
          <a:xfrm>
            <a:off x="1360034" y="2562146"/>
            <a:ext cx="8109549" cy="892552"/>
          </a:xfrm>
          <a:prstGeom prst="rect">
            <a:avLst/>
          </a:prstGeom>
          <a:noFill/>
        </p:spPr>
        <p:txBody>
          <a:bodyPr wrap="square" rtlCol="0">
            <a:spAutoFit/>
          </a:bodyPr>
          <a:lstStyle/>
          <a:p>
            <a:r>
              <a:rPr kumimoji="1" lang="ja-JP" altLang="en-US" sz="2000" b="1" dirty="0">
                <a:solidFill>
                  <a:srgbClr val="00A08E"/>
                </a:solidFill>
                <a:latin typeface="Meiryo UI" panose="020B0604030504040204" pitchFamily="50" charset="-128"/>
                <a:ea typeface="Meiryo UI" panose="020B0604030504040204" pitchFamily="50" charset="-128"/>
              </a:rPr>
              <a:t>「保険」の仕組みについて</a:t>
            </a:r>
            <a:endParaRPr kumimoji="1" lang="en-US" altLang="ja-JP" sz="2000" b="1" dirty="0">
              <a:solidFill>
                <a:srgbClr val="00A08E"/>
              </a:solidFill>
              <a:latin typeface="Meiryo UI" panose="020B0604030504040204" pitchFamily="50" charset="-128"/>
              <a:ea typeface="Meiryo UI" panose="020B0604030504040204" pitchFamily="50" charset="-128"/>
            </a:endParaRPr>
          </a:p>
          <a:p>
            <a:r>
              <a:rPr kumimoji="1" lang="ja-JP" altLang="en-US" sz="1600" dirty="0">
                <a:solidFill>
                  <a:srgbClr val="00A08E"/>
                </a:solidFill>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リスクに備える一つの方法として、相互扶助の制度である「保険」の仕組みを学びます。</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　身近に感じられるよう、クイズやシミュレーションを用いながら解説します。</a:t>
            </a:r>
            <a:endParaRPr kumimoji="1" lang="en-US" altLang="ja-JP" sz="1600" dirty="0">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466150" y="3545535"/>
            <a:ext cx="829088" cy="839510"/>
            <a:chOff x="537873" y="4703218"/>
            <a:chExt cx="829088" cy="839510"/>
          </a:xfrm>
        </p:grpSpPr>
        <p:sp>
          <p:nvSpPr>
            <p:cNvPr id="14" name="正方形/長方形 13"/>
            <p:cNvSpPr/>
            <p:nvPr/>
          </p:nvSpPr>
          <p:spPr>
            <a:xfrm>
              <a:off x="574961" y="4750728"/>
              <a:ext cx="792000" cy="792000"/>
            </a:xfrm>
            <a:prstGeom prst="rect">
              <a:avLst/>
            </a:prstGeom>
            <a:solidFill>
              <a:srgbClr val="FAB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537873" y="4703218"/>
              <a:ext cx="720000" cy="720000"/>
            </a:xfrm>
            <a:prstGeom prst="rect">
              <a:avLst/>
            </a:prstGeom>
            <a:solidFill>
              <a:srgbClr val="00A08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3</a:t>
              </a:r>
            </a:p>
          </p:txBody>
        </p:sp>
      </p:grpSp>
      <p:sp>
        <p:nvSpPr>
          <p:cNvPr id="16" name="テキスト ボックス 15"/>
          <p:cNvSpPr txBox="1"/>
          <p:nvPr/>
        </p:nvSpPr>
        <p:spPr>
          <a:xfrm>
            <a:off x="1404049" y="3604198"/>
            <a:ext cx="8102622" cy="646331"/>
          </a:xfrm>
          <a:prstGeom prst="rect">
            <a:avLst/>
          </a:prstGeom>
          <a:noFill/>
        </p:spPr>
        <p:txBody>
          <a:bodyPr wrap="square" rtlCol="0">
            <a:spAutoFit/>
          </a:bodyPr>
          <a:lstStyle/>
          <a:p>
            <a:r>
              <a:rPr kumimoji="1" lang="ja-JP" altLang="en-US" sz="2000" b="1" dirty="0">
                <a:solidFill>
                  <a:srgbClr val="00A08E"/>
                </a:solidFill>
                <a:latin typeface="Meiryo UI" panose="020B0604030504040204" pitchFamily="50" charset="-128"/>
                <a:ea typeface="Meiryo UI" panose="020B0604030504040204" pitchFamily="50" charset="-128"/>
              </a:rPr>
              <a:t>「お金」の運用について</a:t>
            </a:r>
            <a:endParaRPr kumimoji="1" lang="en-US" altLang="ja-JP" sz="2000" b="1" dirty="0">
              <a:solidFill>
                <a:srgbClr val="00A08E"/>
              </a:solidFill>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貯蓄だけではなく、「投資」の考え方を学びます。</a:t>
            </a:r>
            <a:endParaRPr kumimoji="1" lang="en-US" altLang="ja-JP" sz="1600"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2"/>
          <a:stretch>
            <a:fillRect/>
          </a:stretch>
        </p:blipFill>
        <p:spPr>
          <a:xfrm>
            <a:off x="6805633" y="3643482"/>
            <a:ext cx="1454597" cy="2058064"/>
          </a:xfrm>
          <a:prstGeom prst="rect">
            <a:avLst/>
          </a:prstGeom>
        </p:spPr>
      </p:pic>
      <p:pic>
        <p:nvPicPr>
          <p:cNvPr id="19" name="図 18"/>
          <p:cNvPicPr>
            <a:picLocks noChangeAspect="1"/>
          </p:cNvPicPr>
          <p:nvPr/>
        </p:nvPicPr>
        <p:blipFill>
          <a:blip r:embed="rId3"/>
          <a:stretch>
            <a:fillRect/>
          </a:stretch>
        </p:blipFill>
        <p:spPr>
          <a:xfrm>
            <a:off x="8343368" y="3643482"/>
            <a:ext cx="1441311" cy="2045620"/>
          </a:xfrm>
          <a:prstGeom prst="rect">
            <a:avLst/>
          </a:prstGeom>
        </p:spPr>
      </p:pic>
      <p:sp>
        <p:nvSpPr>
          <p:cNvPr id="20" name="テキスト ボックス 19"/>
          <p:cNvSpPr txBox="1"/>
          <p:nvPr/>
        </p:nvSpPr>
        <p:spPr>
          <a:xfrm>
            <a:off x="6805633" y="3389750"/>
            <a:ext cx="2772761" cy="276999"/>
          </a:xfrm>
          <a:prstGeom prst="rect">
            <a:avLst/>
          </a:prstGeom>
          <a:noFill/>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ご参考</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教材例</a:t>
            </a:r>
            <a:endParaRPr kumimoji="1" lang="en-US" altLang="ja-JP"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2343534" y="4296619"/>
            <a:ext cx="4619117" cy="584775"/>
          </a:xfrm>
          <a:prstGeom prst="rect">
            <a:avLst/>
          </a:prstGeom>
          <a:noFill/>
        </p:spPr>
        <p:txBody>
          <a:bodyPr wrap="square" rtlCol="0">
            <a:spAutoFit/>
          </a:bodyPr>
          <a:lstStyle/>
          <a:p>
            <a:r>
              <a:rPr kumimoji="1" lang="ja-JP" altLang="en-US" sz="1600" b="1" u="sng" dirty="0">
                <a:solidFill>
                  <a:srgbClr val="00A08E"/>
                </a:solidFill>
                <a:latin typeface="Meiryo UI" panose="020B0604030504040204" pitchFamily="50" charset="-128"/>
                <a:ea typeface="Meiryo UI" panose="020B0604030504040204" pitchFamily="50" charset="-128"/>
              </a:rPr>
              <a:t>普段、あまりなじみのないテーマである</a:t>
            </a:r>
            <a:endParaRPr kumimoji="1" lang="en-US" altLang="ja-JP" sz="1600" b="1" u="sng" dirty="0">
              <a:solidFill>
                <a:srgbClr val="00A08E"/>
              </a:solidFill>
              <a:latin typeface="Meiryo UI" panose="020B0604030504040204" pitchFamily="50" charset="-128"/>
              <a:ea typeface="Meiryo UI" panose="020B0604030504040204" pitchFamily="50" charset="-128"/>
            </a:endParaRPr>
          </a:p>
          <a:p>
            <a:r>
              <a:rPr kumimoji="1" lang="ja-JP" altLang="en-US" sz="1600" b="1" u="sng" dirty="0">
                <a:solidFill>
                  <a:srgbClr val="00A08E"/>
                </a:solidFill>
                <a:latin typeface="Meiryo UI" panose="020B0604030504040204" pitchFamily="50" charset="-128"/>
                <a:ea typeface="Meiryo UI" panose="020B0604030504040204" pitchFamily="50" charset="-128"/>
              </a:rPr>
              <a:t>「民間の保険」や「投資」の領域をカバーします</a:t>
            </a:r>
            <a:endParaRPr kumimoji="1" lang="en-US" altLang="ja-JP" sz="1600" b="1" u="sng" dirty="0">
              <a:solidFill>
                <a:srgbClr val="00A08E"/>
              </a:solidFill>
              <a:latin typeface="Meiryo UI" panose="020B0604030504040204" pitchFamily="50" charset="-128"/>
              <a:ea typeface="Meiryo UI" panose="020B0604030504040204" pitchFamily="50" charset="-128"/>
            </a:endParaRPr>
          </a:p>
        </p:txBody>
      </p:sp>
      <p:sp>
        <p:nvSpPr>
          <p:cNvPr id="22" name="二等辺三角形 21"/>
          <p:cNvSpPr/>
          <p:nvPr/>
        </p:nvSpPr>
        <p:spPr>
          <a:xfrm rot="5400000">
            <a:off x="6275101" y="4468274"/>
            <a:ext cx="510193" cy="288584"/>
          </a:xfrm>
          <a:prstGeom prst="triangle">
            <a:avLst/>
          </a:prstGeom>
          <a:solidFill>
            <a:srgbClr val="FAB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77572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9F373C7-26AD-421C-B139-461D469C5B92}"/>
              </a:ext>
            </a:extLst>
          </p:cNvPr>
          <p:cNvSpPr txBox="1"/>
          <p:nvPr/>
        </p:nvSpPr>
        <p:spPr>
          <a:xfrm>
            <a:off x="50120" y="106383"/>
            <a:ext cx="9685938"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５．当日の進行について</a:t>
            </a:r>
          </a:p>
        </p:txBody>
      </p:sp>
      <p:cxnSp>
        <p:nvCxnSpPr>
          <p:cNvPr id="8" name="直線コネクタ 7">
            <a:extLst>
              <a:ext uri="{FF2B5EF4-FFF2-40B4-BE49-F238E27FC236}">
                <a16:creationId xmlns:a16="http://schemas.microsoft.com/office/drawing/2014/main" id="{58479BF3-44BC-4181-A16B-89BE0EAF2A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3A6439D0-F668-40E0-A7CD-390254738E7D}"/>
              </a:ext>
            </a:extLst>
          </p:cNvPr>
          <p:cNvSpPr>
            <a:spLocks noGrp="1"/>
          </p:cNvSpPr>
          <p:nvPr>
            <p:ph type="sldNum" sz="quarter" idx="12"/>
          </p:nvPr>
        </p:nvSpPr>
        <p:spPr>
          <a:xfrm>
            <a:off x="9530000" y="6499433"/>
            <a:ext cx="288000" cy="288000"/>
          </a:xfrm>
          <a:ln w="19050">
            <a:solidFill>
              <a:srgbClr val="FABF00"/>
            </a:solidFill>
          </a:ln>
        </p:spPr>
        <p:txBody>
          <a:bodyPr vert="horz" lIns="91440" tIns="45720" rIns="91440" bIns="45720" rtlCol="0" anchor="ctr"/>
          <a:lstStyle/>
          <a:p>
            <a:pPr algn="ctr"/>
            <a:fld id="{2EA2BDDE-0D44-4078-BF71-CC51E086A3C6}" type="slidenum">
              <a:rPr kumimoji="1" lang="ja-JP" altLang="en-US"/>
              <a:pPr algn="ctr"/>
              <a:t>7</a:t>
            </a:fld>
            <a:endParaRPr kumimoji="1" lang="ja-JP" altLang="en-US"/>
          </a:p>
        </p:txBody>
      </p:sp>
      <p:sp>
        <p:nvSpPr>
          <p:cNvPr id="6" name="テキスト ボックス 5"/>
          <p:cNvSpPr txBox="1"/>
          <p:nvPr/>
        </p:nvSpPr>
        <p:spPr>
          <a:xfrm>
            <a:off x="388939" y="1597250"/>
            <a:ext cx="2714480" cy="405189"/>
          </a:xfrm>
          <a:prstGeom prst="roundRect">
            <a:avLst>
              <a:gd name="adj" fmla="val 50000"/>
            </a:avLst>
          </a:prstGeom>
          <a:solidFill>
            <a:srgbClr val="00A08E"/>
          </a:solidFill>
          <a:ln>
            <a:noFill/>
          </a:ln>
        </p:spPr>
        <p:txBody>
          <a:bodyPr wrap="square" lIns="36000" tIns="36000" rIns="36000" bIns="36000"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当日の進行例（</a:t>
            </a:r>
            <a:r>
              <a:rPr kumimoji="1" lang="en-US" altLang="ja-JP" sz="1400" b="1" dirty="0">
                <a:solidFill>
                  <a:schemeClr val="bg1"/>
                </a:solidFill>
                <a:latin typeface="Meiryo UI" panose="020B0604030504040204" pitchFamily="50" charset="-128"/>
                <a:ea typeface="Meiryo UI" panose="020B0604030504040204" pitchFamily="50" charset="-128"/>
              </a:rPr>
              <a:t>30</a:t>
            </a:r>
            <a:r>
              <a:rPr kumimoji="1" lang="ja-JP" altLang="en-US" sz="1400" b="1" dirty="0">
                <a:solidFill>
                  <a:schemeClr val="bg1"/>
                </a:solidFill>
                <a:latin typeface="Meiryo UI" panose="020B0604030504040204" pitchFamily="50" charset="-128"/>
                <a:ea typeface="Meiryo UI" panose="020B0604030504040204" pitchFamily="50" charset="-128"/>
              </a:rPr>
              <a:t>～</a:t>
            </a:r>
            <a:r>
              <a:rPr kumimoji="1" lang="en-US" altLang="ja-JP" sz="1400" b="1" dirty="0">
                <a:solidFill>
                  <a:schemeClr val="bg1"/>
                </a:solidFill>
                <a:latin typeface="Meiryo UI" panose="020B0604030504040204" pitchFamily="50" charset="-128"/>
                <a:ea typeface="Meiryo UI" panose="020B0604030504040204" pitchFamily="50" charset="-128"/>
              </a:rPr>
              <a:t>45</a:t>
            </a:r>
            <a:r>
              <a:rPr kumimoji="1" lang="ja-JP" altLang="en-US" sz="1400" b="1" dirty="0">
                <a:solidFill>
                  <a:schemeClr val="bg1"/>
                </a:solidFill>
                <a:latin typeface="Meiryo UI" panose="020B0604030504040204" pitchFamily="50" charset="-128"/>
                <a:ea typeface="Meiryo UI" panose="020B0604030504040204" pitchFamily="50" charset="-128"/>
              </a:rPr>
              <a:t>分）</a:t>
            </a:r>
          </a:p>
        </p:txBody>
      </p:sp>
      <p:graphicFrame>
        <p:nvGraphicFramePr>
          <p:cNvPr id="2" name="表 1"/>
          <p:cNvGraphicFramePr>
            <a:graphicFrameLocks noGrp="1"/>
          </p:cNvGraphicFramePr>
          <p:nvPr>
            <p:extLst>
              <p:ext uri="{D42A27DB-BD31-4B8C-83A1-F6EECF244321}">
                <p14:modId xmlns:p14="http://schemas.microsoft.com/office/powerpoint/2010/main" val="3307502844"/>
              </p:ext>
            </p:extLst>
          </p:nvPr>
        </p:nvGraphicFramePr>
        <p:xfrm>
          <a:off x="388937" y="2121228"/>
          <a:ext cx="9128126" cy="4066756"/>
        </p:xfrm>
        <a:graphic>
          <a:graphicData uri="http://schemas.openxmlformats.org/drawingml/2006/table">
            <a:tbl>
              <a:tblPr firstRow="1" bandRow="1">
                <a:tableStyleId>{5C22544A-7EE6-4342-B048-85BDC9FD1C3A}</a:tableStyleId>
              </a:tblPr>
              <a:tblGrid>
                <a:gridCol w="2307129">
                  <a:extLst>
                    <a:ext uri="{9D8B030D-6E8A-4147-A177-3AD203B41FA5}">
                      <a16:colId xmlns:a16="http://schemas.microsoft.com/office/drawing/2014/main" val="3014646209"/>
                    </a:ext>
                  </a:extLst>
                </a:gridCol>
                <a:gridCol w="6820997">
                  <a:extLst>
                    <a:ext uri="{9D8B030D-6E8A-4147-A177-3AD203B41FA5}">
                      <a16:colId xmlns:a16="http://schemas.microsoft.com/office/drawing/2014/main" val="3505627763"/>
                    </a:ext>
                  </a:extLst>
                </a:gridCol>
              </a:tblGrid>
              <a:tr h="359378">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項目</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rgbClr val="CCFFCC"/>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備考</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rgbClr val="CCFFCC"/>
                    </a:solidFill>
                  </a:tcPr>
                </a:tc>
                <a:extLst>
                  <a:ext uri="{0D108BD9-81ED-4DB2-BD59-A6C34878D82A}">
                    <a16:rowId xmlns:a16="http://schemas.microsoft.com/office/drawing/2014/main" val="102737001"/>
                  </a:ext>
                </a:extLst>
              </a:tr>
              <a:tr h="756000">
                <a:tc>
                  <a:txBody>
                    <a:bodyPr/>
                    <a:lstStyle/>
                    <a:p>
                      <a:pPr algn="ctr"/>
                      <a:r>
                        <a:rPr kumimoji="1" lang="ja-JP" altLang="en-US" sz="1400" dirty="0">
                          <a:latin typeface="Meiryo UI" panose="020B0604030504040204" pitchFamily="50" charset="-128"/>
                          <a:ea typeface="Meiryo UI" panose="020B0604030504040204" pitchFamily="50" charset="-128"/>
                        </a:rPr>
                        <a:t>事前準備</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（数分）</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＜配付物＞</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①教材：人数分印刷して持参します</a:t>
                      </a:r>
                      <a:endParaRPr kumimoji="1" lang="en-US" altLang="ja-JP" sz="1400" dirty="0">
                        <a:latin typeface="Meiryo UI" panose="020B0604030504040204" pitchFamily="50" charset="-128"/>
                        <a:ea typeface="Meiryo UI" panose="020B0604030504040204" pitchFamily="50" charset="-128"/>
                      </a:endParaRPr>
                    </a:p>
                    <a:p>
                      <a:pPr marL="895350" indent="-895350" algn="l"/>
                      <a:r>
                        <a:rPr kumimoji="1" lang="ja-JP" altLang="en-US" sz="1400" dirty="0">
                          <a:latin typeface="Meiryo UI" panose="020B0604030504040204" pitchFamily="50" charset="-128"/>
                          <a:ea typeface="Meiryo UI" panose="020B0604030504040204" pitchFamily="50" charset="-128"/>
                        </a:rPr>
                        <a:t>②アンケート：人数分印刷して持参します</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3714621753"/>
                  </a:ext>
                </a:extLst>
              </a:tr>
              <a:tr h="1080000">
                <a:tc>
                  <a:txBody>
                    <a:bodyPr/>
                    <a:lstStyle/>
                    <a:p>
                      <a:pPr algn="ctr"/>
                      <a:r>
                        <a:rPr kumimoji="1" lang="ja-JP" altLang="en-US" sz="1400" dirty="0">
                          <a:latin typeface="Meiryo UI" panose="020B0604030504040204" pitchFamily="50" charset="-128"/>
                          <a:ea typeface="Meiryo UI" panose="020B0604030504040204" pitchFamily="50" charset="-128"/>
                        </a:rPr>
                        <a:t>講義</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分）</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教材に沿って、明治安田生命の従業員が講義します</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4290139280"/>
                  </a:ext>
                </a:extLst>
              </a:tr>
              <a:tr h="756000">
                <a:tc>
                  <a:txBody>
                    <a:bodyPr/>
                    <a:lstStyle/>
                    <a:p>
                      <a:pPr algn="ctr"/>
                      <a:r>
                        <a:rPr kumimoji="1" lang="ja-JP" altLang="en-US" sz="1400" dirty="0">
                          <a:latin typeface="Meiryo UI" panose="020B0604030504040204" pitchFamily="50" charset="-128"/>
                          <a:ea typeface="Meiryo UI" panose="020B0604030504040204" pitchFamily="50" charset="-128"/>
                        </a:rPr>
                        <a:t>質疑応答</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分）</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みなさまの質問に回答します</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232487404"/>
                  </a:ext>
                </a:extLst>
              </a:tr>
              <a:tr h="756000">
                <a:tc>
                  <a:txBody>
                    <a:bodyPr/>
                    <a:lstStyle/>
                    <a:p>
                      <a:pPr algn="ctr"/>
                      <a:r>
                        <a:rPr kumimoji="1" lang="ja-JP" altLang="en-US" sz="1400" dirty="0">
                          <a:latin typeface="Meiryo UI" panose="020B0604030504040204" pitchFamily="50" charset="-128"/>
                          <a:ea typeface="Meiryo UI" panose="020B0604030504040204" pitchFamily="50" charset="-128"/>
                        </a:rPr>
                        <a:t>アンケート記入・回収</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（数分）</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無記名のアンケートです。今後の授業内容の改善に活用させていただきます</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1795897349"/>
                  </a:ext>
                </a:extLst>
              </a:tr>
              <a:tr h="359378">
                <a:tc>
                  <a:txBody>
                    <a:bodyPr/>
                    <a:lstStyle/>
                    <a:p>
                      <a:pPr algn="ctr"/>
                      <a:r>
                        <a:rPr kumimoji="1" lang="ja-JP" altLang="en-US" sz="1400" dirty="0">
                          <a:latin typeface="Meiryo UI" panose="020B0604030504040204" pitchFamily="50" charset="-128"/>
                          <a:ea typeface="Meiryo UI" panose="020B0604030504040204" pitchFamily="50" charset="-128"/>
                        </a:rPr>
                        <a:t>終了</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chemeClr val="bg1"/>
                    </a:solidFill>
                  </a:tcPr>
                </a:tc>
                <a:extLst>
                  <a:ext uri="{0D108BD9-81ED-4DB2-BD59-A6C34878D82A}">
                    <a16:rowId xmlns:a16="http://schemas.microsoft.com/office/drawing/2014/main" val="168835527"/>
                  </a:ext>
                </a:extLst>
              </a:tr>
            </a:tbl>
          </a:graphicData>
        </a:graphic>
      </p:graphicFrame>
      <p:sp>
        <p:nvSpPr>
          <p:cNvPr id="9" name="正方形/長方形 8">
            <a:extLst>
              <a:ext uri="{FF2B5EF4-FFF2-40B4-BE49-F238E27FC236}">
                <a16:creationId xmlns:a16="http://schemas.microsoft.com/office/drawing/2014/main" id="{C6054953-BC60-444C-9A26-05DF1A7A7209}"/>
              </a:ext>
            </a:extLst>
          </p:cNvPr>
          <p:cNvSpPr/>
          <p:nvPr/>
        </p:nvSpPr>
        <p:spPr>
          <a:xfrm>
            <a:off x="388938" y="765849"/>
            <a:ext cx="9128125" cy="478489"/>
          </a:xfrm>
          <a:prstGeom prst="rect">
            <a:avLst/>
          </a:prstGeom>
          <a:solidFill>
            <a:schemeClr val="bg1"/>
          </a:solidFill>
          <a:ln>
            <a:solidFill>
              <a:srgbClr val="009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9413" indent="-285750">
              <a:lnSpc>
                <a:spcPts val="1800"/>
              </a:lnSpc>
              <a:buFont typeface="Wingdings" panose="05000000000000000000" pitchFamily="2" charset="2"/>
              <a:buChar char="n"/>
            </a:pPr>
            <a:r>
              <a:rPr kumimoji="1" lang="ja-JP" altLang="en-US" sz="1400" dirty="0">
                <a:solidFill>
                  <a:schemeClr val="tx1"/>
                </a:solidFill>
                <a:latin typeface="Meiryo UI" panose="020B0604030504040204" pitchFamily="50" charset="-128"/>
                <a:ea typeface="Meiryo UI" panose="020B0604030504040204" pitchFamily="50" charset="-128"/>
              </a:rPr>
              <a:t>当日は、明治安田生命の従業員が進行・講義します。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06196" y="6340505"/>
            <a:ext cx="8893608" cy="338554"/>
          </a:xfrm>
          <a:prstGeom prst="rect">
            <a:avLst/>
          </a:prstGeom>
          <a:noFill/>
        </p:spPr>
        <p:txBody>
          <a:bodyPr wrap="square" rtlCol="0">
            <a:spAutoFit/>
          </a:bodyPr>
          <a:lstStyle/>
          <a:p>
            <a:pPr algn="ctr"/>
            <a:r>
              <a:rPr kumimoji="1" lang="ja-JP" altLang="en-US" sz="1600" b="1" u="sng" dirty="0">
                <a:solidFill>
                  <a:srgbClr val="00A08E"/>
                </a:solidFill>
                <a:latin typeface="Meiryo UI" panose="020B0604030504040204" pitchFamily="50" charset="-128"/>
                <a:ea typeface="Meiryo UI" panose="020B0604030504040204" pitchFamily="50" charset="-128"/>
              </a:rPr>
              <a:t>これからの人生の「お金の使い方」を考える機会として、ぜひお役立てください</a:t>
            </a:r>
            <a:endParaRPr kumimoji="1" lang="en-US" altLang="ja-JP" sz="1600" b="1" u="sng" dirty="0">
              <a:solidFill>
                <a:srgbClr val="00A08E"/>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4213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9F373C7-26AD-421C-B139-461D469C5B92}"/>
              </a:ext>
            </a:extLst>
          </p:cNvPr>
          <p:cNvSpPr txBox="1"/>
          <p:nvPr/>
        </p:nvSpPr>
        <p:spPr>
          <a:xfrm>
            <a:off x="50120" y="106383"/>
            <a:ext cx="968593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Meiryo UI" panose="020B0604030504040204" pitchFamily="50" charset="-128"/>
                <a:ea typeface="Meiryo UI" panose="020B0604030504040204" pitchFamily="50" charset="-128"/>
              </a:rPr>
              <a:t>６</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．授業の</a:t>
            </a:r>
            <a:r>
              <a:rPr kumimoji="1" lang="ja-JP" altLang="en-US" sz="2400" b="1" dirty="0">
                <a:latin typeface="Meiryo UI" panose="020B0604030504040204" pitchFamily="50" charset="-128"/>
                <a:ea typeface="Meiryo UI" panose="020B0604030504040204" pitchFamily="50" charset="-128"/>
              </a:rPr>
              <a:t>お申込みについて</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58479BF3-44BC-4181-A16B-89BE0EAF2A20}"/>
              </a:ext>
            </a:extLst>
          </p:cNvPr>
          <p:cNvCxnSpPr>
            <a:cxnSpLocks/>
          </p:cNvCxnSpPr>
          <p:nvPr/>
        </p:nvCxnSpPr>
        <p:spPr>
          <a:xfrm>
            <a:off x="0" y="577174"/>
            <a:ext cx="9900000" cy="0"/>
          </a:xfrm>
          <a:prstGeom prst="line">
            <a:avLst/>
          </a:prstGeom>
          <a:ln w="38100">
            <a:solidFill>
              <a:srgbClr val="00A08E"/>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3A6439D0-F668-40E0-A7CD-390254738E7D}"/>
              </a:ext>
            </a:extLst>
          </p:cNvPr>
          <p:cNvSpPr>
            <a:spLocks noGrp="1"/>
          </p:cNvSpPr>
          <p:nvPr>
            <p:ph type="sldNum" sz="quarter" idx="12"/>
          </p:nvPr>
        </p:nvSpPr>
        <p:spPr>
          <a:xfrm>
            <a:off x="9530000" y="6499433"/>
            <a:ext cx="288000" cy="288000"/>
          </a:xfrm>
          <a:ln w="19050">
            <a:solidFill>
              <a:srgbClr val="FABF00"/>
            </a:solidFill>
          </a:ln>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fld id="{2EA2BDDE-0D44-4078-BF71-CC51E086A3C6}" type="slidenum">
              <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388938" y="1597250"/>
            <a:ext cx="3549217" cy="405189"/>
          </a:xfrm>
          <a:prstGeom prst="roundRect">
            <a:avLst>
              <a:gd name="adj" fmla="val 50000"/>
            </a:avLst>
          </a:prstGeom>
          <a:solidFill>
            <a:srgbClr val="00A08E"/>
          </a:solidFill>
          <a:ln>
            <a:noFill/>
          </a:ln>
        </p:spPr>
        <p:txBody>
          <a:bodyPr wrap="square" lIns="36000" tIns="36000" rIns="36000" bIns="3600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連絡先（照会先）</a:t>
            </a:r>
          </a:p>
        </p:txBody>
      </p:sp>
      <p:graphicFrame>
        <p:nvGraphicFramePr>
          <p:cNvPr id="2" name="表 1"/>
          <p:cNvGraphicFramePr>
            <a:graphicFrameLocks noGrp="1"/>
          </p:cNvGraphicFramePr>
          <p:nvPr>
            <p:extLst>
              <p:ext uri="{D42A27DB-BD31-4B8C-83A1-F6EECF244321}">
                <p14:modId xmlns:p14="http://schemas.microsoft.com/office/powerpoint/2010/main" val="3666694185"/>
              </p:ext>
            </p:extLst>
          </p:nvPr>
        </p:nvGraphicFramePr>
        <p:xfrm>
          <a:off x="388937" y="2121228"/>
          <a:ext cx="9128125" cy="4320000"/>
        </p:xfrm>
        <a:graphic>
          <a:graphicData uri="http://schemas.openxmlformats.org/drawingml/2006/table">
            <a:tbl>
              <a:tblPr firstRow="1" bandRow="1">
                <a:tableStyleId>{5C22544A-7EE6-4342-B048-85BDC9FD1C3A}</a:tableStyleId>
              </a:tblPr>
              <a:tblGrid>
                <a:gridCol w="3579657">
                  <a:extLst>
                    <a:ext uri="{9D8B030D-6E8A-4147-A177-3AD203B41FA5}">
                      <a16:colId xmlns:a16="http://schemas.microsoft.com/office/drawing/2014/main" val="3014646209"/>
                    </a:ext>
                  </a:extLst>
                </a:gridCol>
                <a:gridCol w="5548468">
                  <a:extLst>
                    <a:ext uri="{9D8B030D-6E8A-4147-A177-3AD203B41FA5}">
                      <a16:colId xmlns:a16="http://schemas.microsoft.com/office/drawing/2014/main" val="3505627763"/>
                    </a:ext>
                  </a:extLst>
                </a:gridCol>
              </a:tblGrid>
              <a:tr h="2160000">
                <a:tc>
                  <a:txBody>
                    <a:bodyPr/>
                    <a:lstStyle/>
                    <a:p>
                      <a:pPr algn="ctr"/>
                      <a:r>
                        <a:rPr kumimoji="1" lang="zh-CN" altLang="en-US" sz="1400" dirty="0">
                          <a:solidFill>
                            <a:schemeClr val="tx1"/>
                          </a:solidFill>
                          <a:latin typeface="Meiryo UI" panose="020B0604030504040204" pitchFamily="50" charset="-128"/>
                          <a:ea typeface="Meiryo UI" panose="020B0604030504040204" pitchFamily="50" charset="-128"/>
                        </a:rPr>
                        <a:t>明治安田生命保険相互会社　</a:t>
                      </a:r>
                      <a:r>
                        <a:rPr kumimoji="1" lang="ja-JP" altLang="en-US" sz="1400" dirty="0">
                          <a:solidFill>
                            <a:schemeClr val="tx1"/>
                          </a:solidFill>
                          <a:latin typeface="Meiryo UI" panose="020B0604030504040204" pitchFamily="50" charset="-128"/>
                          <a:ea typeface="Meiryo UI" panose="020B0604030504040204" pitchFamily="50" charset="-128"/>
                        </a:rPr>
                        <a:t>神奈川本部</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rgbClr val="CCFFCC"/>
                    </a:solidFill>
                  </a:tcPr>
                </a:tc>
                <a:tc>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noFill/>
                  </a:tcPr>
                </a:tc>
                <a:extLst>
                  <a:ext uri="{0D108BD9-81ED-4DB2-BD59-A6C34878D82A}">
                    <a16:rowId xmlns:a16="http://schemas.microsoft.com/office/drawing/2014/main" val="102737001"/>
                  </a:ext>
                </a:extLst>
              </a:tr>
              <a:tr h="2160000">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本社事務局へのお問い合わせ先</a:t>
                      </a: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solidFill>
                      <a:srgbClr val="CCFFCC"/>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00A08E"/>
                      </a:solidFill>
                      <a:prstDash val="solid"/>
                      <a:round/>
                      <a:headEnd type="none" w="med" len="med"/>
                      <a:tailEnd type="none" w="med" len="med"/>
                    </a:lnL>
                    <a:lnR w="6350" cap="flat" cmpd="sng" algn="ctr">
                      <a:solidFill>
                        <a:srgbClr val="00A08E"/>
                      </a:solidFill>
                      <a:prstDash val="solid"/>
                      <a:round/>
                      <a:headEnd type="none" w="med" len="med"/>
                      <a:tailEnd type="none" w="med" len="med"/>
                    </a:lnR>
                    <a:lnT w="6350" cap="flat" cmpd="sng" algn="ctr">
                      <a:solidFill>
                        <a:srgbClr val="00A08E"/>
                      </a:solidFill>
                      <a:prstDash val="solid"/>
                      <a:round/>
                      <a:headEnd type="none" w="med" len="med"/>
                      <a:tailEnd type="none" w="med" len="med"/>
                    </a:lnT>
                    <a:lnB w="6350" cap="flat" cmpd="sng" algn="ctr">
                      <a:solidFill>
                        <a:srgbClr val="00A08E"/>
                      </a:solidFill>
                      <a:prstDash val="solid"/>
                      <a:round/>
                      <a:headEnd type="none" w="med" len="med"/>
                      <a:tailEnd type="none" w="med" len="med"/>
                    </a:lnB>
                    <a:noFill/>
                  </a:tcPr>
                </a:tc>
                <a:extLst>
                  <a:ext uri="{0D108BD9-81ED-4DB2-BD59-A6C34878D82A}">
                    <a16:rowId xmlns:a16="http://schemas.microsoft.com/office/drawing/2014/main" val="2335281091"/>
                  </a:ext>
                </a:extLst>
              </a:tr>
            </a:tbl>
          </a:graphicData>
        </a:graphic>
      </p:graphicFrame>
      <p:sp>
        <p:nvSpPr>
          <p:cNvPr id="9" name="正方形/長方形 8">
            <a:extLst>
              <a:ext uri="{FF2B5EF4-FFF2-40B4-BE49-F238E27FC236}">
                <a16:creationId xmlns:a16="http://schemas.microsoft.com/office/drawing/2014/main" id="{C6054953-BC60-444C-9A26-05DF1A7A7209}"/>
              </a:ext>
            </a:extLst>
          </p:cNvPr>
          <p:cNvSpPr/>
          <p:nvPr/>
        </p:nvSpPr>
        <p:spPr>
          <a:xfrm>
            <a:off x="388938" y="765849"/>
            <a:ext cx="9128125" cy="478489"/>
          </a:xfrm>
          <a:prstGeom prst="rect">
            <a:avLst/>
          </a:prstGeom>
          <a:solidFill>
            <a:schemeClr val="bg1"/>
          </a:solidFill>
          <a:ln>
            <a:solidFill>
              <a:srgbClr val="009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9413" marR="0" lvl="0" indent="-285750" algn="l"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授業のお申込みは以下の宛先へ、学校名、連絡窓口、連絡先、開催希望時期をご連絡願います</a:t>
            </a:r>
          </a:p>
          <a:p>
            <a:pPr marL="379413" marR="0" lvl="0" indent="-285750" algn="l"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弊社担当者より、連絡窓口様宛に折り返しご連絡申しあげます</a:t>
            </a:r>
          </a:p>
        </p:txBody>
      </p:sp>
      <p:graphicFrame>
        <p:nvGraphicFramePr>
          <p:cNvPr id="5" name="表 6">
            <a:extLst>
              <a:ext uri="{FF2B5EF4-FFF2-40B4-BE49-F238E27FC236}">
                <a16:creationId xmlns:a16="http://schemas.microsoft.com/office/drawing/2014/main" id="{17D7D10A-9880-4F59-A108-76C88D712A1A}"/>
              </a:ext>
            </a:extLst>
          </p:cNvPr>
          <p:cNvGraphicFramePr>
            <a:graphicFrameLocks noGrp="1"/>
          </p:cNvGraphicFramePr>
          <p:nvPr>
            <p:extLst>
              <p:ext uri="{D42A27DB-BD31-4B8C-83A1-F6EECF244321}">
                <p14:modId xmlns:p14="http://schemas.microsoft.com/office/powerpoint/2010/main" val="3170117272"/>
              </p:ext>
            </p:extLst>
          </p:nvPr>
        </p:nvGraphicFramePr>
        <p:xfrm>
          <a:off x="4320309" y="2209894"/>
          <a:ext cx="4925290" cy="1991360"/>
        </p:xfrm>
        <a:graphic>
          <a:graphicData uri="http://schemas.openxmlformats.org/drawingml/2006/table">
            <a:tbl>
              <a:tblPr firstRow="1" bandRow="1">
                <a:tableStyleId>{5C22544A-7EE6-4342-B048-85BDC9FD1C3A}</a:tableStyleId>
              </a:tblPr>
              <a:tblGrid>
                <a:gridCol w="825913">
                  <a:extLst>
                    <a:ext uri="{9D8B030D-6E8A-4147-A177-3AD203B41FA5}">
                      <a16:colId xmlns:a16="http://schemas.microsoft.com/office/drawing/2014/main" val="1481169031"/>
                    </a:ext>
                  </a:extLst>
                </a:gridCol>
                <a:gridCol w="4099377">
                  <a:extLst>
                    <a:ext uri="{9D8B030D-6E8A-4147-A177-3AD203B41FA5}">
                      <a16:colId xmlns:a16="http://schemas.microsoft.com/office/drawing/2014/main" val="2761097167"/>
                    </a:ext>
                  </a:extLst>
                </a:gridCol>
              </a:tblGrid>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担当者</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明治安田生命保険相互会社</a:t>
                      </a:r>
                      <a:endParaRPr kumimoji="1" lang="en-US" altLang="ja-JP" sz="1400" b="1"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神奈川業務グループ　藤井</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860149166"/>
                  </a:ext>
                </a:extLst>
              </a:tr>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住所</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b="1" kern="1200" dirty="0">
                          <a:solidFill>
                            <a:schemeClr val="tx1"/>
                          </a:solidFill>
                          <a:latin typeface="Meiryo UI" panose="020B0604030504040204" pitchFamily="50" charset="-128"/>
                          <a:ea typeface="Meiryo UI" panose="020B0604030504040204" pitchFamily="50" charset="-128"/>
                          <a:cs typeface="+mn-cs"/>
                        </a:rPr>
                        <a:t>221-0056</a:t>
                      </a:r>
                    </a:p>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神奈川県横浜市神奈川区金港町３－１</a:t>
                      </a:r>
                      <a:endParaRPr kumimoji="1" lang="en-US" altLang="ja-JP" sz="1400" b="1"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コンカード横浜</a:t>
                      </a:r>
                      <a:r>
                        <a:rPr kumimoji="1" lang="en-US" altLang="ja-JP" sz="1400" b="1" kern="1200" dirty="0">
                          <a:solidFill>
                            <a:schemeClr val="tx1"/>
                          </a:solidFill>
                          <a:latin typeface="Meiryo UI" panose="020B0604030504040204" pitchFamily="50" charset="-128"/>
                          <a:ea typeface="Meiryo UI" panose="020B0604030504040204" pitchFamily="50" charset="-128"/>
                          <a:cs typeface="+mn-cs"/>
                        </a:rPr>
                        <a:t>19</a:t>
                      </a:r>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階</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091495262"/>
                  </a:ext>
                </a:extLst>
              </a:tr>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電話</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en-US" altLang="ja-JP" sz="1400" b="1" kern="1200" dirty="0">
                          <a:solidFill>
                            <a:schemeClr val="tx1"/>
                          </a:solidFill>
                          <a:latin typeface="Meiryo UI" panose="020B0604030504040204" pitchFamily="50" charset="-128"/>
                          <a:ea typeface="Meiryo UI" panose="020B0604030504040204" pitchFamily="50" charset="-128"/>
                          <a:cs typeface="+mn-cs"/>
                        </a:rPr>
                        <a:t>045-450-5421</a:t>
                      </a:r>
                      <a:endParaRPr kumimoji="1" lang="ja-JP" altLang="en-US" sz="1400" b="1"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652987528"/>
                  </a:ext>
                </a:extLst>
              </a:tr>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メール</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en-US" altLang="ja-JP" sz="1400" b="1" kern="1200" dirty="0">
                          <a:solidFill>
                            <a:schemeClr val="tx1"/>
                          </a:solidFill>
                          <a:latin typeface="Meiryo UI" panose="020B0604030504040204" pitchFamily="50" charset="-128"/>
                          <a:ea typeface="Meiryo UI" panose="020B0604030504040204" pitchFamily="50" charset="-128"/>
                          <a:cs typeface="+mn-cs"/>
                        </a:rPr>
                        <a:t>re-fujii@meijiyasuda.co.jp</a:t>
                      </a:r>
                      <a:endParaRPr kumimoji="1" lang="ja-JP" altLang="en-US" sz="1400" b="1"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919525826"/>
                  </a:ext>
                </a:extLst>
              </a:tr>
            </a:tbl>
          </a:graphicData>
        </a:graphic>
      </p:graphicFrame>
      <p:graphicFrame>
        <p:nvGraphicFramePr>
          <p:cNvPr id="10" name="表 6">
            <a:extLst>
              <a:ext uri="{FF2B5EF4-FFF2-40B4-BE49-F238E27FC236}">
                <a16:creationId xmlns:a16="http://schemas.microsoft.com/office/drawing/2014/main" id="{AFD7C069-A8D8-4C40-B62F-A7A5578CCB28}"/>
              </a:ext>
            </a:extLst>
          </p:cNvPr>
          <p:cNvGraphicFramePr>
            <a:graphicFrameLocks noGrp="1"/>
          </p:cNvGraphicFramePr>
          <p:nvPr>
            <p:extLst>
              <p:ext uri="{D42A27DB-BD31-4B8C-83A1-F6EECF244321}">
                <p14:modId xmlns:p14="http://schemas.microsoft.com/office/powerpoint/2010/main" val="726648339"/>
              </p:ext>
            </p:extLst>
          </p:nvPr>
        </p:nvGraphicFramePr>
        <p:xfrm>
          <a:off x="4320309" y="4502826"/>
          <a:ext cx="4925290" cy="1778000"/>
        </p:xfrm>
        <a:graphic>
          <a:graphicData uri="http://schemas.openxmlformats.org/drawingml/2006/table">
            <a:tbl>
              <a:tblPr firstRow="1" bandRow="1">
                <a:tableStyleId>{5C22544A-7EE6-4342-B048-85BDC9FD1C3A}</a:tableStyleId>
              </a:tblPr>
              <a:tblGrid>
                <a:gridCol w="825913">
                  <a:extLst>
                    <a:ext uri="{9D8B030D-6E8A-4147-A177-3AD203B41FA5}">
                      <a16:colId xmlns:a16="http://schemas.microsoft.com/office/drawing/2014/main" val="1481169031"/>
                    </a:ext>
                  </a:extLst>
                </a:gridCol>
                <a:gridCol w="4099377">
                  <a:extLst>
                    <a:ext uri="{9D8B030D-6E8A-4147-A177-3AD203B41FA5}">
                      <a16:colId xmlns:a16="http://schemas.microsoft.com/office/drawing/2014/main" val="2761097167"/>
                    </a:ext>
                  </a:extLst>
                </a:gridCol>
              </a:tblGrid>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担当者</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明治安田生命保険相互会社</a:t>
                      </a:r>
                      <a:endParaRPr kumimoji="1" lang="en-US" altLang="ja-JP" sz="1400" b="1"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ブランド戦略部　地域共創企画室　井上</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860149166"/>
                  </a:ext>
                </a:extLst>
              </a:tr>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住所</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b="1" kern="1200" dirty="0">
                          <a:solidFill>
                            <a:schemeClr val="tx1"/>
                          </a:solidFill>
                          <a:latin typeface="Meiryo UI" panose="020B0604030504040204" pitchFamily="50" charset="-128"/>
                          <a:ea typeface="Meiryo UI" panose="020B0604030504040204" pitchFamily="50" charset="-128"/>
                          <a:cs typeface="+mn-cs"/>
                        </a:rPr>
                        <a:t>100-0005</a:t>
                      </a:r>
                    </a:p>
                    <a:p>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東京都千代田区丸の内２－１－１</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886007690"/>
                  </a:ext>
                </a:extLst>
              </a:tr>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電話</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en-US" altLang="ja-JP" sz="1400" b="1" kern="1200" dirty="0">
                          <a:solidFill>
                            <a:schemeClr val="tx1"/>
                          </a:solidFill>
                          <a:latin typeface="Meiryo UI" panose="020B0604030504040204" pitchFamily="50" charset="-128"/>
                          <a:ea typeface="Meiryo UI" panose="020B0604030504040204" pitchFamily="50" charset="-128"/>
                          <a:cs typeface="+mn-cs"/>
                        </a:rPr>
                        <a:t>03-3283-9883</a:t>
                      </a:r>
                      <a:endParaRPr kumimoji="1" lang="ja-JP" altLang="en-US" sz="1400" b="1"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652987528"/>
                  </a:ext>
                </a:extLst>
              </a:tr>
              <a:tr h="370840">
                <a:tc>
                  <a:txBody>
                    <a:bodyPr/>
                    <a:lstStyle/>
                    <a:p>
                      <a:pPr algn="dist"/>
                      <a:r>
                        <a:rPr kumimoji="1" lang="ja-JP" altLang="en-US" sz="1400" b="1" kern="1200" dirty="0">
                          <a:solidFill>
                            <a:schemeClr val="tx1"/>
                          </a:solidFill>
                          <a:latin typeface="Meiryo UI" panose="020B0604030504040204" pitchFamily="50" charset="-128"/>
                          <a:ea typeface="Meiryo UI" panose="020B0604030504040204" pitchFamily="50" charset="-128"/>
                          <a:cs typeface="+mn-cs"/>
                        </a:rPr>
                        <a:t>メール</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kumimoji="1" lang="en-US" altLang="ja-JP" sz="1800" u="none" kern="1200" dirty="0">
                          <a:solidFill>
                            <a:schemeClr val="dk1"/>
                          </a:solidFill>
                          <a:effectLst/>
                          <a:latin typeface="+mn-lt"/>
                          <a:ea typeface="+mn-ea"/>
                          <a:cs typeface="+mn-cs"/>
                        </a:rPr>
                        <a:t>finance-edu@meijiyasuda.co.jp</a:t>
                      </a:r>
                      <a:endParaRPr kumimoji="1" lang="ja-JP" altLang="en-US" sz="1400" b="1" u="none" kern="1200" dirty="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919525826"/>
                  </a:ext>
                </a:extLst>
              </a:tr>
            </a:tbl>
          </a:graphicData>
        </a:graphic>
      </p:graphicFrame>
    </p:spTree>
    <p:extLst>
      <p:ext uri="{BB962C8B-B14F-4D97-AF65-F5344CB8AC3E}">
        <p14:creationId xmlns:p14="http://schemas.microsoft.com/office/powerpoint/2010/main" val="58426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583581" y="3063706"/>
            <a:ext cx="2738838" cy="679232"/>
          </a:xfrm>
          <a:prstGeom prst="rect">
            <a:avLst/>
          </a:prstGeom>
        </p:spPr>
      </p:pic>
      <p:sp>
        <p:nvSpPr>
          <p:cNvPr id="5" name="角丸四角形 4"/>
          <p:cNvSpPr/>
          <p:nvPr/>
        </p:nvSpPr>
        <p:spPr>
          <a:xfrm>
            <a:off x="5166629" y="4608673"/>
            <a:ext cx="4564063" cy="2083323"/>
          </a:xfrm>
          <a:prstGeom prst="roundRect">
            <a:avLst>
              <a:gd name="adj" fmla="val 10785"/>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latin typeface="Meiryo UI" panose="020B0604030504040204" pitchFamily="50" charset="-128"/>
                <a:ea typeface="Meiryo UI" panose="020B0604030504040204" pitchFamily="50" charset="-128"/>
              </a:rPr>
              <a:t>担当者欄</a:t>
            </a:r>
          </a:p>
        </p:txBody>
      </p:sp>
    </p:spTree>
    <p:extLst>
      <p:ext uri="{BB962C8B-B14F-4D97-AF65-F5344CB8AC3E}">
        <p14:creationId xmlns:p14="http://schemas.microsoft.com/office/powerpoint/2010/main" val="39227557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2923</TotalTime>
  <Words>1490</Words>
  <Application>Microsoft Office PowerPoint</Application>
  <PresentationFormat>A4 210 x 297 mm</PresentationFormat>
  <Paragraphs>147</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HG丸ｺﾞｼｯｸM-PRO</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oya_mei@yahoo.co.jp</dc:creator>
  <cp:lastModifiedBy>ふ_藤井　廉平</cp:lastModifiedBy>
  <cp:revision>211</cp:revision>
  <cp:lastPrinted>2022-05-20T07:28:51Z</cp:lastPrinted>
  <dcterms:created xsi:type="dcterms:W3CDTF">2020-04-15T12:53:28Z</dcterms:created>
  <dcterms:modified xsi:type="dcterms:W3CDTF">2024-02-20T03:07:43Z</dcterms:modified>
</cp:coreProperties>
</file>