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658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77D4D-B353-4E69-94B0-6768100CC963}" type="datetimeFigureOut">
              <a:rPr kumimoji="1" lang="ja-JP" altLang="en-US" smtClean="0"/>
              <a:t>2025/1/22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00A69-8CD1-4170-B67C-6BEC1FC3DB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396666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77D4D-B353-4E69-94B0-6768100CC963}" type="datetimeFigureOut">
              <a:rPr kumimoji="1" lang="ja-JP" altLang="en-US" smtClean="0"/>
              <a:t>2025/1/22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00A69-8CD1-4170-B67C-6BEC1FC3DB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557133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77D4D-B353-4E69-94B0-6768100CC963}" type="datetimeFigureOut">
              <a:rPr kumimoji="1" lang="ja-JP" altLang="en-US" smtClean="0"/>
              <a:t>2025/1/22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00A69-8CD1-4170-B67C-6BEC1FC3DB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51419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77D4D-B353-4E69-94B0-6768100CC963}" type="datetimeFigureOut">
              <a:rPr kumimoji="1" lang="ja-JP" altLang="en-US" smtClean="0"/>
              <a:t>2025/1/22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00A69-8CD1-4170-B67C-6BEC1FC3DB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687986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77D4D-B353-4E69-94B0-6768100CC963}" type="datetimeFigureOut">
              <a:rPr kumimoji="1" lang="ja-JP" altLang="en-US" smtClean="0"/>
              <a:t>2025/1/22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00A69-8CD1-4170-B67C-6BEC1FC3DB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64164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77D4D-B353-4E69-94B0-6768100CC963}" type="datetimeFigureOut">
              <a:rPr kumimoji="1" lang="ja-JP" altLang="en-US" smtClean="0"/>
              <a:t>2025/1/22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00A69-8CD1-4170-B67C-6BEC1FC3DB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743912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77D4D-B353-4E69-94B0-6768100CC963}" type="datetimeFigureOut">
              <a:rPr kumimoji="1" lang="ja-JP" altLang="en-US" smtClean="0"/>
              <a:t>2025/1/22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00A69-8CD1-4170-B67C-6BEC1FC3DB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926181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77D4D-B353-4E69-94B0-6768100CC963}" type="datetimeFigureOut">
              <a:rPr kumimoji="1" lang="ja-JP" altLang="en-US" smtClean="0"/>
              <a:t>2025/1/22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00A69-8CD1-4170-B67C-6BEC1FC3DB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9533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77D4D-B353-4E69-94B0-6768100CC963}" type="datetimeFigureOut">
              <a:rPr kumimoji="1" lang="ja-JP" altLang="en-US" smtClean="0"/>
              <a:t>2025/1/22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00A69-8CD1-4170-B67C-6BEC1FC3DB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43587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77D4D-B353-4E69-94B0-6768100CC963}" type="datetimeFigureOut">
              <a:rPr kumimoji="1" lang="ja-JP" altLang="en-US" smtClean="0"/>
              <a:t>2025/1/22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00A69-8CD1-4170-B67C-6BEC1FC3DB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704758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77D4D-B353-4E69-94B0-6768100CC963}" type="datetimeFigureOut">
              <a:rPr kumimoji="1" lang="ja-JP" altLang="en-US" smtClean="0"/>
              <a:t>2025/1/22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00A69-8CD1-4170-B67C-6BEC1FC3DB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545412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477D4D-B353-4E69-94B0-6768100CC963}" type="datetimeFigureOut">
              <a:rPr kumimoji="1" lang="ja-JP" altLang="en-US" smtClean="0"/>
              <a:t>2025/1/22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000A69-8CD1-4170-B67C-6BEC1FC3DB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73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>
          <a:xfrm>
            <a:off x="838200" y="326040"/>
            <a:ext cx="10515600" cy="590931"/>
          </a:xfrm>
        </p:spPr>
        <p:txBody>
          <a:bodyPr>
            <a:spAutoFit/>
          </a:bodyPr>
          <a:lstStyle/>
          <a:p>
            <a:r>
              <a:rPr lang="ja-JP" altLang="en-US" sz="12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（</a:t>
            </a:r>
            <a:r>
              <a:rPr lang="ja-JP" altLang="en-US" sz="12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様式３）</a:t>
            </a:r>
            <a:r>
              <a:rPr lang="ja-JP" altLang="en-US" sz="12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/>
            </a:r>
            <a:br>
              <a:rPr lang="ja-JP" altLang="en-US" sz="1200" dirty="0">
                <a:latin typeface="ＭＳ 明朝" panose="02020609040205080304" pitchFamily="17" charset="-128"/>
                <a:ea typeface="ＭＳ 明朝" panose="02020609040205080304" pitchFamily="17" charset="-128"/>
              </a:rPr>
            </a:br>
            <a:r>
              <a:rPr lang="ja-JP" altLang="en-US" sz="12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/>
            </a:r>
            <a:br>
              <a:rPr lang="ja-JP" altLang="en-US" sz="1200" dirty="0">
                <a:latin typeface="ＭＳ 明朝" panose="02020609040205080304" pitchFamily="17" charset="-128"/>
                <a:ea typeface="ＭＳ 明朝" panose="02020609040205080304" pitchFamily="17" charset="-128"/>
              </a:rPr>
            </a:br>
            <a:r>
              <a:rPr lang="ja-JP" altLang="en-US" sz="12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団体・企業概要書</a:t>
            </a:r>
            <a:r>
              <a:rPr lang="en-US" altLang="ja-JP" sz="1200" dirty="0" smtClean="0">
                <a:solidFill>
                  <a:srgbClr val="FF0000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【</a:t>
            </a:r>
            <a:r>
              <a:rPr lang="ja-JP" altLang="en-US" sz="1200" dirty="0" smtClean="0">
                <a:solidFill>
                  <a:srgbClr val="FF0000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１団体・企業につき２ページ以内</a:t>
            </a:r>
            <a:r>
              <a:rPr lang="en-US" altLang="ja-JP" sz="1200" dirty="0" smtClean="0">
                <a:solidFill>
                  <a:srgbClr val="FF0000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】</a:t>
            </a:r>
            <a:endParaRPr kumimoji="1" lang="ja-JP" altLang="en-US" sz="1200" dirty="0">
              <a:solidFill>
                <a:srgbClr val="FF0000"/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graphicFrame>
        <p:nvGraphicFramePr>
          <p:cNvPr id="3" name="表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0488997"/>
              </p:ext>
            </p:extLst>
          </p:nvPr>
        </p:nvGraphicFramePr>
        <p:xfrm>
          <a:off x="838200" y="1000071"/>
          <a:ext cx="10515600" cy="3581400"/>
        </p:xfrm>
        <a:graphic>
          <a:graphicData uri="http://schemas.openxmlformats.org/drawingml/2006/table">
            <a:tbl>
              <a:tblPr firstCol="1" bandRow="1">
                <a:tableStyleId>{5C22544A-7EE6-4342-B048-85BDC9FD1C3A}</a:tableStyleId>
              </a:tblPr>
              <a:tblGrid>
                <a:gridCol w="1447800">
                  <a:extLst>
                    <a:ext uri="{9D8B030D-6E8A-4147-A177-3AD203B41FA5}">
                      <a16:colId xmlns:a16="http://schemas.microsoft.com/office/drawing/2014/main" val="3755051840"/>
                    </a:ext>
                  </a:extLst>
                </a:gridCol>
                <a:gridCol w="2099733">
                  <a:extLst>
                    <a:ext uri="{9D8B030D-6E8A-4147-A177-3AD203B41FA5}">
                      <a16:colId xmlns:a16="http://schemas.microsoft.com/office/drawing/2014/main" val="2517789816"/>
                    </a:ext>
                  </a:extLst>
                </a:gridCol>
                <a:gridCol w="6968067">
                  <a:extLst>
                    <a:ext uri="{9D8B030D-6E8A-4147-A177-3AD203B41FA5}">
                      <a16:colId xmlns:a16="http://schemas.microsoft.com/office/drawing/2014/main" val="18032934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200" kern="100" dirty="0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名称又は商号</a:t>
                      </a:r>
                      <a:endParaRPr lang="ja-JP" sz="1200" kern="100" dirty="0"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36195" marR="36195" marT="36195" marB="36195" anchor="ctr"/>
                </a:tc>
                <a:tc gridSpan="2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 </a:t>
                      </a:r>
                      <a:endParaRPr lang="ja-JP" sz="1200" kern="100" dirty="0"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36195" marR="36195" marT="36195" marB="36195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7066347"/>
                  </a:ext>
                </a:extLst>
              </a:tr>
              <a:tr h="0">
                <a:tc row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200" kern="100" dirty="0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所在地</a:t>
                      </a:r>
                      <a:endParaRPr lang="ja-JP" sz="1200" kern="100" dirty="0"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36195" marR="36195" marT="36195" marB="36195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1200" kern="100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本社等</a:t>
                      </a:r>
                      <a:endParaRPr lang="ja-JP" sz="1200" kern="100"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36195" marR="36195" marT="36195" marB="36195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 </a:t>
                      </a:r>
                      <a:endParaRPr lang="ja-JP" sz="1200" kern="100"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36195" marR="36195" marT="36195" marB="36195"/>
                </a:tc>
                <a:extLst>
                  <a:ext uri="{0D108BD9-81ED-4DB2-BD59-A6C34878D82A}">
                    <a16:rowId xmlns:a16="http://schemas.microsoft.com/office/drawing/2014/main" val="2563263557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1200" kern="0" spc="5" dirty="0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本業務を受託する支社等</a:t>
                      </a:r>
                      <a:endParaRPr lang="ja-JP" sz="1200" kern="100" dirty="0"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1200" kern="0" dirty="0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（上記と異なる場合に記載）</a:t>
                      </a:r>
                      <a:endParaRPr lang="ja-JP" sz="1200" kern="100" dirty="0"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36195" marR="36195" marT="36195" marB="36195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 </a:t>
                      </a:r>
                      <a:endParaRPr lang="ja-JP" sz="1200" kern="100"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36195" marR="36195" marT="36195" marB="36195"/>
                </a:tc>
                <a:extLst>
                  <a:ext uri="{0D108BD9-81ED-4DB2-BD59-A6C34878D82A}">
                    <a16:rowId xmlns:a16="http://schemas.microsoft.com/office/drawing/2014/main" val="150902757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200" kern="100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創業（設立）年</a:t>
                      </a:r>
                      <a:endParaRPr lang="ja-JP" sz="1200" kern="100"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36195" marR="36195" marT="36195" marB="36195" anchor="ctr"/>
                </a:tc>
                <a:tc gridSpan="2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 </a:t>
                      </a:r>
                      <a:endParaRPr lang="ja-JP" sz="1200" kern="100"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36195" marR="36195" marT="36195" marB="36195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7369847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200" kern="100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資本金等</a:t>
                      </a:r>
                      <a:endParaRPr lang="ja-JP" sz="1200" kern="100"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36195" marR="36195" marT="36195" marB="36195" anchor="ctr"/>
                </a:tc>
                <a:tc gridSpan="2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 </a:t>
                      </a:r>
                      <a:endParaRPr lang="ja-JP" sz="1200" kern="100"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36195" marR="36195" marT="36195" marB="36195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2962217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200" kern="100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前期年間売上</a:t>
                      </a:r>
                      <a:endParaRPr lang="ja-JP" sz="1200" kern="100"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36195" marR="36195" marT="36195" marB="36195" anchor="ctr"/>
                </a:tc>
                <a:tc gridSpan="2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altLang="en-US" sz="1200" kern="100" dirty="0" smtClean="0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　　　　　</a:t>
                      </a:r>
                      <a:r>
                        <a:rPr lang="ja-JP" sz="1200" kern="100" dirty="0" smtClean="0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千円</a:t>
                      </a:r>
                      <a:endParaRPr lang="ja-JP" sz="1200" kern="100" dirty="0"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36195" marR="36195" marT="36195" marB="36195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0115079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200" kern="100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常勤従業員数</a:t>
                      </a:r>
                      <a:endParaRPr lang="ja-JP" sz="1200" kern="100"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36195" marR="36195" marT="36195" marB="36195" anchor="ctr"/>
                </a:tc>
                <a:tc gridSpan="2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altLang="en-US" sz="1200" kern="100" dirty="0" smtClean="0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　　　　　</a:t>
                      </a:r>
                      <a:r>
                        <a:rPr lang="ja-JP" sz="1200" kern="100" dirty="0" smtClean="0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人</a:t>
                      </a:r>
                      <a:endParaRPr lang="ja-JP" sz="1200" kern="100" dirty="0"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36195" marR="36195" marT="36195" marB="36195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738818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200" kern="100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業務内容</a:t>
                      </a:r>
                      <a:endParaRPr lang="ja-JP" sz="1200" kern="100"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36195" marR="36195" marT="36195" marB="36195" anchor="ctr"/>
                </a:tc>
                <a:tc gridSpan="2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1050" i="1" kern="100" dirty="0">
                          <a:solidFill>
                            <a:srgbClr val="FF0000"/>
                          </a:solidFill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※ 本委託業務に関連する業務内容は特記してください。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en-US" altLang="ja-JP" sz="1200" kern="100" dirty="0" smtClean="0"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  <a:cs typeface="+mn-cs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ja-JP" sz="1200" kern="100" dirty="0"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36195" marR="36195" marT="36195" marB="36195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8488658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200" kern="100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類似業務の実績等</a:t>
                      </a:r>
                      <a:endParaRPr lang="ja-JP" sz="1200" kern="100"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36195" marR="36195" marT="36195" marB="36195" anchor="ctr"/>
                </a:tc>
                <a:tc gridSpan="2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1050" i="1" kern="100" dirty="0">
                          <a:solidFill>
                            <a:srgbClr val="FF0000"/>
                          </a:solidFill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※ 直近３年</a:t>
                      </a:r>
                      <a:r>
                        <a:rPr lang="ja-JP" sz="1050" i="1" kern="100" dirty="0" smtClean="0">
                          <a:solidFill>
                            <a:srgbClr val="FF0000"/>
                          </a:solidFill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以内</a:t>
                      </a:r>
                      <a:r>
                        <a:rPr lang="ja-JP" altLang="en-US" sz="1050" i="1" kern="100" dirty="0" smtClean="0">
                          <a:solidFill>
                            <a:srgbClr val="FF0000"/>
                          </a:solidFill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（令和４年～６年）</a:t>
                      </a:r>
                      <a:r>
                        <a:rPr lang="ja-JP" sz="1050" i="1" kern="100" dirty="0" smtClean="0">
                          <a:solidFill>
                            <a:srgbClr val="FF0000"/>
                          </a:solidFill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の</a:t>
                      </a:r>
                      <a:r>
                        <a:rPr lang="ja-JP" sz="1050" i="1" kern="100" dirty="0">
                          <a:solidFill>
                            <a:srgbClr val="FF0000"/>
                          </a:solidFill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委託契約、提携関係等を記載してください。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1050" i="1" kern="100" dirty="0">
                          <a:solidFill>
                            <a:srgbClr val="FF0000"/>
                          </a:solidFill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※ 本委託業務に同種・類似の業務受託実績がある場合は内容を記載してください。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en-US" altLang="ja-JP" sz="1200" kern="100" dirty="0" smtClean="0"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  <a:cs typeface="+mn-cs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ja-JP" sz="1200" kern="100" dirty="0"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36195" marR="36195" marT="36195" marB="36195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1160422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200" kern="100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その他特記事項</a:t>
                      </a:r>
                      <a:endParaRPr lang="ja-JP" sz="1200" kern="100"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36195" marR="36195" marT="36195" marB="36195" anchor="ctr"/>
                </a:tc>
                <a:tc gridSpan="2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 </a:t>
                      </a:r>
                      <a:endParaRPr lang="ja-JP" sz="1200" kern="100" dirty="0"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36195" marR="36195" marT="36195" marB="36195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98558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558278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140</Words>
  <Application>Microsoft Office PowerPoint</Application>
  <PresentationFormat>ワイド画面</PresentationFormat>
  <Paragraphs>24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ＭＳ 明朝</vt:lpstr>
      <vt:lpstr>游ゴシック</vt:lpstr>
      <vt:lpstr>游ゴシック Light</vt:lpstr>
      <vt:lpstr>Arial</vt:lpstr>
      <vt:lpstr>Times New Roman</vt:lpstr>
      <vt:lpstr>Office テーマ</vt:lpstr>
      <vt:lpstr>（様式３）  団体・企業概要書【１団体・企業につき２ページ以内】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（様式３）  団体・企業概要書【１団体・企業につき２ページ】 </dc:title>
  <dc:creator>user</dc:creator>
  <cp:lastModifiedBy>user</cp:lastModifiedBy>
  <cp:revision>13</cp:revision>
  <dcterms:created xsi:type="dcterms:W3CDTF">2024-01-09T00:49:15Z</dcterms:created>
  <dcterms:modified xsi:type="dcterms:W3CDTF">2025-01-22T09:15:04Z</dcterms:modified>
</cp:coreProperties>
</file>